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7"/>
  </p:notesMasterIdLst>
  <p:handoutMasterIdLst>
    <p:handoutMasterId r:id="rId18"/>
  </p:handoutMasterIdLst>
  <p:sldIdLst>
    <p:sldId id="262" r:id="rId2"/>
    <p:sldId id="282" r:id="rId3"/>
    <p:sldId id="257" r:id="rId4"/>
    <p:sldId id="274" r:id="rId5"/>
    <p:sldId id="276" r:id="rId6"/>
    <p:sldId id="314" r:id="rId7"/>
    <p:sldId id="284" r:id="rId8"/>
    <p:sldId id="285" r:id="rId9"/>
    <p:sldId id="286" r:id="rId10"/>
    <p:sldId id="312" r:id="rId11"/>
    <p:sldId id="315" r:id="rId12"/>
    <p:sldId id="316" r:id="rId13"/>
    <p:sldId id="305" r:id="rId14"/>
    <p:sldId id="313" r:id="rId15"/>
    <p:sldId id="28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CF1AB2-1976-4502-BF36-3FF5EA21886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9" autoAdjust="0"/>
    <p:restoredTop sz="94706" autoAdjust="0"/>
  </p:normalViewPr>
  <p:slideViewPr>
    <p:cSldViewPr snapToGrid="0">
      <p:cViewPr varScale="1">
        <p:scale>
          <a:sx n="81" d="100"/>
          <a:sy n="81" d="100"/>
        </p:scale>
        <p:origin x="984" y="53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30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754B3A3-BDE5-4113-8562-CE6D37538E82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98501B-77B5-4365-9881-C6E19A3C1E4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514561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3BD18A5-10F8-4B58-803B-71C25556B1C8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l-NL" dirty="0"/>
              <a:t>Klik om de tekststijlen van het model te bewerken</a:t>
            </a:r>
          </a:p>
          <a:p>
            <a:pPr lvl="1" rtl="0"/>
            <a:r>
              <a:rPr lang="nl-NL" dirty="0"/>
              <a:t>Tweede niveau</a:t>
            </a:r>
          </a:p>
          <a:p>
            <a:pPr lvl="2" rtl="0"/>
            <a:r>
              <a:rPr lang="nl-NL" dirty="0"/>
              <a:t>Derde niveau</a:t>
            </a:r>
          </a:p>
          <a:p>
            <a:pPr lvl="3" rtl="0"/>
            <a:r>
              <a:rPr lang="nl-NL" dirty="0"/>
              <a:t>Vierde niveau</a:t>
            </a:r>
          </a:p>
          <a:p>
            <a:pPr lvl="4" rtl="0"/>
            <a:r>
              <a:rPr lang="nl-NL" dirty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C8BD8E7-1312-41F3-99C4-6DA5AF89196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920842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C8BD8E7-1312-41F3-99C4-6DA5AF891969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54146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C8BD8E7-1312-41F3-99C4-6DA5AF891969}" type="slidenum">
              <a:rPr lang="nl-NL" smtClean="0"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0222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C8BD8E7-1312-41F3-99C4-6DA5AF891969}" type="slidenum">
              <a:rPr lang="nl-NL" smtClean="0"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69816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C8BD8E7-1312-41F3-99C4-6DA5AF891969}" type="slidenum">
              <a:rPr lang="nl-NL" smtClean="0"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5261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C8BD8E7-1312-41F3-99C4-6DA5AF891969}" type="slidenum">
              <a:rPr lang="nl-NL" smtClean="0"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6652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EE68AF34-19D7-290A-EF91-3A93407ABD30}"/>
              </a:ext>
            </a:extLst>
          </p:cNvPr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0812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AE85025-87CF-494A-AC5A-C197F6A48FD8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nl-NL"/>
              <a:t>Een voettekst toevoegen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nl-NL" smtClean="0"/>
              <a:pPr rtl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005932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AE85025-87CF-494A-AC5A-C197F6A48FD8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nl-NL"/>
              <a:t>Een voettekst toevoegen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nl-NL" smtClean="0"/>
              <a:pPr rtl="0"/>
              <a:t>‹nr.›</a:t>
            </a:fld>
            <a:endParaRPr lang="nl-NL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640564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AE85025-87CF-494A-AC5A-C197F6A48FD8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nl-NL"/>
              <a:t>Een voettekst toevoegen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nl-NL" smtClean="0"/>
              <a:pPr rtl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540833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AE85025-87CF-494A-AC5A-C197F6A48FD8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nl-NL"/>
              <a:t>Een voettekst toevoegen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nl-NL" smtClean="0"/>
              <a:pPr rtl="0"/>
              <a:t>‹nr.›</a:t>
            </a:fld>
            <a:endParaRPr lang="nl-NL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778396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AE85025-87CF-494A-AC5A-C197F6A48FD8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nl-NL"/>
              <a:t>Een voettekst toevoegen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nl-NL" smtClean="0"/>
              <a:pPr rtl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512678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12F187B-7C71-4F3F-AF12-1934E78512CE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nl-NL"/>
              <a:t>Een voettekst toevoegen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01473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F704E6C-2109-4B2F-B77C-31BBCA550BE3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nl-NL"/>
              <a:t>Een voettekst toevoegen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522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dia met afbeelding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3400" y="5084483"/>
            <a:ext cx="11125200" cy="914400"/>
          </a:xfrm>
        </p:spPr>
        <p:txBody>
          <a:bodyPr rtlCol="0"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9" name="Tijdelijke aanduiding voor afbeelding 2" descr="Een lege tijdelijke aanduiding om een afbeelding toe te voegen. Klik op de tijdelijke aanduiding en selecteer de afbeelding die u wilt toevoegen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3" name="Tijdelijke aanduiding voor afbeelding 2" descr="Een lege tijdelijke aanduiding om een afbeelding toe te voegen. Klik op de tijdelijke aanduiding en selecteer de afbeelding die u wilt toevoegen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4" name="Tijdelijke aanduiding voor afbeelding 2" descr="Een lege tijdelijke aanduiding om een afbeelding toe te voegen. Klik op de tijdelijke aanduiding en selecteer de afbeelding die u wilt toevoegen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l-NL"/>
              <a:t>Klikken om de ondertitelstijl van het model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33941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51812" y="1672934"/>
            <a:ext cx="3506788" cy="2880360"/>
          </a:xfrm>
        </p:spPr>
        <p:txBody>
          <a:bodyPr rtlCol="0" anchor="b">
            <a:normAutofit/>
          </a:bodyPr>
          <a:lstStyle>
            <a:lvl1pPr>
              <a:defRPr sz="3000"/>
            </a:lvl1pPr>
          </a:lstStyle>
          <a:p>
            <a:pPr rtl="0"/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0352" y="457200"/>
            <a:ext cx="7242111" cy="5715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nl-NL"/>
              <a:t>Klikken om de tekststijl van het model te bewerken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151812" y="4590288"/>
            <a:ext cx="3514564" cy="1581912"/>
          </a:xfrm>
        </p:spPr>
        <p:txBody>
          <a:bodyPr rtlCol="0"/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dirty="0"/>
              <a:t>Een voettekst toevoegen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F5FC928-7543-4F3A-B55E-AFB3B4F68F8F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32813" y="1683327"/>
            <a:ext cx="3125787" cy="2877260"/>
          </a:xfrm>
        </p:spPr>
        <p:txBody>
          <a:bodyPr rtlCol="0"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pPr rtl="0"/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6" name="Tijdelijke aanduiding voor afbeelding 2" descr="Een lege tijdelijke aanduiding om een afbeelding toe te voegen. Klik op de tijdelijke aanduiding en selecteer de afbeelding die u wilt toevoegen"/>
          <p:cNvSpPr>
            <a:spLocks noGrp="1"/>
          </p:cNvSpPr>
          <p:nvPr>
            <p:ph type="pic" idx="1"/>
          </p:nvPr>
        </p:nvSpPr>
        <p:spPr>
          <a:xfrm>
            <a:off x="0" y="0"/>
            <a:ext cx="8101584" cy="6857999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 rtlCol="0"/>
          <a:lstStyle>
            <a:lvl1pPr marL="0" indent="0">
              <a:spcBef>
                <a:spcPts val="8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97724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AE85025-87CF-494A-AC5A-C197F6A48FD8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nl-NL"/>
              <a:t>Een voettekst toevoegen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nl-NL" smtClean="0"/>
              <a:pPr rtl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657894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AE85025-87CF-494A-AC5A-C197F6A48FD8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nl-NL"/>
              <a:t>Een voettekst toevoegen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nl-NL" smtClean="0"/>
              <a:pPr rtl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6908366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58A67D-97C8-4806-9A00-B0E910DA0023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nl-NL"/>
              <a:t>Een voettekst toevoegen</a:t>
            </a:r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5725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94F0715-BA4C-45F7-9BF9-72A9A5F4F9CE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nl-NL"/>
              <a:t>Een voettekst toevoegen</a:t>
            </a:r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3305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6FA6EEA-5DC6-438B-8085-01755BE53716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nl-NL"/>
              <a:t>Een voettekst toevoegen</a:t>
            </a:r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3800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F5FC928-7543-4F3A-B55E-AFB3B4F68F8F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nl-NL"/>
              <a:t>Een voettekst toevoegen</a:t>
            </a:r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2225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58C598AF-E5FF-DAB2-8BED-A211E3490E1C}"/>
              </a:ext>
            </a:extLst>
          </p:cNvPr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3652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AE85025-87CF-494A-AC5A-C197F6A48FD8}" type="datetime1">
              <a:rPr lang="nl-NL" smtClean="0"/>
              <a:t>30-1-2026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nl-NL"/>
              <a:t>Een voettekst toevoegen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E31375A4-56A4-47D6-9801-1991572033F7}" type="slidenum">
              <a:rPr lang="nl-NL" smtClean="0"/>
              <a:pPr rtl="0"/>
              <a:t>‹nr.›</a:t>
            </a:fld>
            <a:endParaRPr lang="nl-NL" dirty="0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D2CC3CFC-5486-FF81-4F4C-20EF9321B4BF}"/>
              </a:ext>
            </a:extLst>
          </p:cNvPr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655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  <p:sldLayoutId id="2147483656" r:id="rId18"/>
    <p:sldLayoutId id="2147483657" r:id="rId1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zPdHYgMbG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rianne@fysiozelhemhalle.n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nl-NL" dirty="0"/>
              <a:t>Cues bij Parkinson</a:t>
            </a:r>
          </a:p>
        </p:txBody>
      </p:sp>
      <p:pic>
        <p:nvPicPr>
          <p:cNvPr id="10" name="Tijdelijke aanduiding voor afbeelding 9">
            <a:extLst>
              <a:ext uri="{FF2B5EF4-FFF2-40B4-BE49-F238E27FC236}">
                <a16:creationId xmlns:a16="http://schemas.microsoft.com/office/drawing/2014/main" id="{A76B8F85-72B2-B2D3-8027-68BF3A3D1ECB}"/>
              </a:ext>
            </a:extLst>
          </p:cNvPr>
          <p:cNvPicPr>
            <a:picLocks noGrp="1" noChangeAspect="1"/>
          </p:cNvPicPr>
          <p:nvPr>
            <p:ph type="pic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87" r="18587"/>
          <a:stretch>
            <a:fillRect/>
          </a:stretch>
        </p:blipFill>
        <p:spPr/>
      </p:pic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5B147913-6048-84FC-D969-DA4896A70125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3AEDD9EB-B5B6-4A28-59C6-ECD8B37E1689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nl-NL" dirty="0"/>
              <a:t>Wat zijn het en hoe worden ze ingezet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FEF95909-5D48-A28F-8023-43C3ABA28A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968" y="1228337"/>
            <a:ext cx="4793894" cy="2086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6877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16B662-B7C3-201B-8A20-E30023BB6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worden cues ingezet door fysiotherapeut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E669AAD-447A-B99C-C6CC-E41987897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46289"/>
            <a:ext cx="8596668" cy="3880773"/>
          </a:xfrm>
        </p:spPr>
        <p:txBody>
          <a:bodyPr>
            <a:normAutofit/>
          </a:bodyPr>
          <a:lstStyle/>
          <a:p>
            <a:r>
              <a:rPr lang="nl-NL" sz="2400" dirty="0"/>
              <a:t>Bij lopen: starten, doorlopen, omdraaien</a:t>
            </a:r>
          </a:p>
          <a:p>
            <a:r>
              <a:rPr lang="nl-NL" sz="2400" dirty="0"/>
              <a:t>In dagelijkse situaties: deurposten, smalle ruimtes</a:t>
            </a:r>
          </a:p>
          <a:p>
            <a:r>
              <a:rPr lang="nl-NL" sz="2400" dirty="0"/>
              <a:t>Bij opstaan, omdraaien in bed, traplopen</a:t>
            </a:r>
          </a:p>
        </p:txBody>
      </p:sp>
    </p:spTree>
    <p:extLst>
      <p:ext uri="{BB962C8B-B14F-4D97-AF65-F5344CB8AC3E}">
        <p14:creationId xmlns:p14="http://schemas.microsoft.com/office/powerpoint/2010/main" val="2237762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C74AC0-4FBA-F704-D159-328427931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639" y="1985913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nl-NL" dirty="0">
                <a:hlinkClick r:id="rId2"/>
              </a:rPr>
              <a:t>https://www.youtube.com/watch?v=UzPdHYgMbGE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02938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DEE081-1CCF-C65F-B010-C47C5171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worden cues ingezet door ergotherapeut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7898ADB-B20E-05B0-E5FF-B37A0EAEE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err="1"/>
              <a:t>Freezing</a:t>
            </a:r>
            <a:r>
              <a:rPr lang="nl-NL" sz="2400" dirty="0"/>
              <a:t> bij dagelijkse activiteiten</a:t>
            </a:r>
          </a:p>
          <a:p>
            <a:r>
              <a:rPr lang="nl-NL" sz="2400" dirty="0"/>
              <a:t>Tijdsdruk, goede dagindeling van activiteiten</a:t>
            </a:r>
          </a:p>
          <a:p>
            <a:r>
              <a:rPr lang="nl-NL" sz="2400" dirty="0"/>
              <a:t>Inrichting, logische activiteit looproutes.</a:t>
            </a:r>
          </a:p>
        </p:txBody>
      </p:sp>
    </p:spTree>
    <p:extLst>
      <p:ext uri="{BB962C8B-B14F-4D97-AF65-F5344CB8AC3E}">
        <p14:creationId xmlns:p14="http://schemas.microsoft.com/office/powerpoint/2010/main" val="586706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E0B15-C148-2984-2BA9-CB0E25A0E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Werkt </a:t>
            </a:r>
            <a:r>
              <a:rPr lang="nl-NL" dirty="0" err="1"/>
              <a:t>cueing</a:t>
            </a:r>
            <a:r>
              <a:rPr lang="nl-NL" dirty="0"/>
              <a:t> echt?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1E3D4-EB04-40BC-A7C6-96A535D3E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/>
          </a:bodyPr>
          <a:lstStyle/>
          <a:p>
            <a:r>
              <a:rPr lang="nl-NL" sz="2400" b="1" dirty="0"/>
              <a:t>Onderzoek toont aan:</a:t>
            </a:r>
            <a:endParaRPr lang="nl-NL" sz="2400" dirty="0"/>
          </a:p>
          <a:p>
            <a:pPr lvl="0"/>
            <a:r>
              <a:rPr lang="nl-NL" sz="2400" dirty="0"/>
              <a:t>✔ Grotere staplengte</a:t>
            </a:r>
          </a:p>
          <a:p>
            <a:pPr lvl="0"/>
            <a:r>
              <a:rPr lang="nl-NL" sz="2400" dirty="0"/>
              <a:t>✔ Minder </a:t>
            </a:r>
            <a:r>
              <a:rPr lang="nl-NL" sz="2400" dirty="0" err="1"/>
              <a:t>freezing</a:t>
            </a:r>
            <a:endParaRPr lang="nl-NL" sz="2400" dirty="0"/>
          </a:p>
          <a:p>
            <a:pPr lvl="0"/>
            <a:r>
              <a:rPr lang="nl-NL" sz="2400" dirty="0"/>
              <a:t>✔ Beter looptempo</a:t>
            </a:r>
          </a:p>
          <a:p>
            <a:pPr lvl="0"/>
            <a:r>
              <a:rPr lang="nl-NL" sz="2400" dirty="0"/>
              <a:t>✔ Meer zelfstandigheid</a:t>
            </a:r>
          </a:p>
          <a:p>
            <a:r>
              <a:rPr lang="nl-NL" sz="2400" i="1" dirty="0"/>
              <a:t>Soms combinatie van cues nodig, maar let cognitieve belasting kan effect verminderen.</a:t>
            </a:r>
            <a:endParaRPr lang="nl-NL" sz="2400" dirty="0"/>
          </a:p>
          <a:p>
            <a:pPr marL="457200" indent="-457200">
              <a:buFont typeface="+mj-lt"/>
              <a:buAutoNum type="arabicPeriod"/>
            </a:pPr>
            <a:endParaRPr lang="nl-NL" sz="2000" dirty="0"/>
          </a:p>
          <a:p>
            <a:pPr marL="457200" indent="-457200">
              <a:buFont typeface="+mj-lt"/>
              <a:buAutoNum type="arabicPeriod"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7212332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1B5673-13EA-DBBA-7631-BC6D6B3D3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Samenvatting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3F592B-13A1-D6FE-490F-DBD68C428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z="2400" dirty="0"/>
              <a:t>Cues = </a:t>
            </a:r>
            <a:r>
              <a:rPr lang="nl-NL" sz="2400" b="1" dirty="0"/>
              <a:t>hulpprikkels om beweging te verbeteren</a:t>
            </a:r>
            <a:r>
              <a:rPr lang="nl-NL" sz="2400" dirty="0"/>
              <a:t>.</a:t>
            </a:r>
          </a:p>
          <a:p>
            <a:pPr lvl="0"/>
            <a:r>
              <a:rPr lang="nl-NL" sz="2400" dirty="0"/>
              <a:t>Werken als bewuste ondersteuning van het motorisch systeem.</a:t>
            </a:r>
          </a:p>
          <a:p>
            <a:pPr lvl="0"/>
            <a:r>
              <a:rPr lang="nl-NL" sz="2400" dirty="0"/>
              <a:t>Verschillende typen werken voor verschillende situaties.</a:t>
            </a:r>
          </a:p>
          <a:p>
            <a:pPr lvl="0"/>
            <a:r>
              <a:rPr lang="nl-NL" sz="2400" dirty="0"/>
              <a:t>Belangrijk hulpmiddel bij lopen en dagelijkse activiteiten.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68815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1B6A95-235F-795D-F5EE-73C033289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651000"/>
          </a:xfrm>
        </p:spPr>
        <p:txBody>
          <a:bodyPr>
            <a:normAutofit fontScale="90000"/>
          </a:bodyPr>
          <a:lstStyle/>
          <a:p>
            <a:pPr algn="ctr"/>
            <a:br>
              <a:rPr lang="nl-NL" sz="4000" dirty="0"/>
            </a:br>
            <a:r>
              <a:rPr lang="nl-NL" sz="4000" dirty="0"/>
              <a:t>Bedankt voor uw aandacht!</a:t>
            </a:r>
            <a:br>
              <a:rPr lang="nl-NL" sz="4000" dirty="0"/>
            </a:br>
            <a:br>
              <a:rPr lang="nl-NL" sz="4000" dirty="0"/>
            </a:br>
            <a:br>
              <a:rPr lang="nl-NL" sz="4000" dirty="0"/>
            </a:br>
            <a:r>
              <a:rPr lang="nl-NL" sz="4000" dirty="0"/>
              <a:t>Vragen?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7E4E352-E9C2-009E-0EE6-8E50A132D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387600"/>
            <a:ext cx="8596668" cy="3653762"/>
          </a:xfrm>
        </p:spPr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71185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977611-F611-7030-072B-6CEED94C8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Voorstellen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88A2192-461D-0E6C-FF53-FA84362B3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600" dirty="0"/>
              <a:t>Rianne Blom</a:t>
            </a:r>
          </a:p>
          <a:p>
            <a:r>
              <a:rPr lang="nl-NL" sz="2600" dirty="0"/>
              <a:t>Fysiotherapeut bij Fysio Zelhem/Halle</a:t>
            </a:r>
          </a:p>
          <a:p>
            <a:r>
              <a:rPr lang="nl-NL" sz="2600" dirty="0"/>
              <a:t>Sinds 2022 aangesloten bij </a:t>
            </a:r>
            <a:r>
              <a:rPr lang="nl-NL" sz="2600" dirty="0" err="1"/>
              <a:t>ParkinsonNet</a:t>
            </a:r>
            <a:endParaRPr lang="nl-NL" sz="2600" dirty="0"/>
          </a:p>
          <a:p>
            <a:r>
              <a:rPr lang="nl-NL" sz="2600" dirty="0" err="1">
                <a:hlinkClick r:id="rId2"/>
              </a:rPr>
              <a:t>rianne@</a:t>
            </a:r>
            <a:r>
              <a:rPr lang="nl-NL" sz="2600" err="1">
                <a:hlinkClick r:id="rId2"/>
              </a:rPr>
              <a:t>fysiozelhemhalle</a:t>
            </a:r>
            <a:r>
              <a:rPr lang="nl-NL" sz="2600">
                <a:hlinkClick r:id="rId2"/>
              </a:rPr>
              <a:t>.nl</a:t>
            </a:r>
            <a:endParaRPr lang="nl-NL" sz="2600"/>
          </a:p>
          <a:p>
            <a:endParaRPr lang="nl-NL" sz="2600" dirty="0"/>
          </a:p>
          <a:p>
            <a:pPr marL="0" indent="0">
              <a:buNone/>
            </a:pPr>
            <a:endParaRPr lang="nl-NL" sz="2600" dirty="0"/>
          </a:p>
        </p:txBody>
      </p:sp>
    </p:spTree>
    <p:extLst>
      <p:ext uri="{BB962C8B-B14F-4D97-AF65-F5344CB8AC3E}">
        <p14:creationId xmlns:p14="http://schemas.microsoft.com/office/powerpoint/2010/main" val="2520645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/>
            <a:r>
              <a:rPr lang="nl-NL" dirty="0"/>
              <a:t>Wat zijn Cues?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nl-NL" sz="2400" dirty="0"/>
              <a:t>Cues = </a:t>
            </a:r>
            <a:r>
              <a:rPr lang="nl-NL" sz="2400" b="1" dirty="0"/>
              <a:t>hulpprikkels</a:t>
            </a:r>
            <a:r>
              <a:rPr lang="nl-NL" sz="2400" dirty="0"/>
              <a:t> die beweging vergemakkelijken</a:t>
            </a:r>
          </a:p>
          <a:p>
            <a:pPr rtl="0"/>
            <a:r>
              <a:rPr lang="nl-NL" sz="2400" dirty="0"/>
              <a:t>Kunnen </a:t>
            </a:r>
            <a:r>
              <a:rPr lang="nl-NL" sz="2400" b="1" dirty="0"/>
              <a:t>visueel, auditief, tactiel </a:t>
            </a:r>
            <a:r>
              <a:rPr lang="nl-NL" sz="2400" dirty="0"/>
              <a:t>zijn.</a:t>
            </a:r>
          </a:p>
          <a:p>
            <a:pPr rtl="0"/>
            <a:r>
              <a:rPr lang="nl-NL" sz="2400" dirty="0"/>
              <a:t>Helpen het brein om bewuster te bewegen wanneer automatische beweging niet lukt.</a:t>
            </a:r>
          </a:p>
          <a:p>
            <a:pPr rtl="0"/>
            <a:endParaRPr lang="nl-NL" sz="2400" dirty="0"/>
          </a:p>
          <a:p>
            <a:pPr rtl="0"/>
            <a:r>
              <a:rPr lang="nl-NL" sz="2400" dirty="0"/>
              <a:t>Cues zijn een </a:t>
            </a:r>
            <a:r>
              <a:rPr lang="nl-NL" sz="2400" i="1" dirty="0"/>
              <a:t>omleiding</a:t>
            </a:r>
            <a:r>
              <a:rPr lang="nl-NL" sz="2400" dirty="0"/>
              <a:t> voor het motorische systeem</a:t>
            </a:r>
          </a:p>
        </p:txBody>
      </p:sp>
    </p:spTree>
    <p:extLst>
      <p:ext uri="{BB962C8B-B14F-4D97-AF65-F5344CB8AC3E}">
        <p14:creationId xmlns:p14="http://schemas.microsoft.com/office/powerpoint/2010/main" val="2836970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677334" y="637881"/>
            <a:ext cx="8596668" cy="1320800"/>
          </a:xfrm>
        </p:spPr>
        <p:txBody>
          <a:bodyPr rtlCol="0"/>
          <a:lstStyle/>
          <a:p>
            <a:pPr algn="ctr" rtl="0"/>
            <a:r>
              <a:rPr lang="nl-NL" dirty="0"/>
              <a:t>Waarom zijn cues nodig?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FD8DB568-87A6-64E3-D122-D820DD7CD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0045" y="1958681"/>
            <a:ext cx="7414155" cy="3304117"/>
          </a:xfrm>
        </p:spPr>
        <p:txBody>
          <a:bodyPr>
            <a:noAutofit/>
          </a:bodyPr>
          <a:lstStyle/>
          <a:p>
            <a:r>
              <a:rPr lang="nl-NL" sz="2400" dirty="0"/>
              <a:t>Dopamine tekort-&gt; problemen met automatische bewegingen</a:t>
            </a:r>
          </a:p>
          <a:p>
            <a:r>
              <a:rPr lang="nl-NL" sz="2400" dirty="0"/>
              <a:t>Hierdoor ontstaan:</a:t>
            </a:r>
          </a:p>
          <a:p>
            <a:pPr lvl="1"/>
            <a:r>
              <a:rPr lang="nl-NL" sz="2400" dirty="0"/>
              <a:t>Kleine passen</a:t>
            </a:r>
          </a:p>
          <a:p>
            <a:pPr lvl="1"/>
            <a:r>
              <a:rPr lang="nl-NL" sz="2400" dirty="0"/>
              <a:t>Moeizaam starten</a:t>
            </a:r>
          </a:p>
          <a:p>
            <a:pPr lvl="1"/>
            <a:r>
              <a:rPr lang="nl-NL" sz="2400" dirty="0"/>
              <a:t>Trager bewegen</a:t>
            </a:r>
          </a:p>
          <a:p>
            <a:pPr lvl="1"/>
            <a:r>
              <a:rPr lang="nl-NL" sz="2400" dirty="0" err="1"/>
              <a:t>Freezing</a:t>
            </a:r>
            <a:r>
              <a:rPr lang="nl-NL" sz="2400" dirty="0"/>
              <a:t> of </a:t>
            </a:r>
            <a:r>
              <a:rPr lang="nl-NL" sz="2400" dirty="0" err="1"/>
              <a:t>Gait</a:t>
            </a:r>
            <a:r>
              <a:rPr lang="nl-NL" sz="2400" dirty="0"/>
              <a:t> (</a:t>
            </a:r>
            <a:r>
              <a:rPr lang="nl-NL" sz="2400" dirty="0" err="1"/>
              <a:t>FoG</a:t>
            </a:r>
            <a:r>
              <a:rPr lang="nl-NL" sz="2400" dirty="0"/>
              <a:t>)</a:t>
            </a:r>
          </a:p>
          <a:p>
            <a:endParaRPr lang="nl-NL" sz="2000" b="1" dirty="0"/>
          </a:p>
          <a:p>
            <a:r>
              <a:rPr lang="nl-NL" sz="2400" b="1" dirty="0"/>
              <a:t>Cues helpen om deze blokkades te doorbreken.</a:t>
            </a:r>
          </a:p>
          <a:p>
            <a:endParaRPr lang="nl-NL" sz="2000" dirty="0"/>
          </a:p>
          <a:p>
            <a:pPr marL="0" indent="0">
              <a:buNone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336938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6482EE-AC66-08B1-5B12-A3B734458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Soorten cues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F00A3EF-6DD0-4F81-DE48-097BCC8B6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/>
              <a:t>Visuele cues – iets om naar toe te stappen</a:t>
            </a:r>
          </a:p>
          <a:p>
            <a:r>
              <a:rPr lang="nl-NL" sz="2400" dirty="0"/>
              <a:t>Auditieve cues – ritme om in te lopen</a:t>
            </a:r>
          </a:p>
          <a:p>
            <a:r>
              <a:rPr lang="nl-NL" sz="2400" dirty="0"/>
              <a:t>Tactiele cues – voelbaar signaal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690402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DA19FFAD-9928-D6BC-9F82-0999A4F84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Visuele cues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FACBD42-926E-5B3A-BCDF-0F48408EA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l-NL" sz="2400" dirty="0"/>
              <a:t>Lijnen op de vloer</a:t>
            </a:r>
          </a:p>
          <a:p>
            <a:pPr lvl="0"/>
            <a:r>
              <a:rPr lang="nl-NL" sz="2400" dirty="0"/>
              <a:t>Laserlicht op rollator of schoen</a:t>
            </a:r>
          </a:p>
          <a:p>
            <a:pPr lvl="0"/>
            <a:r>
              <a:rPr lang="nl-NL" sz="2400" dirty="0"/>
              <a:t>Markeringen op de grond (tegels, strepen)</a:t>
            </a:r>
          </a:p>
          <a:p>
            <a:pPr lvl="0"/>
            <a:endParaRPr lang="nl-NL" sz="2400" dirty="0"/>
          </a:p>
          <a:p>
            <a:r>
              <a:rPr lang="nl-NL" sz="2400" b="1" dirty="0"/>
              <a:t>Effect:</a:t>
            </a:r>
            <a:br>
              <a:rPr lang="nl-NL" sz="2400" dirty="0"/>
            </a:br>
            <a:r>
              <a:rPr lang="nl-NL" sz="2400" dirty="0"/>
              <a:t>→ Vergroten staplengte, verminderen </a:t>
            </a:r>
            <a:r>
              <a:rPr lang="nl-NL" sz="2400" dirty="0" err="1"/>
              <a:t>freeze</a:t>
            </a:r>
            <a:r>
              <a:rPr lang="nl-NL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860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>
            <a:extLst>
              <a:ext uri="{FF2B5EF4-FFF2-40B4-BE49-F238E27FC236}">
                <a16:creationId xmlns:a16="http://schemas.microsoft.com/office/drawing/2014/main" id="{883C2328-BBBB-10CE-85AF-E5357DF9FF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89" r="9249" b="2907"/>
          <a:stretch>
            <a:fillRect/>
          </a:stretch>
        </p:blipFill>
        <p:spPr bwMode="auto">
          <a:xfrm>
            <a:off x="161096" y="1234084"/>
            <a:ext cx="3154135" cy="376860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124BAC8F-AA2D-7E5E-6301-4F0A7302ED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5231" y="1270000"/>
            <a:ext cx="3320874" cy="373268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A7799185-6841-E592-9812-E551EFB759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105" y="1270000"/>
            <a:ext cx="2913665" cy="38814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1398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4B43F3-C691-61FF-1A32-420F2775C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Auditieve cues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6E1C-33EF-12C9-501B-2DD0415BA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20889"/>
            <a:ext cx="8596668" cy="3880773"/>
          </a:xfrm>
        </p:spPr>
        <p:txBody>
          <a:bodyPr>
            <a:normAutofit/>
          </a:bodyPr>
          <a:lstStyle/>
          <a:p>
            <a:pPr lvl="0"/>
            <a:r>
              <a:rPr lang="nl-NL" sz="2400" dirty="0"/>
              <a:t>Metronoom (bijv. 100–120 BPM)</a:t>
            </a:r>
          </a:p>
          <a:p>
            <a:pPr lvl="0"/>
            <a:r>
              <a:rPr lang="nl-NL" sz="2400" dirty="0"/>
              <a:t>Muziek met duidelijke beat</a:t>
            </a:r>
          </a:p>
          <a:p>
            <a:pPr lvl="0"/>
            <a:r>
              <a:rPr lang="nl-NL" sz="2400" dirty="0"/>
              <a:t>Ritmisch tellen</a:t>
            </a:r>
          </a:p>
          <a:p>
            <a:pPr lvl="0"/>
            <a:endParaRPr lang="nl-NL" sz="2400" dirty="0"/>
          </a:p>
          <a:p>
            <a:r>
              <a:rPr lang="nl-NL" sz="2400" b="1" dirty="0"/>
              <a:t>Effect:</a:t>
            </a:r>
            <a:br>
              <a:rPr lang="nl-NL" sz="2400" dirty="0"/>
            </a:br>
            <a:r>
              <a:rPr lang="nl-NL" sz="2400" dirty="0"/>
              <a:t>→ Verbeteren tempo en ritme van het lopen.</a:t>
            </a:r>
          </a:p>
          <a:p>
            <a:endParaRPr lang="nl-NL" sz="2000" dirty="0"/>
          </a:p>
          <a:p>
            <a:pPr marL="0" indent="0">
              <a:buNone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141325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4DDB2E-2DD8-DCB4-C03E-360B099FA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Tactiele cues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C7F8A1-C252-EEA2-4958-CA8551F1A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/>
          </a:bodyPr>
          <a:lstStyle/>
          <a:p>
            <a:pPr lvl="0"/>
            <a:r>
              <a:rPr lang="nl-NL" sz="2400" dirty="0"/>
              <a:t>Trillingen via smartwatch</a:t>
            </a:r>
          </a:p>
          <a:p>
            <a:pPr lvl="0"/>
            <a:r>
              <a:rPr lang="nl-NL" sz="2400" dirty="0"/>
              <a:t>Trillende metronoom</a:t>
            </a:r>
          </a:p>
          <a:p>
            <a:pPr lvl="0"/>
            <a:r>
              <a:rPr lang="nl-NL" sz="2400" dirty="0"/>
              <a:t>Vibrerende cue-apparaatjes</a:t>
            </a:r>
          </a:p>
          <a:p>
            <a:pPr lvl="0"/>
            <a:endParaRPr lang="nl-NL" sz="2400" dirty="0"/>
          </a:p>
          <a:p>
            <a:r>
              <a:rPr lang="nl-NL" sz="2400" b="1" dirty="0"/>
              <a:t>Effect:</a:t>
            </a:r>
            <a:br>
              <a:rPr lang="nl-NL" sz="2400" dirty="0"/>
            </a:br>
            <a:r>
              <a:rPr lang="nl-NL" sz="2400" dirty="0"/>
              <a:t>→ Helpt ritme te geven zonder auditieve prikkels (handig in drukke omgeving).</a:t>
            </a:r>
          </a:p>
          <a:p>
            <a:endParaRPr lang="nl-NL" sz="2000" dirty="0"/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626597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Aangepast 4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1E8C94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hema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4760</TotalTime>
  <Words>360</Words>
  <Application>Microsoft Office PowerPoint</Application>
  <PresentationFormat>Breedbeeld</PresentationFormat>
  <Paragraphs>71</Paragraphs>
  <Slides>15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Facet</vt:lpstr>
      <vt:lpstr>Cues bij Parkinson</vt:lpstr>
      <vt:lpstr>Voorstellen</vt:lpstr>
      <vt:lpstr>Wat zijn Cues?</vt:lpstr>
      <vt:lpstr>Waarom zijn cues nodig?</vt:lpstr>
      <vt:lpstr>Soorten cues</vt:lpstr>
      <vt:lpstr>Visuele cues</vt:lpstr>
      <vt:lpstr>PowerPoint-presentatie</vt:lpstr>
      <vt:lpstr>Auditieve cues</vt:lpstr>
      <vt:lpstr>Tactiele cues</vt:lpstr>
      <vt:lpstr>Hoe worden cues ingezet door fysiotherapeut</vt:lpstr>
      <vt:lpstr>https://www.youtube.com/watch?v=UzPdHYgMbGE </vt:lpstr>
      <vt:lpstr>Hoe worden cues ingezet door ergotherapeut</vt:lpstr>
      <vt:lpstr>Werkt cueing echt?</vt:lpstr>
      <vt:lpstr>Samenvatting</vt:lpstr>
      <vt:lpstr> Bedankt voor uw aandacht!   Vragen?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ferdy Groot Nibbelink</dc:creator>
  <cp:lastModifiedBy>Kevin Norde</cp:lastModifiedBy>
  <cp:revision>25</cp:revision>
  <dcterms:created xsi:type="dcterms:W3CDTF">2025-10-02T03:46:21Z</dcterms:created>
  <dcterms:modified xsi:type="dcterms:W3CDTF">2026-01-29T23:44:15Z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