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3"/>
  </p:notesMasterIdLst>
  <p:sldIdLst>
    <p:sldId id="256" r:id="rId3"/>
    <p:sldId id="280" r:id="rId4"/>
    <p:sldId id="277" r:id="rId5"/>
    <p:sldId id="281" r:id="rId6"/>
    <p:sldId id="292" r:id="rId7"/>
    <p:sldId id="298" r:id="rId8"/>
    <p:sldId id="295" r:id="rId9"/>
    <p:sldId id="296" r:id="rId10"/>
    <p:sldId id="297" r:id="rId11"/>
    <p:sldId id="294" r:id="rId12"/>
  </p:sldIdLst>
  <p:sldSz cx="12192000" cy="6858000"/>
  <p:notesSz cx="9998075" cy="68659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0C69DA-731C-4F79-806B-BD8D0C6ABC42}" v="24" dt="2026-02-05T09:21:06.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95033" autoAdjust="0"/>
  </p:normalViewPr>
  <p:slideViewPr>
    <p:cSldViewPr snapToGrid="0">
      <p:cViewPr varScale="1">
        <p:scale>
          <a:sx n="67" d="100"/>
          <a:sy n="67" d="100"/>
        </p:scale>
        <p:origin x="1219" y="2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4332499" cy="344489"/>
          </a:xfrm>
          <a:prstGeom prst="rect">
            <a:avLst/>
          </a:prstGeom>
        </p:spPr>
        <p:txBody>
          <a:bodyPr vert="horz" lIns="96359" tIns="48180" rIns="96359" bIns="48180" rtlCol="0"/>
          <a:lstStyle>
            <a:lvl1pPr algn="l">
              <a:defRPr sz="1300"/>
            </a:lvl1pPr>
          </a:lstStyle>
          <a:p>
            <a:endParaRPr lang="nl-NL"/>
          </a:p>
        </p:txBody>
      </p:sp>
      <p:sp>
        <p:nvSpPr>
          <p:cNvPr id="3" name="Tijdelijke aanduiding voor datum 2"/>
          <p:cNvSpPr>
            <a:spLocks noGrp="1"/>
          </p:cNvSpPr>
          <p:nvPr>
            <p:ph type="dt" idx="1"/>
          </p:nvPr>
        </p:nvSpPr>
        <p:spPr>
          <a:xfrm>
            <a:off x="5663262" y="1"/>
            <a:ext cx="4332499" cy="344489"/>
          </a:xfrm>
          <a:prstGeom prst="rect">
            <a:avLst/>
          </a:prstGeom>
        </p:spPr>
        <p:txBody>
          <a:bodyPr vert="horz" lIns="96359" tIns="48180" rIns="96359" bIns="48180" rtlCol="0"/>
          <a:lstStyle>
            <a:lvl1pPr algn="r">
              <a:defRPr sz="1300"/>
            </a:lvl1pPr>
          </a:lstStyle>
          <a:p>
            <a:fld id="{1C0FAD3B-F5D6-43CD-9E83-5B12BA3541A3}" type="datetimeFigureOut">
              <a:rPr lang="nl-NL" smtClean="0"/>
              <a:t>5-2-2026</a:t>
            </a:fld>
            <a:endParaRPr lang="nl-NL"/>
          </a:p>
        </p:txBody>
      </p:sp>
      <p:sp>
        <p:nvSpPr>
          <p:cNvPr id="4" name="Tijdelijke aanduiding voor dia-afbeelding 3"/>
          <p:cNvSpPr>
            <a:spLocks noGrp="1" noRot="1" noChangeAspect="1"/>
          </p:cNvSpPr>
          <p:nvPr>
            <p:ph type="sldImg" idx="2"/>
          </p:nvPr>
        </p:nvSpPr>
        <p:spPr>
          <a:xfrm>
            <a:off x="2940050" y="858838"/>
            <a:ext cx="4117975" cy="2316162"/>
          </a:xfrm>
          <a:prstGeom prst="rect">
            <a:avLst/>
          </a:prstGeom>
          <a:noFill/>
          <a:ln w="12700">
            <a:solidFill>
              <a:prstClr val="black"/>
            </a:solidFill>
          </a:ln>
        </p:spPr>
        <p:txBody>
          <a:bodyPr vert="horz" lIns="96359" tIns="48180" rIns="96359" bIns="48180" rtlCol="0" anchor="ctr"/>
          <a:lstStyle/>
          <a:p>
            <a:endParaRPr lang="nl-NL"/>
          </a:p>
        </p:txBody>
      </p:sp>
      <p:sp>
        <p:nvSpPr>
          <p:cNvPr id="5" name="Tijdelijke aanduiding voor notities 4"/>
          <p:cNvSpPr>
            <a:spLocks noGrp="1"/>
          </p:cNvSpPr>
          <p:nvPr>
            <p:ph type="body" sz="quarter" idx="3"/>
          </p:nvPr>
        </p:nvSpPr>
        <p:spPr>
          <a:xfrm>
            <a:off x="999808" y="3304232"/>
            <a:ext cx="7998460" cy="2703464"/>
          </a:xfrm>
          <a:prstGeom prst="rect">
            <a:avLst/>
          </a:prstGeom>
        </p:spPr>
        <p:txBody>
          <a:bodyPr vert="horz" lIns="96359" tIns="48180" rIns="96359" bIns="4818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6521450"/>
            <a:ext cx="4332499" cy="344488"/>
          </a:xfrm>
          <a:prstGeom prst="rect">
            <a:avLst/>
          </a:prstGeom>
        </p:spPr>
        <p:txBody>
          <a:bodyPr vert="horz" lIns="96359" tIns="48180" rIns="96359" bIns="48180"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5663262" y="6521450"/>
            <a:ext cx="4332499" cy="344488"/>
          </a:xfrm>
          <a:prstGeom prst="rect">
            <a:avLst/>
          </a:prstGeom>
        </p:spPr>
        <p:txBody>
          <a:bodyPr vert="horz" lIns="96359" tIns="48180" rIns="96359" bIns="48180" rtlCol="0" anchor="b"/>
          <a:lstStyle>
            <a:lvl1pPr algn="r">
              <a:defRPr sz="1300"/>
            </a:lvl1pPr>
          </a:lstStyle>
          <a:p>
            <a:fld id="{E8D72F10-5C1E-4F64-858B-62EC138E5B56}" type="slidenum">
              <a:rPr lang="nl-NL" smtClean="0"/>
              <a:t>‹nr.›</a:t>
            </a:fld>
            <a:endParaRPr lang="nl-NL"/>
          </a:p>
        </p:txBody>
      </p:sp>
    </p:spTree>
    <p:extLst>
      <p:ext uri="{BB962C8B-B14F-4D97-AF65-F5344CB8AC3E}">
        <p14:creationId xmlns:p14="http://schemas.microsoft.com/office/powerpoint/2010/main" val="2163376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4AFF-6E8A-56FA-378B-4D7CCA26F7E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62E5631-02E1-E12A-04D6-93CA5B55B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9D4A127-53BF-9C68-5CC2-21F7839E8DA3}"/>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3CD4CF4F-627D-68D9-0A93-474F5DBC559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7706728-2741-6710-3D95-6E8CD2696C6C}"/>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2568810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281DF-94E0-516F-FE43-E8D427E040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7284644-4EC0-D790-45F3-714E1F3A86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1F992B7-3B5F-E483-DE27-2D70488C9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24C0D8E-F45C-A277-F367-FE094530E57A}"/>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6" name="Tijdelijke aanduiding voor voettekst 5">
            <a:extLst>
              <a:ext uri="{FF2B5EF4-FFF2-40B4-BE49-F238E27FC236}">
                <a16:creationId xmlns:a16="http://schemas.microsoft.com/office/drawing/2014/main" id="{4EF0FD13-BBB3-9A8E-9A25-B3AAC57602A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6639B32-BF58-9A51-A288-D01E61EC4BB5}"/>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2362043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1CE0F-CDB7-9C01-DB07-075911A0803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13961C8-F39C-F152-7A76-A2CB61C878B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41DDA31-951B-19EE-6702-450B42767A30}"/>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989B0A67-4F72-A6AF-AE88-48572194D03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BE08AA0-9043-AE39-D162-A4B8F9F8CE8D}"/>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1832058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B53160A-6249-406D-3CF1-F2FE2AD580C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6A72327-71BE-B2C1-12E4-2A6E9B2FF40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11959B-C1A7-90BE-1F52-BA1966369293}"/>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67486CD0-EB03-DBB1-02A8-DD4E9531A7A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BEC04D9-4266-8CD4-8D03-D74ACBEFACF2}"/>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1811113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31CDA-06BF-AAF8-1576-0A54CA3E501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008ECA9C-9AA4-9296-4FD1-7BD1A06547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DE9FC3A-CF0D-F5AD-C447-AA34DEE27705}"/>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41677F65-615C-5C9C-6AE6-B9E368D006E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27D3074-333C-B468-CC2E-BD7BFA2567D5}"/>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2972761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BF83AF-2184-3475-00C7-C03D6AB5106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AD08BB4-31BD-3204-0E91-0145B5040AF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DC29065-CEC3-0045-64EA-EEF2EE7201E9}"/>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50F50DA8-E029-DBEA-DDA9-4785317D120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E7158E2-644D-A085-CFBA-0470C7DF18D7}"/>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3377655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80BE-D37D-5256-79F4-3C55894644C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CCBB9A5-FC29-91D4-A61E-E15A627BF8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C1497883-E074-21DD-A461-238C83B75CCD}"/>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F5856C85-65D5-73FA-2206-C186A9A6CB1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1D5E6EE-E641-67EF-0964-679685105DE8}"/>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1087764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3BCD9-2DBF-EBE3-B275-90C399D74C0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91EA2AB-B0E2-F134-39B7-CBAA37545A5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BC00716-147E-5420-F1BD-30514B5AD38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3E2E212-EDC4-45D8-E1D7-170E91E53152}"/>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6" name="Tijdelijke aanduiding voor voettekst 5">
            <a:extLst>
              <a:ext uri="{FF2B5EF4-FFF2-40B4-BE49-F238E27FC236}">
                <a16:creationId xmlns:a16="http://schemas.microsoft.com/office/drawing/2014/main" id="{91270B58-039E-7307-F8F6-B265C181DC3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15CBBD6-0A8E-96BC-6025-9B5632CC04C3}"/>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266582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A6F223-0C31-AA8B-5850-109E17BE6F9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C0B215C-591A-A3D0-044A-BFBFDB6813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4B10BDB-74D7-7FFD-495D-44EA8A6F6F9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5156914-7A64-6192-311F-AC62585E76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2F312D0-BDFC-CA37-853E-92E4C692A20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E7E6232-9603-13DC-10EB-65A67B5AB6C7}"/>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8" name="Tijdelijke aanduiding voor voettekst 7">
            <a:extLst>
              <a:ext uri="{FF2B5EF4-FFF2-40B4-BE49-F238E27FC236}">
                <a16:creationId xmlns:a16="http://schemas.microsoft.com/office/drawing/2014/main" id="{83803A06-0E26-84A4-6EAE-53C296EBE3F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EA0B644-F825-AAAE-5C1C-B8685C4FDEE1}"/>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4262663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FD9C00-CFDB-CCF4-2CD7-BB4EB1B5248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6CCCF6A-4942-FB33-A08C-1CFF45B1A528}"/>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4" name="Tijdelijke aanduiding voor voettekst 3">
            <a:extLst>
              <a:ext uri="{FF2B5EF4-FFF2-40B4-BE49-F238E27FC236}">
                <a16:creationId xmlns:a16="http://schemas.microsoft.com/office/drawing/2014/main" id="{A435195A-C0DE-86EA-F5DA-01567B3F8A8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02470F2-DBE7-AD34-D4D8-95B2F0336B19}"/>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679320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A96982B-76CC-5650-528C-57CDA6316EFB}"/>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3" name="Tijdelijke aanduiding voor voettekst 2">
            <a:extLst>
              <a:ext uri="{FF2B5EF4-FFF2-40B4-BE49-F238E27FC236}">
                <a16:creationId xmlns:a16="http://schemas.microsoft.com/office/drawing/2014/main" id="{04056026-7C95-DB1C-B5EF-036C1421C99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E139F2E-1104-819E-86B9-FA924DAC0BB7}"/>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1792352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DF8C62-C9CA-E7C7-A321-23DAF3595F5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7D5E60A-15F8-4EB1-B4B7-A5F9961BD86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C2386C1-F385-B0C9-3ECF-70A1CA02E80A}"/>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3EC7D0D9-BAAE-A9E3-D3F2-31C8F6C005C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9A7784-B263-06D6-0F07-5E2A5B5431C1}"/>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789307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796B65-DAC2-754A-A52E-6B99982D680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772B248-F9EE-38AB-D17A-0FFA4FDC7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2220554-80C4-4ED8-990D-B2ABC9D2D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E4C62D2-9393-E1D1-B28A-91797CF37CC9}"/>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6" name="Tijdelijke aanduiding voor voettekst 5">
            <a:extLst>
              <a:ext uri="{FF2B5EF4-FFF2-40B4-BE49-F238E27FC236}">
                <a16:creationId xmlns:a16="http://schemas.microsoft.com/office/drawing/2014/main" id="{D75A7F6F-4C4A-854B-EC9C-047D99A3533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0C267D9-B330-C31B-6E5A-D99CC79FA481}"/>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4075685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D97B27-3BCF-2422-1674-7BF1311635B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5304448-B3F4-A79B-53E9-FAB95413BD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B784F61-9DCF-81C5-5CA2-2354EE304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EF437F8-6D0C-1E93-4826-05D11CE59889}"/>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6" name="Tijdelijke aanduiding voor voettekst 5">
            <a:extLst>
              <a:ext uri="{FF2B5EF4-FFF2-40B4-BE49-F238E27FC236}">
                <a16:creationId xmlns:a16="http://schemas.microsoft.com/office/drawing/2014/main" id="{95106DF6-A43A-1BAD-AEFB-C1590E8013D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126EB0F-392E-2917-BA96-EA179FC5904F}"/>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2685200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D6D555-47D1-4CEA-27E2-CBBF9E576AA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C809A69-557E-07E4-13BA-D0F4EDCC997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816B78B-D419-27FD-A675-7262AE0C5C46}"/>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902CD204-7A15-AF9C-223A-22176D77A64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9FA59F8-96EA-3BE0-7788-0D02549CFBE4}"/>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1743690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C7C3F11-1FA8-FF6C-5575-0E4778AC88B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AEC4D45-25A9-2790-71C2-E4D11EE3057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B890A62-F809-7683-7BEE-16F060AD25EF}"/>
              </a:ext>
            </a:extLst>
          </p:cNvPr>
          <p:cNvSpPr>
            <a:spLocks noGrp="1"/>
          </p:cNvSpPr>
          <p:nvPr>
            <p:ph type="dt" sz="half" idx="10"/>
          </p:nvPr>
        </p:nvSpPr>
        <p:spPr/>
        <p:txBody>
          <a:bodyPr/>
          <a:lstStyle/>
          <a:p>
            <a:fld id="{C9127978-701D-4BFE-9624-E0FA68D5DC06}"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7B9BDF08-F06B-DE85-137A-E4722C94F55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7B9426-40D6-759E-3556-D9CC568BD7E1}"/>
              </a:ext>
            </a:extLst>
          </p:cNvPr>
          <p:cNvSpPr>
            <a:spLocks noGrp="1"/>
          </p:cNvSpPr>
          <p:nvPr>
            <p:ph type="sldNum" sz="quarter" idx="12"/>
          </p:nvPr>
        </p:nvSpPr>
        <p:spPr/>
        <p:txBody>
          <a:bodyPr/>
          <a:lstStyle/>
          <a:p>
            <a:fld id="{5210059F-4587-4A79-ABB4-34C3EDBA5310}" type="slidenum">
              <a:rPr lang="nl-NL" smtClean="0"/>
              <a:t>‹nr.›</a:t>
            </a:fld>
            <a:endParaRPr lang="nl-NL"/>
          </a:p>
        </p:txBody>
      </p:sp>
    </p:spTree>
    <p:extLst>
      <p:ext uri="{BB962C8B-B14F-4D97-AF65-F5344CB8AC3E}">
        <p14:creationId xmlns:p14="http://schemas.microsoft.com/office/powerpoint/2010/main" val="126639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EDDCC-64C8-3D9E-7C5C-82BCE6D38F5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D164B2F-8C5A-DDB7-886B-591EA4234A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111A837A-4964-1371-E6DB-E7455155A4F4}"/>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258124A7-33C0-B3AE-00BD-BA8389C63AA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3A26FDB-CE08-CAC6-BE2D-1A5F50DAFAEF}"/>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2068170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68384C-2FF2-A4E5-09DA-45C17AFF7AF8}"/>
              </a:ext>
            </a:extLst>
          </p:cNvPr>
          <p:cNvSpPr>
            <a:spLocks noGrp="1"/>
          </p:cNvSpPr>
          <p:nvPr>
            <p:ph type="title" hasCustomPrompt="1"/>
          </p:nvPr>
        </p:nvSpPr>
        <p:spPr>
          <a:xfrm>
            <a:off x="838200" y="328179"/>
            <a:ext cx="10515600" cy="1325563"/>
          </a:xfrm>
        </p:spPr>
        <p:txBody>
          <a:bodyPr/>
          <a:lstStyle>
            <a:lvl1pPr>
              <a:defRPr/>
            </a:lvl1pPr>
          </a:lstStyle>
          <a:p>
            <a:r>
              <a:rPr lang="nl-NL" dirty="0"/>
              <a:t>Veelvuldig heffen arm</a:t>
            </a:r>
          </a:p>
        </p:txBody>
      </p:sp>
      <p:sp>
        <p:nvSpPr>
          <p:cNvPr id="3" name="Tijdelijke aanduiding voor datum 2">
            <a:extLst>
              <a:ext uri="{FF2B5EF4-FFF2-40B4-BE49-F238E27FC236}">
                <a16:creationId xmlns:a16="http://schemas.microsoft.com/office/drawing/2014/main" id="{7E7F2756-7F54-F3BE-5684-715D1DE557E4}"/>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4" name="Tijdelijke aanduiding voor voettekst 3">
            <a:extLst>
              <a:ext uri="{FF2B5EF4-FFF2-40B4-BE49-F238E27FC236}">
                <a16:creationId xmlns:a16="http://schemas.microsoft.com/office/drawing/2014/main" id="{4439BED2-65CB-C920-A2E6-C5108727BAE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6536ACD-4E9C-22A8-D424-7EFEFC716080}"/>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2449031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E4EB23-C9BB-E690-45E8-C1FFA1FB41D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6265E66-6F22-973C-047F-2F5BD4AFE30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B7EA82F5-FCD4-5658-1697-32ABD9BAD5C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B6FA5CD-C683-E24F-31CB-A4AB20437048}"/>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6" name="Tijdelijke aanduiding voor voettekst 5">
            <a:extLst>
              <a:ext uri="{FF2B5EF4-FFF2-40B4-BE49-F238E27FC236}">
                <a16:creationId xmlns:a16="http://schemas.microsoft.com/office/drawing/2014/main" id="{96C907DC-31E9-9A94-A6B7-15096EE4BBC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A96F34-A067-FC1B-49D6-EAF46F540745}"/>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4254706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F3898-0B91-A6F1-AC62-4BC141036D3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676D69E-AFEA-C592-7837-63EB2044F1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B3B1632-850A-E5B4-20A8-44A59BFBA48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9D735B5-6C54-022E-6C3E-E2BFC6A48A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8458328-4CD0-5641-E974-252540F124A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821366B-087F-3541-EEA9-2C2FD44929DC}"/>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8" name="Tijdelijke aanduiding voor voettekst 7">
            <a:extLst>
              <a:ext uri="{FF2B5EF4-FFF2-40B4-BE49-F238E27FC236}">
                <a16:creationId xmlns:a16="http://schemas.microsoft.com/office/drawing/2014/main" id="{BE509871-9D0B-9C84-1ECF-156E739D2F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1B7C7AE-C3A4-1AED-1E86-47224D65D890}"/>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1160115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A8519-DB27-942A-39A0-955F62DCCE2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AD6BAF6-F456-449B-EAC5-390F1D5B09E3}"/>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4" name="Tijdelijke aanduiding voor voettekst 3">
            <a:extLst>
              <a:ext uri="{FF2B5EF4-FFF2-40B4-BE49-F238E27FC236}">
                <a16:creationId xmlns:a16="http://schemas.microsoft.com/office/drawing/2014/main" id="{BD856F44-7B81-F0F5-044D-21AFF4ADAE0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55B0816-159F-741A-597A-07C042825AF6}"/>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231608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A1FAE8E-A80F-D0AC-CE27-BEBCD7E8E19A}"/>
              </a:ext>
            </a:extLst>
          </p:cNvPr>
          <p:cNvSpPr>
            <a:spLocks noGrp="1"/>
          </p:cNvSpPr>
          <p:nvPr>
            <p:ph type="dt" sz="half" idx="10"/>
          </p:nvPr>
        </p:nvSpPr>
        <p:spPr/>
        <p:txBody>
          <a:bodyPr/>
          <a:lstStyle/>
          <a:p>
            <a:r>
              <a:rPr lang="nl-NL" dirty="0"/>
              <a:t>17 nov. 2022</a:t>
            </a:r>
          </a:p>
        </p:txBody>
      </p:sp>
      <p:sp>
        <p:nvSpPr>
          <p:cNvPr id="3" name="Tijdelijke aanduiding voor voettekst 2">
            <a:extLst>
              <a:ext uri="{FF2B5EF4-FFF2-40B4-BE49-F238E27FC236}">
                <a16:creationId xmlns:a16="http://schemas.microsoft.com/office/drawing/2014/main" id="{5F4B43D5-98F3-FE30-EC02-FFF162ECBD5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E646D06-7ECA-79A9-96A3-1B715A03DA83}"/>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1915897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664BF-2E7B-5A38-B347-FCF14F49162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C6F0761-A57A-FEB8-6C60-65DEF7E14E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C31BA00-A062-8C75-4C7F-8D6D670F9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296C0B5-E285-42AC-71CC-F41D94AD06BA}"/>
              </a:ext>
            </a:extLst>
          </p:cNvPr>
          <p:cNvSpPr>
            <a:spLocks noGrp="1"/>
          </p:cNvSpPr>
          <p:nvPr>
            <p:ph type="dt" sz="half" idx="10"/>
          </p:nvPr>
        </p:nvSpPr>
        <p:spPr/>
        <p:txBody>
          <a:bodyPr/>
          <a:lstStyle/>
          <a:p>
            <a:fld id="{C9EFF263-1A0E-4A68-83D3-9C06EFCCE119}" type="datetimeFigureOut">
              <a:rPr lang="nl-NL" smtClean="0"/>
              <a:t>5-2-2026</a:t>
            </a:fld>
            <a:endParaRPr lang="nl-NL"/>
          </a:p>
        </p:txBody>
      </p:sp>
      <p:sp>
        <p:nvSpPr>
          <p:cNvPr id="6" name="Tijdelijke aanduiding voor voettekst 5">
            <a:extLst>
              <a:ext uri="{FF2B5EF4-FFF2-40B4-BE49-F238E27FC236}">
                <a16:creationId xmlns:a16="http://schemas.microsoft.com/office/drawing/2014/main" id="{933CED5F-1612-F61D-AB00-475CB86DB79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61878C8-A01B-7CFE-7F0B-01ABBC698B4C}"/>
              </a:ext>
            </a:extLst>
          </p:cNvPr>
          <p:cNvSpPr>
            <a:spLocks noGrp="1"/>
          </p:cNvSpPr>
          <p:nvPr>
            <p:ph type="sldNum" sz="quarter" idx="12"/>
          </p:nvPr>
        </p:nvSpPr>
        <p:spPr/>
        <p:txBody>
          <a:bodyPr/>
          <a:lstStyle/>
          <a:p>
            <a:fld id="{B9B02424-4846-46B4-BF08-2627BC610482}" type="slidenum">
              <a:rPr lang="nl-NL" smtClean="0"/>
              <a:t>‹nr.›</a:t>
            </a:fld>
            <a:endParaRPr lang="nl-NL"/>
          </a:p>
        </p:txBody>
      </p:sp>
    </p:spTree>
    <p:extLst>
      <p:ext uri="{BB962C8B-B14F-4D97-AF65-F5344CB8AC3E}">
        <p14:creationId xmlns:p14="http://schemas.microsoft.com/office/powerpoint/2010/main" val="2322346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CBF2721-5C1D-2569-E151-5B314F0886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8818117-A142-9616-F1CC-F07D5D69BF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875B1FC-498F-E7F1-4BC4-C43FE764E2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EFF263-1A0E-4A68-83D3-9C06EFCCE119}"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EC48A3BD-A649-42EF-42C7-75802EAD5C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CF8DEAB-7173-BD5E-7114-BC428D08A9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02424-4846-46B4-BF08-2627BC610482}" type="slidenum">
              <a:rPr lang="nl-NL" smtClean="0"/>
              <a:t>‹nr.›</a:t>
            </a:fld>
            <a:endParaRPr lang="nl-NL"/>
          </a:p>
        </p:txBody>
      </p:sp>
    </p:spTree>
    <p:extLst>
      <p:ext uri="{BB962C8B-B14F-4D97-AF65-F5344CB8AC3E}">
        <p14:creationId xmlns:p14="http://schemas.microsoft.com/office/powerpoint/2010/main" val="1860797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D5A35CA-04CB-8182-7D2F-9EA846C690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9F92277-274B-030D-81B7-AE1D8F759F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219C9B6-5BD5-5A31-155C-3D04801E5C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127978-701D-4BFE-9624-E0FA68D5DC06}" type="datetimeFigureOut">
              <a:rPr lang="nl-NL" smtClean="0"/>
              <a:t>5-2-2026</a:t>
            </a:fld>
            <a:endParaRPr lang="nl-NL"/>
          </a:p>
        </p:txBody>
      </p:sp>
      <p:sp>
        <p:nvSpPr>
          <p:cNvPr id="5" name="Tijdelijke aanduiding voor voettekst 4">
            <a:extLst>
              <a:ext uri="{FF2B5EF4-FFF2-40B4-BE49-F238E27FC236}">
                <a16:creationId xmlns:a16="http://schemas.microsoft.com/office/drawing/2014/main" id="{2F568206-06F6-9215-272D-6CCBC23F5B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4E906AF-8AB5-BB77-B56E-E3F8A74126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0059F-4587-4A79-ABB4-34C3EDBA5310}" type="slidenum">
              <a:rPr lang="nl-NL" smtClean="0"/>
              <a:t>‹nr.›</a:t>
            </a:fld>
            <a:endParaRPr lang="nl-NL"/>
          </a:p>
        </p:txBody>
      </p:sp>
    </p:spTree>
    <p:extLst>
      <p:ext uri="{BB962C8B-B14F-4D97-AF65-F5344CB8AC3E}">
        <p14:creationId xmlns:p14="http://schemas.microsoft.com/office/powerpoint/2010/main" val="29328000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menzenvoormensen.nl/vergoeding" TargetMode="External"/><Relationship Id="rId2" Type="http://schemas.openxmlformats.org/officeDocument/2006/relationships/hyperlink" Target="https://ergotherapie.nl/2024/03/12/vergoeding-inzet-ergotherapeut-bij-wmo-activiteiten/"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able2.nl/n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bing.com/videos/search?q=eetrobot&amp;&amp;view=detail&amp;mid=108E4BB01AD08F95DDBB108E4BB01AD08F95DDBB&amp;&amp;FORM=VRDGAR&amp;ru=%2Fvideos%2Fsearch%3Fq%3Deetrobot%26FORM%3DHDRSC3" TargetMode="External"/><Relationship Id="rId2" Type="http://schemas.openxmlformats.org/officeDocument/2006/relationships/hyperlink" Target="https://www.bing.com/videos/search?q=dynamische+armondersteuning&amp;&amp;view=detail&amp;mid=7441E8A52B1734DEACE37441E8A52B1734DEACE3&amp;&amp;FORM=VRDGAR&amp;ru=%2Fvideos%2Fsearch%3Fq%3Ddynamische%2Barmondersteuning%26FORM%3DHDRSC3"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11" name="Rectangle 21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3" name="Rectangle 21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5" name="Rectangle 21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7" name="Rectangle 21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9" name="Freeform: Shape 21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B5B9E519-9CB7-6DA7-659E-1ACE422347AF}"/>
              </a:ext>
            </a:extLst>
          </p:cNvPr>
          <p:cNvSpPr>
            <a:spLocks noGrp="1"/>
          </p:cNvSpPr>
          <p:nvPr>
            <p:ph type="ctrTitle"/>
          </p:nvPr>
        </p:nvSpPr>
        <p:spPr>
          <a:xfrm>
            <a:off x="660041" y="2767106"/>
            <a:ext cx="2880828" cy="3071906"/>
          </a:xfrm>
        </p:spPr>
        <p:txBody>
          <a:bodyPr anchor="t">
            <a:normAutofit/>
          </a:bodyPr>
          <a:lstStyle/>
          <a:p>
            <a:pPr algn="l"/>
            <a:r>
              <a:rPr lang="nl-NL" sz="4000">
                <a:solidFill>
                  <a:srgbClr val="FFFFFF"/>
                </a:solidFill>
              </a:rPr>
              <a:t>Ergotherapie bij Parkinson</a:t>
            </a:r>
          </a:p>
        </p:txBody>
      </p:sp>
      <p:sp>
        <p:nvSpPr>
          <p:cNvPr id="3" name="Ondertitel 2">
            <a:extLst>
              <a:ext uri="{FF2B5EF4-FFF2-40B4-BE49-F238E27FC236}">
                <a16:creationId xmlns:a16="http://schemas.microsoft.com/office/drawing/2014/main" id="{EC8122DC-6EF8-A5F0-8106-F60AD9BD0B2D}"/>
              </a:ext>
            </a:extLst>
          </p:cNvPr>
          <p:cNvSpPr>
            <a:spLocks noGrp="1"/>
          </p:cNvSpPr>
          <p:nvPr>
            <p:ph type="subTitle" idx="1"/>
          </p:nvPr>
        </p:nvSpPr>
        <p:spPr>
          <a:xfrm>
            <a:off x="660042" y="806824"/>
            <a:ext cx="2919738" cy="1494117"/>
          </a:xfrm>
        </p:spPr>
        <p:txBody>
          <a:bodyPr anchor="b">
            <a:normAutofit/>
          </a:bodyPr>
          <a:lstStyle/>
          <a:p>
            <a:pPr algn="l"/>
            <a:r>
              <a:rPr lang="nl-NL" sz="2000">
                <a:solidFill>
                  <a:srgbClr val="FFFFFF"/>
                </a:solidFill>
              </a:rPr>
              <a:t>	</a:t>
            </a:r>
          </a:p>
        </p:txBody>
      </p:sp>
      <p:pic>
        <p:nvPicPr>
          <p:cNvPr id="2050" name="Afbeelding 1">
            <a:extLst>
              <a:ext uri="{FF2B5EF4-FFF2-40B4-BE49-F238E27FC236}">
                <a16:creationId xmlns:a16="http://schemas.microsoft.com/office/drawing/2014/main" id="{1EC56E88-3209-885E-5503-2F954BD011F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02428" y="2038203"/>
            <a:ext cx="7225748" cy="27815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6691844"/>
      </p:ext>
    </p:extLst>
  </p:cSld>
  <p:clrMapOvr>
    <a:masterClrMapping/>
  </p:clrMapOvr>
  <mc:AlternateContent xmlns:mc="http://schemas.openxmlformats.org/markup-compatibility/2006" xmlns:p14="http://schemas.microsoft.com/office/powerpoint/2010/main">
    <mc:Choice Requires="p14">
      <p:transition spd="slow" p14:dur="2000" advTm="4191"/>
    </mc:Choice>
    <mc:Fallback xmlns="">
      <p:transition spd="slow" advTm="419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18225" y="1581265"/>
            <a:ext cx="3201366" cy="3387497"/>
          </a:xfrm>
        </p:spPr>
        <p:txBody>
          <a:bodyPr vert="horz" lIns="91440" tIns="45720" rIns="91440" bIns="45720" rtlCol="0" anchor="b">
            <a:normAutofit fontScale="90000"/>
          </a:bodyPr>
          <a:lstStyle/>
          <a:p>
            <a:pPr algn="ct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Bedankt voor uw aandacht</a:t>
            </a: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	</a:t>
            </a: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114300" lvl="0">
              <a:lnSpc>
                <a:spcPct val="90000"/>
              </a:lnSpc>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Tree>
    <p:extLst>
      <p:ext uri="{BB962C8B-B14F-4D97-AF65-F5344CB8AC3E}">
        <p14:creationId xmlns:p14="http://schemas.microsoft.com/office/powerpoint/2010/main" val="443659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59B272-E05E-48CC-8AC1-97E0091789BD}"/>
              </a:ext>
            </a:extLst>
          </p:cNvPr>
          <p:cNvSpPr>
            <a:spLocks noGrp="1"/>
          </p:cNvSpPr>
          <p:nvPr>
            <p:ph type="title"/>
          </p:nvPr>
        </p:nvSpPr>
        <p:spPr>
          <a:xfrm>
            <a:off x="501012" y="808235"/>
            <a:ext cx="3201366" cy="3387497"/>
          </a:xfrm>
        </p:spPr>
        <p:txBody>
          <a:bodyPr vert="horz" lIns="91440" tIns="45720" rIns="91440" bIns="45720" rtlCol="0" anchor="b">
            <a:normAutofit/>
          </a:bodyPr>
          <a:lstStyle/>
          <a:p>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Vergoeding ergotherapie vanuit de Zvw</a:t>
            </a:r>
          </a:p>
        </p:txBody>
      </p:sp>
      <p:sp>
        <p:nvSpPr>
          <p:cNvPr id="4" name="Tekstvak 3">
            <a:extLst>
              <a:ext uri="{FF2B5EF4-FFF2-40B4-BE49-F238E27FC236}">
                <a16:creationId xmlns:a16="http://schemas.microsoft.com/office/drawing/2014/main" id="{25D50F3E-D732-4B69-AF0F-80E5C4134D53}"/>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408940" indent="-228600">
              <a:lnSpc>
                <a:spcPct val="90000"/>
              </a:lnSpc>
              <a:spcAft>
                <a:spcPts val="1000"/>
              </a:spcAft>
              <a:buFont typeface="Arial" panose="020B0604020202020204" pitchFamily="34" charset="0"/>
              <a:buChar char="•"/>
            </a:pPr>
            <a:r>
              <a:rPr lang="en-US" sz="2000" dirty="0">
                <a:effectLst/>
              </a:rPr>
              <a:t>Ergotherapie wordt vergoed vanuit de basisverzekering. Hier is dus het eigen risico van toepassing. Het eigen risico is een verplicht bedrag wat je moet betalen als je kosten maakt voor zorg uit de basisverzekering. In 2026 is dit verplicht eigen risico voor de zorgverzekeraar €385. Naast het verplicht eigen risico kan gekozen worden voor een vrijwillig eigen risico </a:t>
            </a:r>
            <a:r>
              <a:rPr lang="en-US" sz="2000" dirty="0"/>
              <a:t>daar boven op.</a:t>
            </a:r>
          </a:p>
          <a:p>
            <a:pPr marL="408940" indent="-228600">
              <a:lnSpc>
                <a:spcPct val="90000"/>
              </a:lnSpc>
              <a:spcAft>
                <a:spcPts val="1000"/>
              </a:spcAft>
              <a:buFont typeface="Arial" panose="020B0604020202020204" pitchFamily="34" charset="0"/>
              <a:buChar char="•"/>
            </a:pPr>
            <a:r>
              <a:rPr lang="en-US" sz="2000" dirty="0">
                <a:effectLst/>
              </a:rPr>
              <a:t>WMO advies valt buiten de vergoeding Zvw: </a:t>
            </a:r>
          </a:p>
          <a:p>
            <a:pPr marL="446088">
              <a:lnSpc>
                <a:spcPct val="90000"/>
              </a:lnSpc>
              <a:spcAft>
                <a:spcPts val="1000"/>
              </a:spcAft>
            </a:pPr>
            <a:r>
              <a:rPr lang="nl-NL" sz="2000" dirty="0">
                <a:hlinkClick r:id="rId2"/>
              </a:rPr>
              <a:t>Vergoeding inzet ergotherapeut bij </a:t>
            </a:r>
            <a:r>
              <a:rPr lang="nl-NL" sz="2000" dirty="0" err="1">
                <a:hlinkClick r:id="rId2"/>
              </a:rPr>
              <a:t>Wmo</a:t>
            </a:r>
            <a:r>
              <a:rPr lang="nl-NL" sz="2000" dirty="0">
                <a:hlinkClick r:id="rId2"/>
              </a:rPr>
              <a:t> activiteiten – Ergotherapie</a:t>
            </a:r>
            <a:endParaRPr lang="nl-NL" sz="2000" dirty="0"/>
          </a:p>
          <a:p>
            <a:pPr marL="446088">
              <a:lnSpc>
                <a:spcPct val="90000"/>
              </a:lnSpc>
              <a:spcAft>
                <a:spcPts val="1000"/>
              </a:spcAft>
            </a:pPr>
            <a:endParaRPr lang="nl-NL" sz="2000" dirty="0"/>
          </a:p>
          <a:p>
            <a:pPr marL="446088">
              <a:lnSpc>
                <a:spcPct val="90000"/>
              </a:lnSpc>
              <a:spcAft>
                <a:spcPts val="1000"/>
              </a:spcAft>
            </a:pPr>
            <a:r>
              <a:rPr lang="nl-NL" sz="2000" dirty="0">
                <a:hlinkClick r:id="rId3"/>
              </a:rPr>
              <a:t>Vergoeding | menzenvoormensen.nl</a:t>
            </a:r>
            <a:endParaRPr lang="en-US" sz="2000" dirty="0">
              <a:effectLst/>
            </a:endParaRPr>
          </a:p>
        </p:txBody>
      </p:sp>
    </p:spTree>
    <p:extLst>
      <p:ext uri="{BB962C8B-B14F-4D97-AF65-F5344CB8AC3E}">
        <p14:creationId xmlns:p14="http://schemas.microsoft.com/office/powerpoint/2010/main" val="2677778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18225" y="598285"/>
            <a:ext cx="3201366" cy="4293755"/>
          </a:xfrm>
        </p:spPr>
        <p:txBody>
          <a:bodyPr vert="horz" lIns="91440" tIns="45720" rIns="91440" bIns="45720" rtlCol="0" anchor="b">
            <a:normAutofit fontScale="90000"/>
          </a:bodyPr>
          <a:lstStyle/>
          <a:p>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r>
              <a:rPr lang="en-US" sz="4000" b="1" u="sng" dirty="0">
                <a:solidFill>
                  <a:srgbClr val="FFFFFF"/>
                </a:solidFill>
                <a:effectLst/>
              </a:rPr>
              <a:t>E</a:t>
            </a:r>
            <a:r>
              <a:rPr lang="en-US" sz="4000" b="1" u="sng" kern="1200" dirty="0">
                <a:solidFill>
                  <a:srgbClr val="FFFFFF"/>
                </a:solidFill>
                <a:latin typeface="+mj-lt"/>
                <a:ea typeface="+mj-ea"/>
                <a:cs typeface="+mj-cs"/>
              </a:rPr>
              <a:t>rgotherapie inschakelen wanneer:</a:t>
            </a:r>
            <a:br>
              <a:rPr lang="en-US" sz="4000" b="1" u="sng" kern="1200" dirty="0">
                <a:solidFill>
                  <a:srgbClr val="FFFFFF"/>
                </a:solidFill>
                <a:latin typeface="+mj-lt"/>
                <a:ea typeface="+mj-ea"/>
                <a:cs typeface="+mj-cs"/>
              </a:rPr>
            </a:br>
            <a:br>
              <a:rPr lang="en-US" sz="4000" b="1" u="sng" kern="1200" dirty="0">
                <a:solidFill>
                  <a:srgbClr val="FFFFFF"/>
                </a:solidFill>
                <a:latin typeface="+mj-lt"/>
                <a:ea typeface="+mj-ea"/>
                <a:cs typeface="+mj-cs"/>
              </a:rPr>
            </a:br>
            <a:r>
              <a:rPr lang="en-US" sz="4000" b="1" u="sng" kern="1200" dirty="0">
                <a:solidFill>
                  <a:srgbClr val="FFFFFF"/>
                </a:solidFill>
                <a:latin typeface="+mj-lt"/>
                <a:ea typeface="+mj-ea"/>
                <a:cs typeface="+mj-cs"/>
              </a:rPr>
              <a:t> </a:t>
            </a: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9452" y="1322091"/>
            <a:ext cx="6587866" cy="5546047"/>
          </a:xfrm>
          <a:prstGeom prst="rect">
            <a:avLst/>
          </a:prstGeom>
        </p:spPr>
        <p:txBody>
          <a:bodyPr vert="horz" lIns="91440" tIns="45720" rIns="91440" bIns="45720" rtlCol="0" anchor="ctr">
            <a:normAutofit lnSpcReduction="10000"/>
          </a:bodyPr>
          <a:lstStyle/>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r>
              <a:rPr lang="en-US" sz="2000" dirty="0">
                <a:effectLst/>
              </a:rPr>
              <a:t>De client ervaart afname zelfredzaamheid, als gevolg van verminderde motorische en/of cognitieve mogelijkheden en wil kijken naar compensaties/anders handelen. Dit kan op gebied van ADL, HDL, hobby, werk en rol</a:t>
            </a:r>
          </a:p>
          <a:p>
            <a:pPr marL="114300" lvl="0">
              <a:lnSpc>
                <a:spcPct val="90000"/>
              </a:lnSpc>
            </a:pPr>
            <a:endParaRPr lang="en-US" sz="2000" dirty="0">
              <a:effectLst/>
            </a:endParaRPr>
          </a:p>
          <a:p>
            <a:pPr marL="342900" lvl="0" indent="-228600">
              <a:lnSpc>
                <a:spcPct val="90000"/>
              </a:lnSpc>
              <a:spcAft>
                <a:spcPts val="1000"/>
              </a:spcAft>
              <a:buFont typeface="Arial" panose="020B0604020202020204" pitchFamily="34" charset="0"/>
              <a:buChar char="•"/>
            </a:pPr>
            <a:r>
              <a:rPr lang="en-US" sz="2000" dirty="0">
                <a:effectLst/>
              </a:rPr>
              <a:t>(Mantel)zorg ervaart grote belasting in zijn/haar rol</a:t>
            </a:r>
          </a:p>
          <a:p>
            <a:pPr marL="114300" lvl="0">
              <a:lnSpc>
                <a:spcPct val="90000"/>
              </a:lnSpc>
              <a:spcAft>
                <a:spcPts val="1000"/>
              </a:spcAft>
            </a:pPr>
            <a:endParaRPr lang="en-US" sz="2000" dirty="0">
              <a:effectLst/>
            </a:endParaRPr>
          </a:p>
          <a:p>
            <a:pPr marL="342900" lvl="0" indent="-228600">
              <a:lnSpc>
                <a:spcPct val="90000"/>
              </a:lnSpc>
              <a:buFont typeface="Arial" panose="020B0604020202020204" pitchFamily="34" charset="0"/>
              <a:buChar char="•"/>
            </a:pPr>
            <a:r>
              <a:rPr lang="en-US" sz="2000" dirty="0">
                <a:effectLst/>
              </a:rPr>
              <a:t>Er is sprake van veranderde woonomstandigheden als gevolg van wegvallen partner of mantelzorger</a:t>
            </a: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r>
              <a:rPr lang="en-US" sz="2000" dirty="0"/>
              <a:t>Informatie over mogelijkheden compensaties i.v.m. afname zelfredzaamheid (adl, hobby, werk)</a:t>
            </a: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r>
              <a:rPr lang="en-US" sz="2000" dirty="0">
                <a:effectLst/>
              </a:rPr>
              <a:t>Problemen m.b.t. zithouding- en of lighouding bijv. decubitus, houding niet kunnen handhaven of juist niet kunnen variëren van houding</a:t>
            </a: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Tree>
    <p:extLst>
      <p:ext uri="{BB962C8B-B14F-4D97-AF65-F5344CB8AC3E}">
        <p14:creationId xmlns:p14="http://schemas.microsoft.com/office/powerpoint/2010/main" val="1289985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66722" y="586855"/>
            <a:ext cx="3201366" cy="3387497"/>
          </a:xfrm>
        </p:spPr>
        <p:txBody>
          <a:bodyPr vert="horz" lIns="91440" tIns="45720" rIns="91440" bIns="45720" rtlCol="0" anchor="b">
            <a:normAutofit/>
          </a:bodyPr>
          <a:lstStyle/>
          <a:p>
            <a:r>
              <a:rPr lang="en-US" sz="4000" kern="1200" dirty="0">
                <a:solidFill>
                  <a:srgbClr val="FFFFFF"/>
                </a:solidFill>
                <a:effectLst/>
                <a:latin typeface="+mj-lt"/>
                <a:ea typeface="+mj-ea"/>
                <a:cs typeface="+mj-cs"/>
              </a:rPr>
              <a:t>Lopen/vallen	</a:t>
            </a:r>
            <a:br>
              <a:rPr lang="en-US" sz="4000" kern="1200" dirty="0">
                <a:solidFill>
                  <a:srgbClr val="FFFFFF"/>
                </a:solidFill>
                <a:effectLst/>
                <a:latin typeface="+mj-lt"/>
                <a:ea typeface="+mj-ea"/>
                <a:cs typeface="+mj-cs"/>
              </a:rPr>
            </a:b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0259" y="649480"/>
            <a:ext cx="6555347" cy="5546047"/>
          </a:xfrm>
          <a:prstGeom prst="rect">
            <a:avLst/>
          </a:prstGeom>
        </p:spPr>
        <p:txBody>
          <a:bodyPr vert="horz" lIns="91440" tIns="45720" rIns="91440" bIns="45720" rtlCol="0" anchor="ctr">
            <a:normAutofit lnSpcReduction="10000"/>
          </a:bodyPr>
          <a:lstStyle/>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r>
              <a:rPr lang="en-US" sz="2000" dirty="0"/>
              <a:t>Orthostatische hypotensie</a:t>
            </a:r>
          </a:p>
          <a:p>
            <a:pPr marL="114300" lvl="0">
              <a:lnSpc>
                <a:spcPct val="90000"/>
              </a:lnSpc>
              <a:tabLst>
                <a:tab pos="354013" algn="l"/>
              </a:tabLst>
            </a:pPr>
            <a:r>
              <a:rPr lang="en-US" sz="2000" dirty="0"/>
              <a:t>	Treed op binnen 2 minuten na houdingsverandering</a:t>
            </a:r>
          </a:p>
          <a:p>
            <a:pPr marL="114300" lvl="0">
              <a:lnSpc>
                <a:spcPct val="90000"/>
              </a:lnSpc>
            </a:pPr>
            <a:endParaRPr lang="en-US" sz="2000" dirty="0"/>
          </a:p>
          <a:p>
            <a:pPr marL="342900" indent="-228600">
              <a:lnSpc>
                <a:spcPct val="90000"/>
              </a:lnSpc>
              <a:buFont typeface="Arial" panose="020B0604020202020204" pitchFamily="34" charset="0"/>
              <a:buChar char="•"/>
            </a:pPr>
            <a:r>
              <a:rPr lang="en-US" sz="2000" dirty="0"/>
              <a:t>Dubbeltaken staand uitvoeren</a:t>
            </a: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r>
              <a:rPr lang="en-US" sz="2000" dirty="0"/>
              <a:t>Parkinson rollator</a:t>
            </a:r>
          </a:p>
          <a:p>
            <a:pPr marL="354013" lvl="0">
              <a:lnSpc>
                <a:spcPct val="90000"/>
              </a:lnSpc>
            </a:pPr>
            <a:r>
              <a:rPr lang="en-US" sz="2000" dirty="0"/>
              <a:t>Wanneer lopen gehinderd wordt door freezing, onbedoeld sneller lopen en/of niet kunnen stoppen</a:t>
            </a:r>
          </a:p>
          <a:p>
            <a:pPr marL="354013" lvl="0">
              <a:lnSpc>
                <a:spcPct val="90000"/>
              </a:lnSpc>
            </a:pPr>
            <a:endParaRPr lang="en-US" sz="2000" dirty="0"/>
          </a:p>
          <a:p>
            <a:pPr marL="342900" lvl="0" indent="-228600">
              <a:lnSpc>
                <a:spcPct val="90000"/>
              </a:lnSpc>
              <a:buFont typeface="Arial" panose="020B0604020202020204" pitchFamily="34" charset="0"/>
              <a:buChar char="•"/>
            </a:pPr>
            <a:r>
              <a:rPr lang="en-US" sz="2000" dirty="0">
                <a:effectLst/>
              </a:rPr>
              <a:t>Loopfiets</a:t>
            </a:r>
          </a:p>
          <a:p>
            <a:pPr marL="354013" lvl="0">
              <a:lnSpc>
                <a:spcPct val="90000"/>
              </a:lnSpc>
            </a:pPr>
            <a:r>
              <a:rPr lang="en-US" sz="2000" dirty="0">
                <a:effectLst/>
              </a:rPr>
              <a:t>Indien</a:t>
            </a:r>
            <a:r>
              <a:rPr lang="en-US" sz="2000" dirty="0"/>
              <a:t> </a:t>
            </a:r>
            <a:r>
              <a:rPr lang="en-US" sz="2000" dirty="0">
                <a:effectLst/>
              </a:rPr>
              <a:t>rollator geen passsende oplossing is, kan een loopfiets een alternatief zijn. </a:t>
            </a:r>
          </a:p>
          <a:p>
            <a:pPr marL="354013" lvl="0">
              <a:lnSpc>
                <a:spcPct val="90000"/>
              </a:lnSpc>
            </a:pPr>
            <a:endParaRPr lang="en-US" sz="2000" dirty="0"/>
          </a:p>
          <a:p>
            <a:pPr marL="354013" lvl="0" indent="-261938">
              <a:lnSpc>
                <a:spcPct val="90000"/>
              </a:lnSpc>
              <a:buFont typeface="Arial" panose="020B0604020202020204" pitchFamily="34" charset="0"/>
              <a:buChar char="•"/>
            </a:pPr>
            <a:r>
              <a:rPr lang="en-US" sz="2000" dirty="0"/>
              <a:t>Individuele vragen over vallen: benoem dit binnen netwerk van Parkinsonnet. Zij kunnen inschatten wie de vraag het best kan beantwoorden (medicatie, voeding, kracht of……)</a:t>
            </a:r>
            <a:endParaRPr lang="en-US" sz="2000" dirty="0">
              <a:effectLst/>
            </a:endParaRPr>
          </a:p>
          <a:p>
            <a:pPr marL="354013" lvl="0">
              <a:lnSpc>
                <a:spcPct val="90000"/>
              </a:lnSpc>
            </a:pPr>
            <a:endParaRPr lang="en-US" sz="2000" dirty="0"/>
          </a:p>
          <a:p>
            <a:pPr marL="354013" lvl="0">
              <a:lnSpc>
                <a:spcPct val="90000"/>
              </a:lnSpc>
            </a:pPr>
            <a:endParaRPr lang="en-US" sz="2000" dirty="0">
              <a:effectLst/>
            </a:endParaRPr>
          </a:p>
          <a:p>
            <a:pPr marL="354013" lvl="0">
              <a:lnSpc>
                <a:spcPct val="90000"/>
              </a:lnSpc>
            </a:pPr>
            <a:endParaRPr lang="en-US" sz="2000" dirty="0"/>
          </a:p>
          <a:p>
            <a:pPr marL="354013" lvl="0">
              <a:lnSpc>
                <a:spcPct val="90000"/>
              </a:lnSpc>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Tree>
    <p:extLst>
      <p:ext uri="{BB962C8B-B14F-4D97-AF65-F5344CB8AC3E}">
        <p14:creationId xmlns:p14="http://schemas.microsoft.com/office/powerpoint/2010/main" val="4188272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11" name="Rectangle 21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3" name="Rectangle 21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5" name="Rectangle 21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7" name="Rectangle 21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9" name="Freeform: Shape 21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B5B9E519-9CB7-6DA7-659E-1ACE422347AF}"/>
              </a:ext>
            </a:extLst>
          </p:cNvPr>
          <p:cNvSpPr>
            <a:spLocks noGrp="1"/>
          </p:cNvSpPr>
          <p:nvPr>
            <p:ph type="ctrTitle"/>
          </p:nvPr>
        </p:nvSpPr>
        <p:spPr>
          <a:xfrm>
            <a:off x="660042" y="2484158"/>
            <a:ext cx="2880828" cy="3071906"/>
          </a:xfrm>
        </p:spPr>
        <p:txBody>
          <a:bodyPr anchor="t">
            <a:normAutofit/>
          </a:bodyPr>
          <a:lstStyle/>
          <a:p>
            <a:pPr algn="l"/>
            <a:r>
              <a:rPr lang="nl-NL" sz="3200" dirty="0">
                <a:solidFill>
                  <a:srgbClr val="FFFFFF"/>
                </a:solidFill>
              </a:rPr>
              <a:t>Caregiver Strain    Index (CSI) </a:t>
            </a:r>
            <a:br>
              <a:rPr lang="nl-NL" sz="3200" dirty="0">
                <a:solidFill>
                  <a:srgbClr val="FFFFFF"/>
                </a:solidFill>
              </a:rPr>
            </a:br>
            <a:br>
              <a:rPr lang="nl-NL" sz="3200" dirty="0">
                <a:solidFill>
                  <a:srgbClr val="FFFFFF"/>
                </a:solidFill>
              </a:rPr>
            </a:br>
            <a:r>
              <a:rPr lang="nl-NL" sz="1400" dirty="0">
                <a:solidFill>
                  <a:srgbClr val="FFFFFF"/>
                </a:solidFill>
              </a:rPr>
              <a:t>(ontwikkeld door B. Robinson, 1983) </a:t>
            </a:r>
            <a:br>
              <a:rPr lang="nl-NL" sz="1400" dirty="0">
                <a:solidFill>
                  <a:srgbClr val="FFFFFF"/>
                </a:solidFill>
              </a:rPr>
            </a:br>
            <a:endParaRPr lang="nl-NL" sz="1400" dirty="0">
              <a:solidFill>
                <a:srgbClr val="FFFFFF"/>
              </a:solidFill>
            </a:endParaRPr>
          </a:p>
        </p:txBody>
      </p:sp>
      <p:sp>
        <p:nvSpPr>
          <p:cNvPr id="3" name="Ondertitel 2">
            <a:extLst>
              <a:ext uri="{FF2B5EF4-FFF2-40B4-BE49-F238E27FC236}">
                <a16:creationId xmlns:a16="http://schemas.microsoft.com/office/drawing/2014/main" id="{EC8122DC-6EF8-A5F0-8106-F60AD9BD0B2D}"/>
              </a:ext>
            </a:extLst>
          </p:cNvPr>
          <p:cNvSpPr>
            <a:spLocks noGrp="1"/>
          </p:cNvSpPr>
          <p:nvPr>
            <p:ph type="subTitle" idx="1"/>
          </p:nvPr>
        </p:nvSpPr>
        <p:spPr>
          <a:xfrm>
            <a:off x="660042" y="806824"/>
            <a:ext cx="2919738" cy="1494117"/>
          </a:xfrm>
        </p:spPr>
        <p:txBody>
          <a:bodyPr anchor="b">
            <a:normAutofit/>
          </a:bodyPr>
          <a:lstStyle/>
          <a:p>
            <a:pPr algn="l"/>
            <a:r>
              <a:rPr lang="nl-NL" sz="2000" dirty="0">
                <a:solidFill>
                  <a:srgbClr val="FFFFFF"/>
                </a:solidFill>
              </a:rPr>
              <a:t>	</a:t>
            </a:r>
          </a:p>
        </p:txBody>
      </p:sp>
      <p:sp>
        <p:nvSpPr>
          <p:cNvPr id="7" name="Tekstvak 6">
            <a:extLst>
              <a:ext uri="{FF2B5EF4-FFF2-40B4-BE49-F238E27FC236}">
                <a16:creationId xmlns:a16="http://schemas.microsoft.com/office/drawing/2014/main" id="{EBCC5136-9B58-65D4-541E-35A39C03B667}"/>
              </a:ext>
            </a:extLst>
          </p:cNvPr>
          <p:cNvSpPr txBox="1"/>
          <p:nvPr/>
        </p:nvSpPr>
        <p:spPr>
          <a:xfrm>
            <a:off x="4495807" y="241886"/>
            <a:ext cx="7479883" cy="1477328"/>
          </a:xfrm>
          <a:prstGeom prst="rect">
            <a:avLst/>
          </a:prstGeom>
          <a:noFill/>
        </p:spPr>
        <p:txBody>
          <a:bodyPr wrap="square">
            <a:spAutoFit/>
          </a:bodyPr>
          <a:lstStyle/>
          <a:p>
            <a:endParaRPr lang="nl-NL" dirty="0"/>
          </a:p>
          <a:p>
            <a:endParaRPr lang="nl-NL" dirty="0"/>
          </a:p>
          <a:p>
            <a:r>
              <a:rPr lang="nl-NL" dirty="0"/>
              <a:t>Instructie mantelzorger Ik noem een aantal dingen op die voor kunnen komen bij mensen in een zelfde soort situatie </a:t>
            </a:r>
          </a:p>
          <a:p>
            <a:endParaRPr lang="nl-NL" dirty="0"/>
          </a:p>
        </p:txBody>
      </p:sp>
      <p:pic>
        <p:nvPicPr>
          <p:cNvPr id="9" name="Afbeelding 8">
            <a:extLst>
              <a:ext uri="{FF2B5EF4-FFF2-40B4-BE49-F238E27FC236}">
                <a16:creationId xmlns:a16="http://schemas.microsoft.com/office/drawing/2014/main" id="{F636EA7B-5A74-BEC5-460A-AFDDC025051A}"/>
              </a:ext>
            </a:extLst>
          </p:cNvPr>
          <p:cNvPicPr>
            <a:picLocks noChangeAspect="1"/>
          </p:cNvPicPr>
          <p:nvPr/>
        </p:nvPicPr>
        <p:blipFill>
          <a:blip r:embed="rId2"/>
          <a:stretch>
            <a:fillRect/>
          </a:stretch>
        </p:blipFill>
        <p:spPr>
          <a:xfrm>
            <a:off x="4495807" y="2261419"/>
            <a:ext cx="7099406" cy="3315712"/>
          </a:xfrm>
          <a:prstGeom prst="rect">
            <a:avLst/>
          </a:prstGeom>
        </p:spPr>
      </p:pic>
    </p:spTree>
    <p:extLst>
      <p:ext uri="{BB962C8B-B14F-4D97-AF65-F5344CB8AC3E}">
        <p14:creationId xmlns:p14="http://schemas.microsoft.com/office/powerpoint/2010/main" val="2676747613"/>
      </p:ext>
    </p:extLst>
  </p:cSld>
  <p:clrMapOvr>
    <a:masterClrMapping/>
  </p:clrMapOvr>
  <mc:AlternateContent xmlns:mc="http://schemas.openxmlformats.org/markup-compatibility/2006" xmlns:p14="http://schemas.microsoft.com/office/powerpoint/2010/main">
    <mc:Choice Requires="p14">
      <p:transition spd="slow" p14:dur="2000" advTm="4191"/>
    </mc:Choice>
    <mc:Fallback xmlns="">
      <p:transition spd="slow" advTm="419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07749" y="1146189"/>
            <a:ext cx="3222318" cy="3387497"/>
          </a:xfrm>
        </p:spPr>
        <p:txBody>
          <a:bodyPr vert="horz" lIns="91440" tIns="45720" rIns="91440" bIns="45720" rtlCol="0" anchor="b">
            <a:normAutofit fontScale="90000"/>
          </a:bodyPr>
          <a:lstStyle/>
          <a:p>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Vergoeding hulpmiddelen</a:t>
            </a: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	</a:t>
            </a:r>
            <a:br>
              <a:rPr lang="en-US" sz="4000" kern="1200" dirty="0">
                <a:solidFill>
                  <a:srgbClr val="FFFFFF"/>
                </a:solidFill>
                <a:effectLst/>
                <a:latin typeface="+mj-lt"/>
                <a:ea typeface="+mj-ea"/>
                <a:cs typeface="+mj-cs"/>
              </a:rPr>
            </a:b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114300" lvl="0">
              <a:lnSpc>
                <a:spcPct val="90000"/>
              </a:lnSpc>
            </a:pPr>
            <a:endParaRPr lang="en-US" sz="2000" dirty="0">
              <a:effectLst/>
            </a:endParaRPr>
          </a:p>
          <a:p>
            <a:pPr marL="114300" lvl="0">
              <a:lnSpc>
                <a:spcPct val="90000"/>
              </a:lnSpc>
            </a:pPr>
            <a:r>
              <a:rPr lang="en-US" sz="2000" dirty="0">
                <a:effectLst/>
              </a:rPr>
              <a:t>Wmo: </a:t>
            </a:r>
          </a:p>
          <a:p>
            <a:pPr marL="92075" lvl="0">
              <a:lnSpc>
                <a:spcPct val="90000"/>
              </a:lnSpc>
            </a:pPr>
            <a:r>
              <a:rPr lang="en-US" sz="2000" dirty="0">
                <a:effectLst/>
              </a:rPr>
              <a:t>-     Participeren in de maatschappij bijv vervoersvoorziening;</a:t>
            </a:r>
          </a:p>
          <a:p>
            <a:pPr marL="457200" lvl="0" indent="-342900">
              <a:lnSpc>
                <a:spcPct val="90000"/>
              </a:lnSpc>
              <a:buFontTx/>
              <a:buChar char="-"/>
            </a:pPr>
            <a:r>
              <a:rPr lang="en-US" sz="2000" dirty="0">
                <a:effectLst/>
              </a:rPr>
              <a:t>Gebruik kunnen maken van alle noodzakelijke ruimtes in de woning;</a:t>
            </a:r>
          </a:p>
          <a:p>
            <a:pPr marL="457200" lvl="0" indent="-342900">
              <a:lnSpc>
                <a:spcPct val="90000"/>
              </a:lnSpc>
              <a:buFontTx/>
              <a:buChar char="-"/>
            </a:pPr>
            <a:r>
              <a:rPr lang="en-US" sz="2000" dirty="0"/>
              <a:t>O</a:t>
            </a:r>
            <a:r>
              <a:rPr lang="en-US" sz="2000" dirty="0">
                <a:effectLst/>
              </a:rPr>
              <a:t>ntlasten mantelzorger</a:t>
            </a:r>
            <a:r>
              <a:rPr lang="en-US" sz="2000" dirty="0"/>
              <a:t>,  bijv. door begeleiding individueel of groep</a:t>
            </a:r>
            <a:endParaRPr lang="en-US" sz="2000" dirty="0">
              <a:effectLst/>
            </a:endParaRPr>
          </a:p>
          <a:p>
            <a:pPr marL="114300" lvl="0">
              <a:lnSpc>
                <a:spcPct val="90000"/>
              </a:lnSpc>
            </a:pPr>
            <a:endParaRPr lang="en-US" sz="2000" dirty="0"/>
          </a:p>
          <a:p>
            <a:pPr marL="114300" lvl="0">
              <a:lnSpc>
                <a:spcPct val="90000"/>
              </a:lnSpc>
            </a:pPr>
            <a:r>
              <a:rPr lang="en-US" sz="2000" dirty="0"/>
              <a:t>Zvw: </a:t>
            </a:r>
          </a:p>
          <a:p>
            <a:pPr marL="457200" lvl="0" indent="-342900">
              <a:lnSpc>
                <a:spcPct val="90000"/>
              </a:lnSpc>
              <a:buFontTx/>
              <a:buChar char="-"/>
            </a:pPr>
            <a:r>
              <a:rPr lang="en-US" sz="2000" dirty="0"/>
              <a:t>Zelfredzaamheid op gebied van handelen;</a:t>
            </a:r>
          </a:p>
          <a:p>
            <a:pPr marL="457200" lvl="0" indent="-342900">
              <a:lnSpc>
                <a:spcPct val="90000"/>
              </a:lnSpc>
              <a:buFontTx/>
              <a:buChar char="-"/>
            </a:pPr>
            <a:r>
              <a:rPr lang="en-US" sz="2000" dirty="0"/>
              <a:t>Goede ondersteuning bij zitten en liggen;</a:t>
            </a:r>
          </a:p>
          <a:p>
            <a:pPr marL="457200" lvl="0" indent="-342900">
              <a:lnSpc>
                <a:spcPct val="90000"/>
              </a:lnSpc>
              <a:buFontTx/>
              <a:buChar char="-"/>
            </a:pPr>
            <a:r>
              <a:rPr lang="en-US" sz="2000" dirty="0"/>
              <a:t>Kleine hulpmiddelen worden niet vergoed. Sommige zorgverzekeraars vergoeding 1x per jaar een bepaald bedrag wat vrij te besteden is. Zie hiervoor de polis.</a:t>
            </a:r>
          </a:p>
          <a:p>
            <a:pPr marL="114300" lvl="0">
              <a:lnSpc>
                <a:spcPct val="90000"/>
              </a:lnSpc>
            </a:pPr>
            <a:endParaRPr lang="en-US" sz="2000" dirty="0">
              <a:effectLst/>
            </a:endParaRPr>
          </a:p>
          <a:p>
            <a:pPr marL="114300" lvl="0">
              <a:lnSpc>
                <a:spcPct val="90000"/>
              </a:lnSpc>
            </a:pPr>
            <a:r>
              <a:rPr lang="en-US" sz="2000" dirty="0">
                <a:effectLst/>
              </a:rPr>
              <a:t>Fonds:</a:t>
            </a:r>
          </a:p>
          <a:p>
            <a:pPr marL="457200" lvl="0" indent="-342900">
              <a:lnSpc>
                <a:spcPct val="90000"/>
              </a:lnSpc>
              <a:buFontTx/>
              <a:buChar char="-"/>
            </a:pPr>
            <a:r>
              <a:rPr lang="en-US" sz="2000" dirty="0">
                <a:effectLst/>
              </a:rPr>
              <a:t>Iedere fonds heeft eigen regels. Bij alle fondsen geldt een    </a:t>
            </a:r>
          </a:p>
          <a:p>
            <a:pPr marL="114300" lvl="0">
              <a:lnSpc>
                <a:spcPct val="90000"/>
              </a:lnSpc>
            </a:pPr>
            <a:r>
              <a:rPr lang="en-US" sz="2000" dirty="0"/>
              <a:t>      </a:t>
            </a:r>
            <a:r>
              <a:rPr lang="en-US" sz="2000" dirty="0">
                <a:effectLst/>
              </a:rPr>
              <a:t>inkomen- en vermogentoets. Zij vergoeden die     </a:t>
            </a:r>
          </a:p>
          <a:p>
            <a:pPr marL="114300" lvl="0">
              <a:lnSpc>
                <a:spcPct val="90000"/>
              </a:lnSpc>
            </a:pPr>
            <a:r>
              <a:rPr lang="en-US" sz="2000" dirty="0"/>
              <a:t>      </a:t>
            </a:r>
            <a:r>
              <a:rPr lang="en-US" sz="2000" dirty="0">
                <a:effectLst/>
              </a:rPr>
              <a:t>voorzieningen waarvoor geen wet- en regelgeving is.</a:t>
            </a: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Tree>
    <p:extLst>
      <p:ext uri="{BB962C8B-B14F-4D97-AF65-F5344CB8AC3E}">
        <p14:creationId xmlns:p14="http://schemas.microsoft.com/office/powerpoint/2010/main" val="3499914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66722" y="586855"/>
            <a:ext cx="3201366" cy="3387497"/>
          </a:xfrm>
        </p:spPr>
        <p:txBody>
          <a:bodyPr vert="horz" lIns="91440" tIns="45720" rIns="91440" bIns="45720" rtlCol="0" anchor="b">
            <a:normAutofit fontScale="90000"/>
          </a:bodyPr>
          <a:lstStyle/>
          <a:p>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kleine hulpmiddelen</a:t>
            </a: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	</a:t>
            </a:r>
            <a:br>
              <a:rPr lang="en-US" sz="4000" kern="1200" dirty="0">
                <a:solidFill>
                  <a:srgbClr val="FFFFFF"/>
                </a:solidFill>
                <a:effectLst/>
                <a:latin typeface="+mj-lt"/>
                <a:ea typeface="+mj-ea"/>
                <a:cs typeface="+mj-cs"/>
              </a:rPr>
            </a:b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114300" lvl="0">
              <a:lnSpc>
                <a:spcPct val="90000"/>
              </a:lnSpc>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
        <p:nvSpPr>
          <p:cNvPr id="5" name="Tekstvak 4">
            <a:extLst>
              <a:ext uri="{FF2B5EF4-FFF2-40B4-BE49-F238E27FC236}">
                <a16:creationId xmlns:a16="http://schemas.microsoft.com/office/drawing/2014/main" id="{E6F03184-D78A-058C-3065-4664FC7B1236}"/>
              </a:ext>
            </a:extLst>
          </p:cNvPr>
          <p:cNvSpPr txBox="1"/>
          <p:nvPr/>
        </p:nvSpPr>
        <p:spPr>
          <a:xfrm>
            <a:off x="5558158" y="2136926"/>
            <a:ext cx="6167120" cy="719171"/>
          </a:xfrm>
          <a:prstGeom prst="rect">
            <a:avLst/>
          </a:prstGeom>
          <a:noFill/>
        </p:spPr>
        <p:txBody>
          <a:bodyPr wrap="square">
            <a:spAutoFit/>
          </a:bodyPr>
          <a:lstStyle/>
          <a:p>
            <a:pPr marL="408940" indent="-228600">
              <a:lnSpc>
                <a:spcPct val="90000"/>
              </a:lnSpc>
              <a:spcAft>
                <a:spcPts val="1000"/>
              </a:spcAft>
              <a:buFont typeface="Arial" panose="020B0604020202020204" pitchFamily="34" charset="0"/>
              <a:buChar char="•"/>
            </a:pPr>
            <a:r>
              <a:rPr lang="en-US" sz="1800" dirty="0">
                <a:effectLst/>
              </a:rPr>
              <a:t>Handige site om </a:t>
            </a:r>
            <a:r>
              <a:rPr lang="en-US" sz="1800" dirty="0" err="1">
                <a:effectLst/>
              </a:rPr>
              <a:t>idee</a:t>
            </a:r>
            <a:r>
              <a:rPr lang="en-US" dirty="0" err="1"/>
              <a:t>ë</a:t>
            </a:r>
            <a:r>
              <a:rPr lang="en-US" sz="1800" dirty="0" err="1">
                <a:effectLst/>
              </a:rPr>
              <a:t>n</a:t>
            </a:r>
            <a:r>
              <a:rPr lang="en-US" sz="1800" dirty="0">
                <a:effectLst/>
              </a:rPr>
              <a:t> op te doen</a:t>
            </a:r>
            <a:r>
              <a:rPr lang="en-US" dirty="0"/>
              <a:t>: </a:t>
            </a:r>
            <a:r>
              <a:rPr lang="nl-NL" dirty="0">
                <a:hlinkClick r:id="rId2"/>
              </a:rPr>
              <a:t>Home | Able2</a:t>
            </a:r>
            <a:endParaRPr lang="en-US" dirty="0"/>
          </a:p>
          <a:p>
            <a:pPr marL="180340">
              <a:lnSpc>
                <a:spcPct val="90000"/>
              </a:lnSpc>
              <a:spcAft>
                <a:spcPts val="1000"/>
              </a:spcAft>
            </a:pPr>
            <a:endParaRPr lang="en-US" sz="1800" dirty="0">
              <a:effectLst/>
            </a:endParaRPr>
          </a:p>
        </p:txBody>
      </p:sp>
    </p:spTree>
    <p:extLst>
      <p:ext uri="{BB962C8B-B14F-4D97-AF65-F5344CB8AC3E}">
        <p14:creationId xmlns:p14="http://schemas.microsoft.com/office/powerpoint/2010/main" val="4246816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18225" y="739954"/>
            <a:ext cx="3201366" cy="3387497"/>
          </a:xfrm>
        </p:spPr>
        <p:txBody>
          <a:bodyPr vert="horz" lIns="91440" tIns="45720" rIns="91440" bIns="45720" rtlCol="0" anchor="b">
            <a:normAutofit/>
          </a:bodyPr>
          <a:lstStyle/>
          <a:p>
            <a:r>
              <a:rPr lang="en-US" sz="4000" dirty="0">
                <a:solidFill>
                  <a:srgbClr val="FFFFFF"/>
                </a:solidFill>
              </a:rPr>
              <a:t>Veelvuldig heffen arm</a:t>
            </a:r>
            <a:r>
              <a:rPr lang="en-US" sz="4000" kern="1200" dirty="0">
                <a:solidFill>
                  <a:srgbClr val="FFFFFF"/>
                </a:solidFill>
                <a:effectLst/>
                <a:latin typeface="+mj-lt"/>
                <a:ea typeface="+mj-ea"/>
                <a:cs typeface="+mj-cs"/>
              </a:rPr>
              <a:t>	</a:t>
            </a:r>
            <a:br>
              <a:rPr lang="en-US" sz="4000" kern="1200" dirty="0">
                <a:solidFill>
                  <a:srgbClr val="FFFFFF"/>
                </a:solidFill>
                <a:effectLst/>
                <a:latin typeface="+mj-lt"/>
                <a:ea typeface="+mj-ea"/>
                <a:cs typeface="+mj-cs"/>
              </a:rPr>
            </a:b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114300" lvl="0">
              <a:lnSpc>
                <a:spcPct val="90000"/>
              </a:lnSpc>
            </a:pPr>
            <a:r>
              <a:rPr lang="en-US" sz="2000" dirty="0"/>
              <a:t>Armondersteuning bijv.</a:t>
            </a:r>
          </a:p>
          <a:p>
            <a:pPr marL="342900" lvl="0" indent="-228600">
              <a:lnSpc>
                <a:spcPct val="90000"/>
              </a:lnSpc>
              <a:buFont typeface="Arial" panose="020B0604020202020204" pitchFamily="34" charset="0"/>
              <a:buChar char="•"/>
            </a:pPr>
            <a:r>
              <a:rPr lang="en-US" sz="2000" dirty="0"/>
              <a:t>Wanneer eten en drinken vermoeiend is</a:t>
            </a:r>
          </a:p>
          <a:p>
            <a:pPr marL="342900" lvl="0" indent="-228600">
              <a:lnSpc>
                <a:spcPct val="90000"/>
              </a:lnSpc>
              <a:buFont typeface="Arial" panose="020B0604020202020204" pitchFamily="34" charset="0"/>
              <a:buChar char="•"/>
            </a:pPr>
            <a:r>
              <a:rPr lang="en-US" sz="2000" dirty="0"/>
              <a:t>Wanneer computeren vermoeiend is</a:t>
            </a:r>
          </a:p>
          <a:p>
            <a:pPr marL="342900" lvl="0" indent="-228600">
              <a:lnSpc>
                <a:spcPct val="90000"/>
              </a:lnSpc>
              <a:buFont typeface="Arial" panose="020B0604020202020204" pitchFamily="34" charset="0"/>
              <a:buChar char="•"/>
            </a:pPr>
            <a:r>
              <a:rPr lang="en-US" sz="2000" dirty="0"/>
              <a:t>Spullen pakken binnen handbereik</a:t>
            </a:r>
          </a:p>
          <a:p>
            <a:pPr marL="342900" lvl="0" indent="-228600">
              <a:lnSpc>
                <a:spcPct val="90000"/>
              </a:lnSpc>
              <a:buFont typeface="Arial" panose="020B0604020202020204" pitchFamily="34" charset="0"/>
              <a:buChar char="•"/>
            </a:pPr>
            <a:r>
              <a:rPr lang="en-US" sz="2000" dirty="0"/>
              <a:t>Etc.</a:t>
            </a: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r>
              <a:rPr lang="en-US" sz="2000" dirty="0">
                <a:effectLst/>
                <a:hlinkClick r:id="rId2"/>
              </a:rPr>
              <a:t>https://www.bing.com/videos/search?q=dynamische+armondersteuning&amp;&amp;view=detail&amp;mid=7441E8A52B1734DEACE37441E8A52B1734DEACE3&amp;&amp;FORM=VRDGAR&amp;ru=%2Fvideos%2Fsearch%3Fq%3Ddynamische%2Barmondersteuning%26FORM%3DHDRSC3</a:t>
            </a: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114300" lvl="0">
              <a:lnSpc>
                <a:spcPct val="90000"/>
              </a:lnSpc>
            </a:pPr>
            <a:r>
              <a:rPr lang="en-US" sz="2000" dirty="0"/>
              <a:t>Eetrobot wanneer arm-</a:t>
            </a:r>
            <a:r>
              <a:rPr lang="en-US" sz="2000" dirty="0" err="1"/>
              <a:t>handfunctie</a:t>
            </a:r>
            <a:r>
              <a:rPr lang="en-US" sz="2000" dirty="0"/>
              <a:t> dusdanig slecht is dat  naast heffen ook bestek vasthouden een probleem is</a:t>
            </a:r>
            <a:endParaRPr lang="en-US" sz="2000" dirty="0">
              <a:effectLst/>
            </a:endParaRPr>
          </a:p>
          <a:p>
            <a:pPr marL="342900" lvl="0" indent="-228600">
              <a:lnSpc>
                <a:spcPct val="90000"/>
              </a:lnSpc>
              <a:buFont typeface="Arial" panose="020B0604020202020204" pitchFamily="34" charset="0"/>
              <a:buChar char="•"/>
            </a:pPr>
            <a:r>
              <a:rPr lang="nl-NL" sz="2000" dirty="0">
                <a:hlinkClick r:id="rId3"/>
              </a:rPr>
              <a:t>Eetrobot - </a:t>
            </a:r>
            <a:r>
              <a:rPr lang="nl-NL" sz="2000" dirty="0" err="1">
                <a:hlinkClick r:id="rId3"/>
              </a:rPr>
              <a:t>ThuisAlsThuis</a:t>
            </a:r>
            <a:r>
              <a:rPr lang="nl-NL" sz="2000" dirty="0">
                <a:hlinkClick r:id="rId3"/>
              </a:rPr>
              <a:t> - Bing video</a:t>
            </a: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Tree>
    <p:extLst>
      <p:ext uri="{BB962C8B-B14F-4D97-AF65-F5344CB8AC3E}">
        <p14:creationId xmlns:p14="http://schemas.microsoft.com/office/powerpoint/2010/main" val="2284132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1BF212-0126-4536-BB1A-FB42BFD622FD}"/>
              </a:ext>
            </a:extLst>
          </p:cNvPr>
          <p:cNvSpPr>
            <a:spLocks noGrp="1"/>
          </p:cNvSpPr>
          <p:nvPr>
            <p:ph type="title"/>
          </p:nvPr>
        </p:nvSpPr>
        <p:spPr>
          <a:xfrm>
            <a:off x="466722" y="586855"/>
            <a:ext cx="3201366" cy="3387497"/>
          </a:xfrm>
        </p:spPr>
        <p:txBody>
          <a:bodyPr vert="horz" lIns="91440" tIns="45720" rIns="91440" bIns="45720" rtlCol="0" anchor="b">
            <a:normAutofit fontScale="90000"/>
          </a:bodyPr>
          <a:lstStyle/>
          <a:p>
            <a:pPr algn="ct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Vragen?</a:t>
            </a:r>
            <a:br>
              <a:rPr lang="en-US" sz="4000" kern="1200" dirty="0">
                <a:solidFill>
                  <a:srgbClr val="FFFFFF"/>
                </a:solidFill>
                <a:effectLst/>
                <a:latin typeface="+mj-lt"/>
                <a:ea typeface="+mj-ea"/>
                <a:cs typeface="+mj-cs"/>
              </a:rPr>
            </a:br>
            <a:r>
              <a:rPr lang="en-US" sz="4000" kern="1200" dirty="0">
                <a:solidFill>
                  <a:srgbClr val="FFFFFF"/>
                </a:solidFill>
                <a:effectLst/>
                <a:latin typeface="+mj-lt"/>
                <a:ea typeface="+mj-ea"/>
                <a:cs typeface="+mj-cs"/>
              </a:rPr>
              <a:t>	</a:t>
            </a:r>
            <a:br>
              <a:rPr lang="en-US" sz="4000" kern="1200" dirty="0">
                <a:solidFill>
                  <a:srgbClr val="FFFFFF"/>
                </a:solidFill>
                <a:effectLst/>
                <a:latin typeface="+mj-lt"/>
                <a:ea typeface="+mj-ea"/>
                <a:cs typeface="+mj-cs"/>
              </a:rPr>
            </a:br>
            <a:endParaRPr lang="en-US" sz="4000" kern="1200" dirty="0">
              <a:solidFill>
                <a:srgbClr val="FFFFFF"/>
              </a:solidFill>
              <a:latin typeface="+mj-lt"/>
              <a:ea typeface="+mj-ea"/>
              <a:cs typeface="+mj-cs"/>
            </a:endParaRPr>
          </a:p>
        </p:txBody>
      </p:sp>
      <p:sp>
        <p:nvSpPr>
          <p:cNvPr id="6" name="Tekstvak 5">
            <a:extLst>
              <a:ext uri="{FF2B5EF4-FFF2-40B4-BE49-F238E27FC236}">
                <a16:creationId xmlns:a16="http://schemas.microsoft.com/office/drawing/2014/main" id="{291AE741-9148-4718-BB78-9B9753AF22AE}"/>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114300" lvl="0">
              <a:lnSpc>
                <a:spcPct val="90000"/>
              </a:lnSpc>
            </a:pPr>
            <a:endParaRPr lang="en-US" sz="2000" dirty="0">
              <a:effectLst/>
            </a:endParaRPr>
          </a:p>
          <a:p>
            <a:pPr marL="342900" lvl="0" indent="-228600">
              <a:lnSpc>
                <a:spcPct val="90000"/>
              </a:lnSpc>
              <a:buFont typeface="Arial" panose="020B0604020202020204" pitchFamily="34" charset="0"/>
              <a:buChar char="•"/>
            </a:pPr>
            <a:endParaRPr lang="en-US" sz="2000" dirty="0"/>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buFont typeface="Arial" panose="020B0604020202020204" pitchFamily="34" charset="0"/>
              <a:buChar char="•"/>
            </a:pPr>
            <a:endParaRPr lang="en-US" sz="2000" dirty="0">
              <a:effectLst/>
            </a:endParaRPr>
          </a:p>
          <a:p>
            <a:pPr marL="342900" lvl="0" indent="-228600">
              <a:lnSpc>
                <a:spcPct val="90000"/>
              </a:lnSpc>
              <a:spcAft>
                <a:spcPts val="1000"/>
              </a:spcAft>
              <a:buFont typeface="Arial" panose="020B0604020202020204" pitchFamily="34" charset="0"/>
              <a:buChar char="•"/>
            </a:pPr>
            <a:endParaRPr lang="en-US" sz="2000" dirty="0">
              <a:effectLst/>
            </a:endParaRPr>
          </a:p>
        </p:txBody>
      </p:sp>
    </p:spTree>
    <p:extLst>
      <p:ext uri="{BB962C8B-B14F-4D97-AF65-F5344CB8AC3E}">
        <p14:creationId xmlns:p14="http://schemas.microsoft.com/office/powerpoint/2010/main" val="425853259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599</Words>
  <Application>Microsoft Office PowerPoint</Application>
  <PresentationFormat>Breedbeeld</PresentationFormat>
  <Paragraphs>96</Paragraphs>
  <Slides>10</Slides>
  <Notes>0</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10</vt:i4>
      </vt:variant>
    </vt:vector>
  </HeadingPairs>
  <TitlesOfParts>
    <vt:vector size="15" baseType="lpstr">
      <vt:lpstr>Arial</vt:lpstr>
      <vt:lpstr>Calibri</vt:lpstr>
      <vt:lpstr>Calibri Light</vt:lpstr>
      <vt:lpstr>Kantoorthema</vt:lpstr>
      <vt:lpstr>Aangepast ontwerp</vt:lpstr>
      <vt:lpstr>Ergotherapie bij Parkinson</vt:lpstr>
      <vt:lpstr>  Vergoeding ergotherapie vanuit de Zvw</vt:lpstr>
      <vt:lpstr>           Ergotherapie inschakelen wanneer:   </vt:lpstr>
      <vt:lpstr>Lopen/vallen  </vt:lpstr>
      <vt:lpstr>Caregiver Strain    Index (CSI)   (ontwikkeld door B. Robinson, 1983)  </vt:lpstr>
      <vt:lpstr>       Vergoeding hulpmiddelen   </vt:lpstr>
      <vt:lpstr>       kleine hulpmiddelen   </vt:lpstr>
      <vt:lpstr>Veelvuldig heffen arm  </vt:lpstr>
      <vt:lpstr>       Vragen?   </vt:lpstr>
      <vt:lpstr>       Bedankt voor uw aandacht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Ergotherapie bij Parkinson</dc:title>
  <dc:creator>info@menzenvoormensen.nl</dc:creator>
  <cp:lastModifiedBy>Karin Menzen</cp:lastModifiedBy>
  <cp:revision>22</cp:revision>
  <cp:lastPrinted>2022-11-12T10:11:53Z</cp:lastPrinted>
  <dcterms:created xsi:type="dcterms:W3CDTF">2022-11-08T08:12:27Z</dcterms:created>
  <dcterms:modified xsi:type="dcterms:W3CDTF">2026-02-05T10:13:04Z</dcterms:modified>
</cp:coreProperties>
</file>