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377" r:id="rId3"/>
    <p:sldId id="421" r:id="rId4"/>
    <p:sldId id="451" r:id="rId5"/>
    <p:sldId id="459" r:id="rId6"/>
    <p:sldId id="463" r:id="rId7"/>
    <p:sldId id="466" r:id="rId8"/>
    <p:sldId id="404" r:id="rId9"/>
    <p:sldId id="348" r:id="rId10"/>
    <p:sldId id="313" r:id="rId11"/>
    <p:sldId id="419" r:id="rId12"/>
    <p:sldId id="274" r:id="rId13"/>
    <p:sldId id="264" r:id="rId14"/>
    <p:sldId id="467" r:id="rId15"/>
    <p:sldId id="284" r:id="rId16"/>
    <p:sldId id="278" r:id="rId17"/>
    <p:sldId id="260" r:id="rId18"/>
    <p:sldId id="261" r:id="rId19"/>
    <p:sldId id="263" r:id="rId20"/>
    <p:sldId id="277" r:id="rId21"/>
    <p:sldId id="282" r:id="rId22"/>
    <p:sldId id="267" r:id="rId23"/>
    <p:sldId id="285" r:id="rId24"/>
    <p:sldId id="367" r:id="rId2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741"/>
    <a:srgbClr val="6AB650"/>
    <a:srgbClr val="009CB4"/>
    <a:srgbClr val="F07814"/>
    <a:srgbClr val="E89E00"/>
    <a:srgbClr val="CED9E5"/>
    <a:srgbClr val="00373E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7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29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4459EA-9E68-4B15-ADD3-336A8DAC671A}" type="datetimeFigureOut">
              <a:rPr lang="nl-NL" smtClean="0"/>
              <a:t>22-4-2024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8A1BD9-1485-432A-A1B9-E1F7C6F5821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8112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A6066D77-D326-3C4D-831E-7F79F13FE0BC}" type="slidenum">
              <a:rPr lang="en-US" sz="1200"/>
              <a:pPr>
                <a:defRPr/>
              </a:pPr>
              <a:t>4</a:t>
            </a:fld>
            <a:endParaRPr lang="en-US" sz="1200"/>
          </a:p>
        </p:txBody>
      </p:sp>
      <p:sp>
        <p:nvSpPr>
          <p:cNvPr id="1843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en-US">
                <a:latin typeface="Helvetica" charset="0"/>
              </a:rPr>
              <a:t>15 sec EEG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g2c9f327d8c9_1_1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4" name="Google Shape;494;g2c9f327d8c9_1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2c9f327d8c9_1_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" name="Google Shape;405;g2c9f327d8c9_1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Video</a:t>
            </a:r>
            <a:r>
              <a:rPr lang="nl-NL" baseline="0" dirty="0"/>
              <a:t> toevoegen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8A1BD9-1485-432A-A1B9-E1F7C6F58217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04379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PSG normal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8A1BD9-1485-432A-A1B9-E1F7C6F58217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678378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PSG RBD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8A1BD9-1485-432A-A1B9-E1F7C6F58217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9649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2c9f327d8c9_1_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g2c9f327d8c9_1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2c9f327d8c9_1_9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g2c9f327d8c9_1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g2c9f327d8c9_1_2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1" name="Google Shape;521;g2c9f327d8c9_1_28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2" name="Google Shape;522;g2c9f327d8c9_1_289:notes"/>
          <p:cNvSpPr txBox="1">
            <a:spLocks noGrp="1"/>
          </p:cNvSpPr>
          <p:nvPr>
            <p:ph type="sldNum" idx="12"/>
          </p:nvPr>
        </p:nvSpPr>
        <p:spPr>
          <a:xfrm>
            <a:off x="3884614" y="86852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23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83FDE98C-D808-8249-9F4A-8002CD3AD76D}" type="slidenum">
              <a:rPr lang="nl-NL" sz="1200"/>
              <a:pPr>
                <a:defRPr/>
              </a:pPr>
              <a:t>5</a:t>
            </a:fld>
            <a:endParaRPr lang="nl-NL" sz="1200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DA879C4-DC15-184D-9C5F-88ADAB336C0A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459778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59779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r>
              <a:rPr lang="en-US" sz="1600">
                <a:cs typeface="+mn-cs"/>
              </a:rPr>
              <a:t>Supported by previous animal research in our group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E39BA83-84F4-FA4F-9430-F6AC6B5BA64B}" type="slidenum">
              <a:rPr lang="nl-NL"/>
              <a:pPr>
                <a:defRPr/>
              </a:pPr>
              <a:t>7</a:t>
            </a:fld>
            <a:endParaRPr lang="nl-NL"/>
          </a:p>
        </p:txBody>
      </p:sp>
      <p:sp>
        <p:nvSpPr>
          <p:cNvPr id="128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10A9BFE-3540-7149-9F83-0F6F08F90C16}" type="slidenum">
              <a:rPr lang="nl-NL"/>
              <a:pPr>
                <a:defRPr/>
              </a:pPr>
              <a:t>9</a:t>
            </a:fld>
            <a:endParaRPr lang="nl-NL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F0AB3E8-686A-CC42-89FB-7D82FA109338}" type="slidenum">
              <a:rPr lang="en-US"/>
              <a:pPr>
                <a:defRPr/>
              </a:pPr>
              <a:t>11</a:t>
            </a:fld>
            <a:endParaRPr lang="en-US"/>
          </a:p>
        </p:txBody>
      </p:sp>
      <p:sp>
        <p:nvSpPr>
          <p:cNvPr id="484354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8435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2c929a87d61_0_2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2c929a87d61_0_28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g2c929a87d61_0_28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l-NL"/>
              <a:t>12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8A1BD9-1485-432A-A1B9-E1F7C6F58217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03137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8A1BD9-1485-432A-A1B9-E1F7C6F58217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9909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pagina - patiëntenzor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333C430D-E413-4705-BF87-59067A65F4AD}"/>
              </a:ext>
            </a:extLst>
          </p:cNvPr>
          <p:cNvSpPr/>
          <p:nvPr userDrawn="1"/>
        </p:nvSpPr>
        <p:spPr>
          <a:xfrm>
            <a:off x="0" y="603738"/>
            <a:ext cx="12192000" cy="2825262"/>
          </a:xfrm>
          <a:prstGeom prst="rect">
            <a:avLst/>
          </a:prstGeom>
          <a:solidFill>
            <a:srgbClr val="E89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B1D3611-1177-48EA-A067-CEF0CDB424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3143" y="1057047"/>
            <a:ext cx="10776857" cy="1152751"/>
          </a:xfrm>
        </p:spPr>
        <p:txBody>
          <a:bodyPr anchor="b">
            <a:normAutofit/>
          </a:bodyPr>
          <a:lstStyle>
            <a:lvl1pPr algn="l">
              <a:defRPr sz="5000" b="1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nl-NL" dirty="0"/>
              <a:t>Hier de titel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AC4A8E8-3E90-4C49-8DE9-AAB8EE45904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74915" y="2340428"/>
            <a:ext cx="10776857" cy="6531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800" b="0">
                <a:solidFill>
                  <a:schemeClr val="bg1"/>
                </a:solidFill>
                <a:latin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Hier de subtitel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2E896DCE-6314-4456-ADEB-F5C25B82E6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762" y="0"/>
            <a:ext cx="3563547" cy="992580"/>
          </a:xfrm>
          <a:prstGeom prst="rect">
            <a:avLst/>
          </a:prstGeom>
        </p:spPr>
      </p:pic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2DCE008E-4AC9-41CA-AD71-DCFAAF3FCE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429000"/>
            <a:ext cx="12192000" cy="34290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2566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nd image - corpor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0" y="1439708"/>
            <a:ext cx="5346700" cy="646331"/>
          </a:xfrm>
        </p:spPr>
        <p:txBody>
          <a:bodyPr anchor="t" anchorCtr="0">
            <a:spAutoFit/>
          </a:bodyPr>
          <a:lstStyle>
            <a:lvl1pPr>
              <a:defRPr>
                <a:solidFill>
                  <a:srgbClr val="003741"/>
                </a:solidFill>
              </a:defRPr>
            </a:lvl1pPr>
          </a:lstStyle>
          <a:p>
            <a:r>
              <a:rPr lang="nl-NL" dirty="0"/>
              <a:t>Enter </a:t>
            </a:r>
            <a:r>
              <a:rPr lang="nl-NL" dirty="0" err="1"/>
              <a:t>title</a:t>
            </a:r>
            <a:r>
              <a:rPr lang="nl-NL" dirty="0"/>
              <a:t> here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0" y="2350009"/>
            <a:ext cx="5346700" cy="355917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 err="1"/>
              <a:t>Use</a:t>
            </a:r>
            <a:r>
              <a:rPr lang="nl-NL" dirty="0"/>
              <a:t> </a:t>
            </a:r>
            <a:r>
              <a:rPr lang="nl-NL" dirty="0" err="1"/>
              <a:t>plain</a:t>
            </a:r>
            <a:r>
              <a:rPr lang="nl-NL" dirty="0"/>
              <a:t> </a:t>
            </a:r>
            <a:r>
              <a:rPr lang="nl-NL" dirty="0" err="1"/>
              <a:t>text</a:t>
            </a:r>
            <a:r>
              <a:rPr lang="nl-NL" dirty="0"/>
              <a:t> or </a:t>
            </a:r>
            <a:r>
              <a:rPr lang="nl-NL" dirty="0" err="1"/>
              <a:t>bullets</a:t>
            </a:r>
            <a:r>
              <a:rPr lang="nl-NL" dirty="0"/>
              <a:t> here.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Example footer | July 2018</a:t>
            </a:r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61113" y="1543665"/>
            <a:ext cx="5054600" cy="436552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631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Click to edit Master text styles</a:t>
            </a:r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30853D-AB41-7148-A28C-5EFD19D80E0D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52341717"/>
      </p:ext>
    </p:extLst>
  </p:cSld>
  <p:clrMapOvr>
    <a:masterClrMapping/>
  </p:clrMapOvr>
  <p:transition spd="med">
    <p:pull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A52EB3-C8A8-3D41-9899-BC3861E32B07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37233019"/>
      </p:ext>
    </p:extLst>
  </p:cSld>
  <p:clrMapOvr>
    <a:masterClrMapping/>
  </p:clrMapOvr>
  <p:transition spd="med">
    <p:pull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nl-NL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A5564F-1AD6-7148-BD13-45ACBCD1CB87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03900972"/>
      </p:ext>
    </p:extLst>
  </p:cSld>
  <p:clrMapOvr>
    <a:masterClrMapping/>
  </p:clrMapOvr>
  <p:transition spd="med">
    <p:pull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>
            <a:spLocks noGrp="1"/>
          </p:cNvSpPr>
          <p:nvPr>
            <p:ph type="title"/>
          </p:nvPr>
        </p:nvSpPr>
        <p:spPr>
          <a:xfrm>
            <a:off x="916783" y="2130425"/>
            <a:ext cx="10358437" cy="1470026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uFillTx/>
              </a:defRPr>
            </a:pPr>
            <a:r>
              <a:rPr sz="4400">
                <a:uFill>
                  <a:solidFill/>
                </a:uFill>
              </a:rPr>
              <a:t>Title Text</a:t>
            </a:r>
          </a:p>
        </p:txBody>
      </p:sp>
      <p:sp>
        <p:nvSpPr>
          <p:cNvPr id="64" name="Shape 64"/>
          <p:cNvSpPr>
            <a:spLocks noGrp="1"/>
          </p:cNvSpPr>
          <p:nvPr>
            <p:ph type="body" idx="1"/>
          </p:nvPr>
        </p:nvSpPr>
        <p:spPr>
          <a:xfrm>
            <a:off x="1833564" y="3884417"/>
            <a:ext cx="8536781" cy="1750219"/>
          </a:xfrm>
          <a:prstGeom prst="rect">
            <a:avLst/>
          </a:prstGeom>
        </p:spPr>
        <p:txBody>
          <a:bodyPr/>
          <a:lstStyle>
            <a:lvl1pPr marL="0" indent="0" algn="ctr">
              <a:buClr>
                <a:srgbClr val="9A9A9A"/>
              </a:buClr>
              <a:buSzTx/>
              <a:buFontTx/>
              <a:buNone/>
              <a:defRPr>
                <a:solidFill>
                  <a:srgbClr val="9A9A9A"/>
                </a:solidFill>
                <a:uFill>
                  <a:solidFill>
                    <a:srgbClr val="9A9A9A"/>
                  </a:solidFill>
                </a:uFill>
              </a:defRPr>
            </a:lvl1pPr>
            <a:lvl2pPr marL="455398" indent="0" algn="ctr">
              <a:spcBef>
                <a:spcPts val="633"/>
              </a:spcBef>
              <a:buClr>
                <a:srgbClr val="9A9A9A"/>
              </a:buClr>
              <a:buSzTx/>
              <a:buFontTx/>
              <a:buNone/>
              <a:defRPr sz="2700">
                <a:solidFill>
                  <a:srgbClr val="9A9A9A"/>
                </a:solidFill>
                <a:uFill>
                  <a:solidFill>
                    <a:srgbClr val="9A9A9A"/>
                  </a:solidFill>
                </a:uFill>
              </a:defRPr>
            </a:lvl2pPr>
            <a:lvl3pPr marL="910796" indent="0" algn="ctr">
              <a:spcBef>
                <a:spcPts val="562"/>
              </a:spcBef>
              <a:buClr>
                <a:srgbClr val="9A9A9A"/>
              </a:buClr>
              <a:buSzTx/>
              <a:buFontTx/>
              <a:buNone/>
              <a:defRPr sz="2400">
                <a:solidFill>
                  <a:srgbClr val="9A9A9A"/>
                </a:solidFill>
                <a:uFill>
                  <a:solidFill>
                    <a:srgbClr val="9A9A9A"/>
                  </a:solidFill>
                </a:uFill>
              </a:defRPr>
            </a:lvl3pPr>
            <a:lvl4pPr marL="1375123" indent="0" algn="ctr">
              <a:spcBef>
                <a:spcPts val="422"/>
              </a:spcBef>
              <a:buClr>
                <a:srgbClr val="9A9A9A"/>
              </a:buClr>
              <a:buSzTx/>
              <a:buFontTx/>
              <a:buNone/>
              <a:defRPr sz="2000">
                <a:solidFill>
                  <a:srgbClr val="9A9A9A"/>
                </a:solidFill>
                <a:uFill>
                  <a:solidFill>
                    <a:srgbClr val="9A9A9A"/>
                  </a:solidFill>
                </a:uFill>
              </a:defRPr>
            </a:lvl4pPr>
            <a:lvl5pPr marL="1830521" indent="0" algn="ctr">
              <a:spcBef>
                <a:spcPts val="422"/>
              </a:spcBef>
              <a:buClr>
                <a:srgbClr val="9A9A9A"/>
              </a:buClr>
              <a:buSzTx/>
              <a:buFontTx/>
              <a:buNone/>
              <a:defRPr sz="2000">
                <a:solidFill>
                  <a:srgbClr val="9A9A9A"/>
                </a:solidFill>
                <a:uFill>
                  <a:solidFill>
                    <a:srgbClr val="9A9A9A"/>
                  </a:solidFill>
                </a:uFill>
              </a:defRPr>
            </a:lvl5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3100">
                <a:solidFill>
                  <a:srgbClr val="9A9A9A"/>
                </a:solidFill>
                <a:uFill>
                  <a:solidFill>
                    <a:srgbClr val="9A9A9A"/>
                  </a:solidFill>
                </a:u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700">
                <a:solidFill>
                  <a:srgbClr val="9A9A9A"/>
                </a:solidFill>
                <a:uFill>
                  <a:solidFill>
                    <a:srgbClr val="9A9A9A"/>
                  </a:solidFill>
                </a:u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9A9A9A"/>
                </a:solidFill>
                <a:uFill>
                  <a:solidFill>
                    <a:srgbClr val="9A9A9A"/>
                  </a:solidFill>
                </a:u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9A9A9A"/>
                </a:solidFill>
                <a:uFill>
                  <a:solidFill>
                    <a:srgbClr val="9A9A9A"/>
                  </a:solidFill>
                </a:u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9A9A9A"/>
                </a:solidFill>
                <a:uFill>
                  <a:solidFill>
                    <a:srgbClr val="9A9A9A"/>
                  </a:solidFill>
                </a:uFill>
              </a:rPr>
              <a:t>Body Level Five</a:t>
            </a:r>
          </a:p>
        </p:txBody>
      </p:sp>
      <p:sp>
        <p:nvSpPr>
          <p:cNvPr id="65" name="Shape 6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3953020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 - research">
  <p:cSld name="1 column - research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c929a87d61_0_391"/>
          <p:cNvSpPr txBox="1">
            <a:spLocks noGrp="1"/>
          </p:cNvSpPr>
          <p:nvPr>
            <p:ph type="title"/>
          </p:nvPr>
        </p:nvSpPr>
        <p:spPr>
          <a:xfrm>
            <a:off x="673100" y="1100092"/>
            <a:ext cx="107661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CB4"/>
              </a:buClr>
              <a:buSzPts val="4000"/>
              <a:buFont typeface="Trebuchet MS"/>
              <a:buNone/>
              <a:defRPr>
                <a:solidFill>
                  <a:srgbClr val="009CB4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g2c929a87d61_0_391"/>
          <p:cNvSpPr txBox="1">
            <a:spLocks noGrp="1"/>
          </p:cNvSpPr>
          <p:nvPr>
            <p:ph type="body" idx="1"/>
          </p:nvPr>
        </p:nvSpPr>
        <p:spPr>
          <a:xfrm>
            <a:off x="694944" y="2425655"/>
            <a:ext cx="10744200" cy="3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7465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746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746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746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3746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17" name="Google Shape;117;g2c929a87d61_0_391"/>
          <p:cNvSpPr txBox="1">
            <a:spLocks noGrp="1"/>
          </p:cNvSpPr>
          <p:nvPr>
            <p:ph type="ftr" idx="11"/>
          </p:nvPr>
        </p:nvSpPr>
        <p:spPr>
          <a:xfrm>
            <a:off x="711200" y="63817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g2c929a87d61_0_391"/>
          <p:cNvSpPr txBox="1">
            <a:spLocks noGrp="1"/>
          </p:cNvSpPr>
          <p:nvPr>
            <p:ph type="dt" idx="10"/>
          </p:nvPr>
        </p:nvSpPr>
        <p:spPr>
          <a:xfrm>
            <a:off x="9198356" y="6381747"/>
            <a:ext cx="23205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5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g2c929a87d61_0_391"/>
          <p:cNvSpPr txBox="1">
            <a:spLocks noGrp="1"/>
          </p:cNvSpPr>
          <p:nvPr>
            <p:ph type="sldNum" idx="12"/>
          </p:nvPr>
        </p:nvSpPr>
        <p:spPr>
          <a:xfrm>
            <a:off x="11518900" y="6381748"/>
            <a:ext cx="557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  <a:defRPr sz="125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  <a:defRPr sz="125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  <a:defRPr sz="125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  <a:defRPr sz="125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  <a:defRPr sz="125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  <a:defRPr sz="125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  <a:defRPr sz="125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  <a:defRPr sz="125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  <a:defRPr sz="125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4115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and image - corporate">
  <p:cSld name="1_Text and image - corporate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c9f327d8c9_1_280"/>
          <p:cNvSpPr txBox="1">
            <a:spLocks noGrp="1"/>
          </p:cNvSpPr>
          <p:nvPr>
            <p:ph type="title"/>
          </p:nvPr>
        </p:nvSpPr>
        <p:spPr>
          <a:xfrm>
            <a:off x="673100" y="1439708"/>
            <a:ext cx="5346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741"/>
              </a:buClr>
              <a:buSzPts val="4000"/>
              <a:buFont typeface="Trebuchet MS"/>
              <a:buNone/>
              <a:defRPr>
                <a:solidFill>
                  <a:srgbClr val="00374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g2c9f327d8c9_1_280"/>
          <p:cNvSpPr txBox="1">
            <a:spLocks noGrp="1"/>
          </p:cNvSpPr>
          <p:nvPr>
            <p:ph type="body" idx="1"/>
          </p:nvPr>
        </p:nvSpPr>
        <p:spPr>
          <a:xfrm>
            <a:off x="673100" y="2350009"/>
            <a:ext cx="5346600" cy="355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23" name="Google Shape;123;g2c9f327d8c9_1_280"/>
          <p:cNvSpPr txBox="1">
            <a:spLocks noGrp="1"/>
          </p:cNvSpPr>
          <p:nvPr>
            <p:ph type="ftr" idx="11"/>
          </p:nvPr>
        </p:nvSpPr>
        <p:spPr>
          <a:xfrm>
            <a:off x="711200" y="63817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24" name="Google Shape;124;g2c9f327d8c9_1_280"/>
          <p:cNvPicPr preferRelativeResize="0">
            <a:picLocks noGrp="1"/>
          </p:cNvPicPr>
          <p:nvPr>
            <p:ph type="pic" idx="2"/>
          </p:nvPr>
        </p:nvPicPr>
        <p:blipFill/>
        <p:spPr>
          <a:xfrm>
            <a:off x="6361113" y="1543665"/>
            <a:ext cx="5054700" cy="43656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9853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s - corporate">
  <p:cSld name="1_2 columns - corporate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c9f327d8c9_1_285"/>
          <p:cNvSpPr txBox="1">
            <a:spLocks noGrp="1"/>
          </p:cNvSpPr>
          <p:nvPr>
            <p:ph type="title"/>
          </p:nvPr>
        </p:nvSpPr>
        <p:spPr>
          <a:xfrm>
            <a:off x="673100" y="1100092"/>
            <a:ext cx="107661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741"/>
              </a:buClr>
              <a:buSzPts val="4000"/>
              <a:buFont typeface="Trebuchet MS"/>
              <a:buNone/>
              <a:defRPr>
                <a:solidFill>
                  <a:srgbClr val="00374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g2c9f327d8c9_1_285"/>
          <p:cNvSpPr txBox="1">
            <a:spLocks noGrp="1"/>
          </p:cNvSpPr>
          <p:nvPr>
            <p:ph type="body" idx="1"/>
          </p:nvPr>
        </p:nvSpPr>
        <p:spPr>
          <a:xfrm>
            <a:off x="694944" y="2425655"/>
            <a:ext cx="10744200" cy="3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7465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7465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7465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7465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37465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28" name="Google Shape;128;g2c9f327d8c9_1_285"/>
          <p:cNvSpPr txBox="1">
            <a:spLocks noGrp="1"/>
          </p:cNvSpPr>
          <p:nvPr>
            <p:ph type="ftr" idx="11"/>
          </p:nvPr>
        </p:nvSpPr>
        <p:spPr>
          <a:xfrm>
            <a:off x="711200" y="63817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28997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 vervolgdia lichtblauwe balk met tekst">
  <p:cSld name="C vervolgdia lichtblauwe balk met tekst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g2c9f327d8c9_1_48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1997" cy="6857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g2c9f327d8c9_1_483"/>
          <p:cNvPicPr preferRelativeResize="0"/>
          <p:nvPr/>
        </p:nvPicPr>
        <p:blipFill rotWithShape="1">
          <a:blip r:embed="rId3">
            <a:alphaModFix/>
          </a:blip>
          <a:srcRect b="85059"/>
          <a:stretch/>
        </p:blipFill>
        <p:spPr>
          <a:xfrm>
            <a:off x="0" y="0"/>
            <a:ext cx="12192002" cy="854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g2c9f327d8c9_1_483"/>
          <p:cNvPicPr preferRelativeResize="0"/>
          <p:nvPr/>
        </p:nvPicPr>
        <p:blipFill rotWithShape="1">
          <a:blip r:embed="rId3">
            <a:alphaModFix/>
          </a:blip>
          <a:srcRect l="26567" b="85059"/>
          <a:stretch/>
        </p:blipFill>
        <p:spPr>
          <a:xfrm>
            <a:off x="0" y="1"/>
            <a:ext cx="12192002" cy="854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g2c9f327d8c9_1_483"/>
          <p:cNvPicPr preferRelativeResize="0"/>
          <p:nvPr/>
        </p:nvPicPr>
        <p:blipFill rotWithShape="1">
          <a:blip r:embed="rId4">
            <a:alphaModFix/>
          </a:blip>
          <a:srcRect r="74645" b="85059"/>
          <a:stretch/>
        </p:blipFill>
        <p:spPr>
          <a:xfrm>
            <a:off x="170120" y="149056"/>
            <a:ext cx="1713599" cy="567941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g2c9f327d8c9_1_483"/>
          <p:cNvSpPr txBox="1">
            <a:spLocks noGrp="1"/>
          </p:cNvSpPr>
          <p:nvPr>
            <p:ph type="body" idx="1"/>
          </p:nvPr>
        </p:nvSpPr>
        <p:spPr>
          <a:xfrm>
            <a:off x="2146450" y="0"/>
            <a:ext cx="9708900" cy="8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9pPr>
          </a:lstStyle>
          <a:p>
            <a:endParaRPr/>
          </a:p>
        </p:txBody>
      </p:sp>
      <p:sp>
        <p:nvSpPr>
          <p:cNvPr id="135" name="Google Shape;135;g2c9f327d8c9_1_483"/>
          <p:cNvSpPr txBox="1">
            <a:spLocks noGrp="1"/>
          </p:cNvSpPr>
          <p:nvPr>
            <p:ph type="body" idx="2"/>
          </p:nvPr>
        </p:nvSpPr>
        <p:spPr>
          <a:xfrm>
            <a:off x="316690" y="1163659"/>
            <a:ext cx="11538600" cy="50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▪"/>
              <a:defRPr sz="32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ucida Sans"/>
              <a:buChar char="–"/>
              <a:defRPr sz="24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9pPr>
          </a:lstStyle>
          <a:p>
            <a:endParaRPr/>
          </a:p>
        </p:txBody>
      </p:sp>
      <p:sp>
        <p:nvSpPr>
          <p:cNvPr id="136" name="Google Shape;136;g2c9f327d8c9_1_483"/>
          <p:cNvSpPr txBox="1">
            <a:spLocks noGrp="1"/>
          </p:cNvSpPr>
          <p:nvPr>
            <p:ph type="dt" idx="10"/>
          </p:nvPr>
        </p:nvSpPr>
        <p:spPr>
          <a:xfrm>
            <a:off x="838200" y="6289675"/>
            <a:ext cx="1000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g2c9f327d8c9_1_483"/>
          <p:cNvSpPr txBox="1">
            <a:spLocks noGrp="1"/>
          </p:cNvSpPr>
          <p:nvPr>
            <p:ph type="ftr" idx="11"/>
          </p:nvPr>
        </p:nvSpPr>
        <p:spPr>
          <a:xfrm>
            <a:off x="1962150" y="6289675"/>
            <a:ext cx="4686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g2c9f327d8c9_1_483"/>
          <p:cNvSpPr txBox="1">
            <a:spLocks noGrp="1"/>
          </p:cNvSpPr>
          <p:nvPr>
            <p:ph type="sldNum" idx="12"/>
          </p:nvPr>
        </p:nvSpPr>
        <p:spPr>
          <a:xfrm>
            <a:off x="323850" y="6289675"/>
            <a:ext cx="371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lvl="0" indent="0" algn="l" rtl="0">
              <a:spcBef>
                <a:spcPts val="0"/>
              </a:spcBef>
              <a:buNone/>
              <a:defRPr/>
            </a:lvl1pPr>
            <a:lvl2pPr marL="0" lvl="1" indent="0" algn="l" rtl="0">
              <a:spcBef>
                <a:spcPts val="0"/>
              </a:spcBef>
              <a:buNone/>
              <a:defRPr/>
            </a:lvl2pPr>
            <a:lvl3pPr marL="0" lvl="2" indent="0" algn="l" rtl="0">
              <a:spcBef>
                <a:spcPts val="0"/>
              </a:spcBef>
              <a:buNone/>
              <a:defRPr/>
            </a:lvl3pPr>
            <a:lvl4pPr marL="0" lvl="3" indent="0" algn="l" rtl="0">
              <a:spcBef>
                <a:spcPts val="0"/>
              </a:spcBef>
              <a:buNone/>
              <a:defRPr/>
            </a:lvl4pPr>
            <a:lvl5pPr marL="0" lvl="4" indent="0" algn="l" rtl="0">
              <a:spcBef>
                <a:spcPts val="0"/>
              </a:spcBef>
              <a:buNone/>
              <a:defRPr/>
            </a:lvl5pPr>
            <a:lvl6pPr marL="0" lvl="5" indent="0" algn="l" rtl="0">
              <a:spcBef>
                <a:spcPts val="0"/>
              </a:spcBef>
              <a:buNone/>
              <a:defRPr/>
            </a:lvl6pPr>
            <a:lvl7pPr marL="0" lvl="6" indent="0" algn="l" rtl="0">
              <a:spcBef>
                <a:spcPts val="0"/>
              </a:spcBef>
              <a:buNone/>
              <a:defRPr/>
            </a:lvl7pPr>
            <a:lvl8pPr marL="0" lvl="7" indent="0" algn="l" rtl="0">
              <a:spcBef>
                <a:spcPts val="0"/>
              </a:spcBef>
              <a:buNone/>
              <a:defRPr/>
            </a:lvl8pPr>
            <a:lvl9pPr marL="0" lvl="8" indent="0" algn="l" rtl="0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85985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 - patiëntenzor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0" y="1100092"/>
            <a:ext cx="10766044" cy="1325563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nl-NL" dirty="0"/>
              <a:t>Hier de titel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0" y="2425655"/>
            <a:ext cx="5346700" cy="375130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23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Hier een toelichtende tekst.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C723EE4-8616-4984-A1F0-0582DFEC573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91072" y="2425655"/>
            <a:ext cx="5148072" cy="3751308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 dirty="0"/>
              <a:t>Hier een puntenlijst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Voorbeeld voettekst</a:t>
            </a:r>
            <a:endParaRPr lang="nl-NL" dirty="0"/>
          </a:p>
        </p:txBody>
      </p:sp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80C2A591-853C-41DD-B515-643EAE0B7D1D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9198356" y="6381747"/>
            <a:ext cx="2320544" cy="365125"/>
          </a:xfrm>
          <a:prstGeom prst="rect">
            <a:avLst/>
          </a:prstGeom>
        </p:spPr>
        <p:txBody>
          <a:bodyPr/>
          <a:lstStyle>
            <a:lvl1pPr algn="r">
              <a:lnSpc>
                <a:spcPct val="150000"/>
              </a:lnSpc>
              <a:defRPr sz="1250"/>
            </a:lvl1pPr>
          </a:lstStyle>
          <a:p>
            <a:fld id="{55F46485-2C0B-42B3-8B78-D85B93BD81D7}" type="datetime1">
              <a:rPr lang="nl-NL" smtClean="0"/>
              <a:t>22-4-2024</a:t>
            </a:fld>
            <a:endParaRPr lang="nl-NL" dirty="0"/>
          </a:p>
        </p:txBody>
      </p:sp>
      <p:sp>
        <p:nvSpPr>
          <p:cNvPr id="9" name="Tijdelijke aanduiding voor dianummer 5">
            <a:extLst>
              <a:ext uri="{FF2B5EF4-FFF2-40B4-BE49-F238E27FC236}">
                <a16:creationId xmlns:a16="http://schemas.microsoft.com/office/drawing/2014/main" id="{3D60173C-6BB0-485E-86D5-1775E662A9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8900" y="6381748"/>
            <a:ext cx="557784" cy="365125"/>
          </a:xfrm>
          <a:prstGeom prst="rect">
            <a:avLst/>
          </a:prstGeom>
        </p:spPr>
        <p:txBody>
          <a:bodyPr/>
          <a:lstStyle>
            <a:lvl1pPr algn="ctr">
              <a:lnSpc>
                <a:spcPct val="150000"/>
              </a:lnSpc>
              <a:defRPr sz="1250"/>
            </a:lvl1pPr>
          </a:lstStyle>
          <a:p>
            <a:fld id="{55A188FA-AAFE-4713-8BE1-64CAD04AEEC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67457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en kolom - patiëntenzor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0" y="1100092"/>
            <a:ext cx="10766044" cy="1325563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nl-NL" dirty="0"/>
              <a:t>Hier de titel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C723EE4-8616-4984-A1F0-0582DFEC573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94944" y="2425655"/>
            <a:ext cx="10744200" cy="3751308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 dirty="0"/>
              <a:t>Hier een puntenlijst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Voorbeeld voettekst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FC403B16-BF0A-4151-B7D4-587CA6BC256B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9198356" y="6381747"/>
            <a:ext cx="2320544" cy="365125"/>
          </a:xfrm>
          <a:prstGeom prst="rect">
            <a:avLst/>
          </a:prstGeom>
        </p:spPr>
        <p:txBody>
          <a:bodyPr/>
          <a:lstStyle>
            <a:lvl1pPr algn="r">
              <a:lnSpc>
                <a:spcPct val="150000"/>
              </a:lnSpc>
              <a:defRPr sz="1250"/>
            </a:lvl1pPr>
          </a:lstStyle>
          <a:p>
            <a:fld id="{776FA608-4A4D-4F72-ACD0-C5E8B7B64333}" type="datetime1">
              <a:rPr lang="nl-NL" smtClean="0"/>
              <a:t>22-4-2024</a:t>
            </a:fld>
            <a:endParaRPr lang="nl-NL" dirty="0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7465BB2F-658E-45C8-BFBB-427C061A1C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8900" y="6381748"/>
            <a:ext cx="557784" cy="365125"/>
          </a:xfrm>
          <a:prstGeom prst="rect">
            <a:avLst/>
          </a:prstGeom>
        </p:spPr>
        <p:txBody>
          <a:bodyPr/>
          <a:lstStyle>
            <a:lvl1pPr algn="ctr">
              <a:lnSpc>
                <a:spcPct val="150000"/>
              </a:lnSpc>
              <a:defRPr sz="1250"/>
            </a:lvl1pPr>
          </a:lstStyle>
          <a:p>
            <a:fld id="{55A188FA-AAFE-4713-8BE1-64CAD04AEEC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28250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beeld - patiëntenzor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0" y="1439708"/>
            <a:ext cx="5346700" cy="646331"/>
          </a:xfrm>
        </p:spPr>
        <p:txBody>
          <a:bodyPr anchor="t" anchorCtr="0">
            <a:spAutoFit/>
          </a:bodyPr>
          <a:lstStyle>
            <a:lvl1pPr>
              <a:defRPr/>
            </a:lvl1pPr>
          </a:lstStyle>
          <a:p>
            <a:r>
              <a:rPr lang="nl-NL" dirty="0"/>
              <a:t>Hier de titel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0" y="2350009"/>
            <a:ext cx="5346700" cy="355917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Hier een toelichtende tekst en/of puntenlijst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Voorbeeld voettekst</a:t>
            </a:r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61113" y="1543665"/>
            <a:ext cx="5054600" cy="436552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7" name="Tijdelijke aanduiding voor datum 3">
            <a:extLst>
              <a:ext uri="{FF2B5EF4-FFF2-40B4-BE49-F238E27FC236}">
                <a16:creationId xmlns:a16="http://schemas.microsoft.com/office/drawing/2014/main" id="{999A12D8-780D-479A-828B-75E4925501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198356" y="6381747"/>
            <a:ext cx="2320544" cy="365125"/>
          </a:xfrm>
          <a:prstGeom prst="rect">
            <a:avLst/>
          </a:prstGeom>
        </p:spPr>
        <p:txBody>
          <a:bodyPr/>
          <a:lstStyle>
            <a:lvl1pPr algn="r">
              <a:lnSpc>
                <a:spcPct val="150000"/>
              </a:lnSpc>
              <a:defRPr sz="1250"/>
            </a:lvl1pPr>
          </a:lstStyle>
          <a:p>
            <a:fld id="{B4BAB56B-2AB0-4738-8B76-B97E0B4ECAB9}" type="datetime1">
              <a:rPr lang="nl-NL" smtClean="0"/>
              <a:t>22-4-2024</a:t>
            </a:fld>
            <a:endParaRPr lang="nl-NL" dirty="0"/>
          </a:p>
        </p:txBody>
      </p:sp>
      <p:sp>
        <p:nvSpPr>
          <p:cNvPr id="8" name="Tijdelijke aanduiding voor dianummer 5">
            <a:extLst>
              <a:ext uri="{FF2B5EF4-FFF2-40B4-BE49-F238E27FC236}">
                <a16:creationId xmlns:a16="http://schemas.microsoft.com/office/drawing/2014/main" id="{6C6216D4-C0A3-4BFB-9186-5B248927CD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8900" y="6381748"/>
            <a:ext cx="557784" cy="365125"/>
          </a:xfrm>
          <a:prstGeom prst="rect">
            <a:avLst/>
          </a:prstGeom>
        </p:spPr>
        <p:txBody>
          <a:bodyPr/>
          <a:lstStyle>
            <a:lvl1pPr algn="ctr">
              <a:lnSpc>
                <a:spcPct val="150000"/>
              </a:lnSpc>
              <a:defRPr sz="1250"/>
            </a:lvl1pPr>
          </a:lstStyle>
          <a:p>
            <a:fld id="{55A188FA-AAFE-4713-8BE1-64CAD04AEEC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40601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and kleurvlak - patiëntenzor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59E529B3-AB90-4577-AB7E-9471B1A4493D}"/>
              </a:ext>
            </a:extLst>
          </p:cNvPr>
          <p:cNvSpPr/>
          <p:nvPr userDrawn="1"/>
        </p:nvSpPr>
        <p:spPr>
          <a:xfrm>
            <a:off x="0" y="6263370"/>
            <a:ext cx="12192000" cy="5946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77FC29EB-7314-49D1-BCCF-0C1FC9DD7AFF}"/>
              </a:ext>
            </a:extLst>
          </p:cNvPr>
          <p:cNvSpPr/>
          <p:nvPr userDrawn="1"/>
        </p:nvSpPr>
        <p:spPr>
          <a:xfrm>
            <a:off x="0" y="1540932"/>
            <a:ext cx="6096000" cy="4722439"/>
          </a:xfrm>
          <a:prstGeom prst="rect">
            <a:avLst/>
          </a:prstGeom>
          <a:solidFill>
            <a:srgbClr val="E89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47700" y="2705101"/>
            <a:ext cx="5359400" cy="320408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Hier een toelichtende tekst en/of puntenlijst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Voorbeeld voettekst</a:t>
            </a:r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1540933"/>
            <a:ext cx="6096000" cy="472244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1884145"/>
            <a:ext cx="5346700" cy="646331"/>
          </a:xfrm>
        </p:spPr>
        <p:txBody>
          <a:bodyPr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Hier de titel</a:t>
            </a:r>
          </a:p>
        </p:txBody>
      </p:sp>
      <p:sp>
        <p:nvSpPr>
          <p:cNvPr id="10" name="Tijdelijke aanduiding voor datum 3">
            <a:extLst>
              <a:ext uri="{FF2B5EF4-FFF2-40B4-BE49-F238E27FC236}">
                <a16:creationId xmlns:a16="http://schemas.microsoft.com/office/drawing/2014/main" id="{CED7A256-37B7-41B3-AA8E-212B515589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198356" y="6381747"/>
            <a:ext cx="2320544" cy="365125"/>
          </a:xfrm>
          <a:prstGeom prst="rect">
            <a:avLst/>
          </a:prstGeom>
        </p:spPr>
        <p:txBody>
          <a:bodyPr/>
          <a:lstStyle>
            <a:lvl1pPr algn="r">
              <a:lnSpc>
                <a:spcPct val="150000"/>
              </a:lnSpc>
              <a:defRPr sz="1250"/>
            </a:lvl1pPr>
          </a:lstStyle>
          <a:p>
            <a:fld id="{F62A0417-CE7A-4759-B307-C44F08B72F0F}" type="datetime1">
              <a:rPr lang="nl-NL" smtClean="0"/>
              <a:t>22-4-2024</a:t>
            </a:fld>
            <a:endParaRPr lang="nl-NL" dirty="0"/>
          </a:p>
        </p:txBody>
      </p:sp>
      <p:sp>
        <p:nvSpPr>
          <p:cNvPr id="11" name="Tijdelijke aanduiding voor dianummer 5">
            <a:extLst>
              <a:ext uri="{FF2B5EF4-FFF2-40B4-BE49-F238E27FC236}">
                <a16:creationId xmlns:a16="http://schemas.microsoft.com/office/drawing/2014/main" id="{341E212B-DD78-47A0-98DC-F0850D2008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8900" y="6381748"/>
            <a:ext cx="557784" cy="365125"/>
          </a:xfrm>
          <a:prstGeom prst="rect">
            <a:avLst/>
          </a:prstGeom>
        </p:spPr>
        <p:txBody>
          <a:bodyPr/>
          <a:lstStyle>
            <a:lvl1pPr algn="ctr">
              <a:lnSpc>
                <a:spcPct val="150000"/>
              </a:lnSpc>
              <a:defRPr sz="1250"/>
            </a:lvl1pPr>
          </a:lstStyle>
          <a:p>
            <a:fld id="{55A188FA-AAFE-4713-8BE1-64CAD04AEEC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59753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gend kleurvlak - patiëntenzor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77FC29EB-7314-49D1-BCCF-0C1FC9DD7AFF}"/>
              </a:ext>
            </a:extLst>
          </p:cNvPr>
          <p:cNvSpPr/>
          <p:nvPr userDrawn="1"/>
        </p:nvSpPr>
        <p:spPr>
          <a:xfrm>
            <a:off x="0" y="4360985"/>
            <a:ext cx="12192000" cy="1900987"/>
          </a:xfrm>
          <a:prstGeom prst="rect">
            <a:avLst/>
          </a:prstGeom>
          <a:solidFill>
            <a:srgbClr val="E89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59E529B3-AB90-4577-AB7E-9471B1A4493D}"/>
              </a:ext>
            </a:extLst>
          </p:cNvPr>
          <p:cNvSpPr/>
          <p:nvPr userDrawn="1"/>
        </p:nvSpPr>
        <p:spPr>
          <a:xfrm>
            <a:off x="0" y="6263370"/>
            <a:ext cx="12192000" cy="5946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57224" y="4591050"/>
            <a:ext cx="5438775" cy="14287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Hier een toelichtende tekst en/of puntenlijst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Voorbeeld voettekst</a:t>
            </a:r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1543050"/>
            <a:ext cx="6096000" cy="2816537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1884145"/>
            <a:ext cx="5346700" cy="646331"/>
          </a:xfrm>
        </p:spPr>
        <p:txBody>
          <a:bodyPr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Hier de titel</a:t>
            </a:r>
          </a:p>
        </p:txBody>
      </p:sp>
      <p:sp>
        <p:nvSpPr>
          <p:cNvPr id="10" name="Tijdelijke aanduiding voor afbeelding 8">
            <a:extLst>
              <a:ext uri="{FF2B5EF4-FFF2-40B4-BE49-F238E27FC236}">
                <a16:creationId xmlns:a16="http://schemas.microsoft.com/office/drawing/2014/main" id="{2567F586-9BCF-4F4E-9B12-659A83DECC0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543050"/>
            <a:ext cx="6096000" cy="2816537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0E57F8D3-B0E4-4983-AE22-66D32A275319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296024" y="4600575"/>
            <a:ext cx="5438775" cy="1428750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Hier een puntenlijst</a:t>
            </a:r>
          </a:p>
        </p:txBody>
      </p:sp>
      <p:sp>
        <p:nvSpPr>
          <p:cNvPr id="12" name="Tijdelijke aanduiding voor datum 3">
            <a:extLst>
              <a:ext uri="{FF2B5EF4-FFF2-40B4-BE49-F238E27FC236}">
                <a16:creationId xmlns:a16="http://schemas.microsoft.com/office/drawing/2014/main" id="{C768BBC0-CD79-4B2F-9A86-CC6C47E6B8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198356" y="6381747"/>
            <a:ext cx="2320544" cy="365125"/>
          </a:xfrm>
          <a:prstGeom prst="rect">
            <a:avLst/>
          </a:prstGeom>
        </p:spPr>
        <p:txBody>
          <a:bodyPr/>
          <a:lstStyle>
            <a:lvl1pPr algn="r">
              <a:lnSpc>
                <a:spcPct val="150000"/>
              </a:lnSpc>
              <a:defRPr sz="1250"/>
            </a:lvl1pPr>
          </a:lstStyle>
          <a:p>
            <a:fld id="{07A4A8D8-727D-4492-9CEF-E644CECDBFCC}" type="datetime1">
              <a:rPr lang="nl-NL" smtClean="0"/>
              <a:t>22-4-2024</a:t>
            </a:fld>
            <a:endParaRPr lang="nl-NL" dirty="0"/>
          </a:p>
        </p:txBody>
      </p:sp>
      <p:sp>
        <p:nvSpPr>
          <p:cNvPr id="13" name="Tijdelijke aanduiding voor dianummer 5">
            <a:extLst>
              <a:ext uri="{FF2B5EF4-FFF2-40B4-BE49-F238E27FC236}">
                <a16:creationId xmlns:a16="http://schemas.microsoft.com/office/drawing/2014/main" id="{2643D3CC-58B9-4DCB-BB18-2C8B5E2AF9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8900" y="6381748"/>
            <a:ext cx="557784" cy="365125"/>
          </a:xfrm>
          <a:prstGeom prst="rect">
            <a:avLst/>
          </a:prstGeom>
        </p:spPr>
        <p:txBody>
          <a:bodyPr/>
          <a:lstStyle>
            <a:lvl1pPr algn="ctr">
              <a:lnSpc>
                <a:spcPct val="150000"/>
              </a:lnSpc>
              <a:defRPr sz="1250"/>
            </a:lvl1pPr>
          </a:lstStyle>
          <a:p>
            <a:fld id="{55A188FA-AAFE-4713-8BE1-64CAD04AEEC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41098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jdelijke aanduiding voor afbeelding 57">
            <a:extLst>
              <a:ext uri="{FF2B5EF4-FFF2-40B4-BE49-F238E27FC236}">
                <a16:creationId xmlns:a16="http://schemas.microsoft.com/office/drawing/2014/main" id="{4F584E51-758C-4BD4-9DFB-B5E1885C616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603738"/>
            <a:ext cx="12192000" cy="6254262"/>
          </a:xfrm>
          <a:custGeom>
            <a:avLst/>
            <a:gdLst>
              <a:gd name="connsiteX0" fmla="*/ 0 w 12192000"/>
              <a:gd name="connsiteY0" fmla="*/ 0 h 6254262"/>
              <a:gd name="connsiteX1" fmla="*/ 4320381 w 12192000"/>
              <a:gd name="connsiteY1" fmla="*/ 0 h 6254262"/>
              <a:gd name="connsiteX2" fmla="*/ 4320381 w 12192000"/>
              <a:gd name="connsiteY2" fmla="*/ 45325 h 6254262"/>
              <a:gd name="connsiteX3" fmla="*/ 4662977 w 12192000"/>
              <a:gd name="connsiteY3" fmla="*/ 388450 h 6254262"/>
              <a:gd name="connsiteX4" fmla="*/ 7535373 w 12192000"/>
              <a:gd name="connsiteY4" fmla="*/ 388450 h 6254262"/>
              <a:gd name="connsiteX5" fmla="*/ 7877969 w 12192000"/>
              <a:gd name="connsiteY5" fmla="*/ 45325 h 6254262"/>
              <a:gd name="connsiteX6" fmla="*/ 7877969 w 12192000"/>
              <a:gd name="connsiteY6" fmla="*/ 0 h 6254262"/>
              <a:gd name="connsiteX7" fmla="*/ 12192000 w 12192000"/>
              <a:gd name="connsiteY7" fmla="*/ 0 h 6254262"/>
              <a:gd name="connsiteX8" fmla="*/ 12192000 w 12192000"/>
              <a:gd name="connsiteY8" fmla="*/ 6254262 h 6254262"/>
              <a:gd name="connsiteX9" fmla="*/ 0 w 12192000"/>
              <a:gd name="connsiteY9" fmla="*/ 6254262 h 6254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254262">
                <a:moveTo>
                  <a:pt x="0" y="0"/>
                </a:moveTo>
                <a:lnTo>
                  <a:pt x="4320381" y="0"/>
                </a:lnTo>
                <a:lnTo>
                  <a:pt x="4320381" y="45325"/>
                </a:lnTo>
                <a:cubicBezTo>
                  <a:pt x="4320381" y="234797"/>
                  <a:pt x="4473713" y="388450"/>
                  <a:pt x="4662977" y="388450"/>
                </a:cubicBezTo>
                <a:lnTo>
                  <a:pt x="7535373" y="388450"/>
                </a:lnTo>
                <a:cubicBezTo>
                  <a:pt x="7724637" y="388450"/>
                  <a:pt x="7877969" y="234797"/>
                  <a:pt x="7877969" y="45325"/>
                </a:cubicBezTo>
                <a:lnTo>
                  <a:pt x="7877969" y="0"/>
                </a:lnTo>
                <a:lnTo>
                  <a:pt x="12192000" y="0"/>
                </a:lnTo>
                <a:lnTo>
                  <a:pt x="12192000" y="6254262"/>
                </a:lnTo>
                <a:lnTo>
                  <a:pt x="0" y="6254262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57D810CC-D12D-42C3-B7D9-35C135FD387E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4313238" y="0"/>
            <a:ext cx="3562350" cy="992188"/>
            <a:chOff x="2717" y="0"/>
            <a:chExt cx="2244" cy="625"/>
          </a:xfrm>
        </p:grpSpPr>
        <p:sp>
          <p:nvSpPr>
            <p:cNvPr id="4" name="AutoShape 3">
              <a:extLst>
                <a:ext uri="{FF2B5EF4-FFF2-40B4-BE49-F238E27FC236}">
                  <a16:creationId xmlns:a16="http://schemas.microsoft.com/office/drawing/2014/main" id="{2737CA9E-E612-4AA1-9570-829E345C9ABE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2717" y="0"/>
              <a:ext cx="2244" cy="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ACDD742B-8E4A-4257-B04A-3C54C15AF28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17" y="4"/>
              <a:ext cx="2241" cy="617"/>
            </a:xfrm>
            <a:custGeom>
              <a:avLst/>
              <a:gdLst>
                <a:gd name="T0" fmla="*/ 0 w 9343"/>
                <a:gd name="T1" fmla="*/ 0 h 3048"/>
                <a:gd name="T2" fmla="*/ 0 w 9343"/>
                <a:gd name="T3" fmla="*/ 2148 h 3048"/>
                <a:gd name="T4" fmla="*/ 900 w 9343"/>
                <a:gd name="T5" fmla="*/ 3048 h 3048"/>
                <a:gd name="T6" fmla="*/ 8443 w 9343"/>
                <a:gd name="T7" fmla="*/ 3048 h 3048"/>
                <a:gd name="T8" fmla="*/ 9343 w 9343"/>
                <a:gd name="T9" fmla="*/ 2148 h 3048"/>
                <a:gd name="T10" fmla="*/ 9343 w 9343"/>
                <a:gd name="T11" fmla="*/ 0 h 3048"/>
                <a:gd name="T12" fmla="*/ 0 w 9343"/>
                <a:gd name="T13" fmla="*/ 0 h 3048"/>
                <a:gd name="connsiteX0" fmla="*/ 0 w 10000"/>
                <a:gd name="connsiteY0" fmla="*/ 1414 h 10000"/>
                <a:gd name="connsiteX1" fmla="*/ 0 w 10000"/>
                <a:gd name="connsiteY1" fmla="*/ 7047 h 10000"/>
                <a:gd name="connsiteX2" fmla="*/ 963 w 10000"/>
                <a:gd name="connsiteY2" fmla="*/ 10000 h 10000"/>
                <a:gd name="connsiteX3" fmla="*/ 9037 w 10000"/>
                <a:gd name="connsiteY3" fmla="*/ 10000 h 10000"/>
                <a:gd name="connsiteX4" fmla="*/ 10000 w 10000"/>
                <a:gd name="connsiteY4" fmla="*/ 7047 h 10000"/>
                <a:gd name="connsiteX5" fmla="*/ 10000 w 10000"/>
                <a:gd name="connsiteY5" fmla="*/ 0 h 10000"/>
                <a:gd name="connsiteX6" fmla="*/ 0 w 10000"/>
                <a:gd name="connsiteY6" fmla="*/ 1414 h 10000"/>
                <a:gd name="connsiteX0" fmla="*/ 0 w 10000"/>
                <a:gd name="connsiteY0" fmla="*/ 0 h 8586"/>
                <a:gd name="connsiteX1" fmla="*/ 0 w 10000"/>
                <a:gd name="connsiteY1" fmla="*/ 5633 h 8586"/>
                <a:gd name="connsiteX2" fmla="*/ 963 w 10000"/>
                <a:gd name="connsiteY2" fmla="*/ 8586 h 8586"/>
                <a:gd name="connsiteX3" fmla="*/ 9037 w 10000"/>
                <a:gd name="connsiteY3" fmla="*/ 8586 h 8586"/>
                <a:gd name="connsiteX4" fmla="*/ 10000 w 10000"/>
                <a:gd name="connsiteY4" fmla="*/ 5633 h 8586"/>
                <a:gd name="connsiteX5" fmla="*/ 10000 w 10000"/>
                <a:gd name="connsiteY5" fmla="*/ 158 h 8586"/>
                <a:gd name="connsiteX6" fmla="*/ 0 w 10000"/>
                <a:gd name="connsiteY6" fmla="*/ 0 h 8586"/>
                <a:gd name="connsiteX0" fmla="*/ 0 w 10000"/>
                <a:gd name="connsiteY0" fmla="*/ 0 h 9817"/>
                <a:gd name="connsiteX1" fmla="*/ 0 w 10000"/>
                <a:gd name="connsiteY1" fmla="*/ 6378 h 9817"/>
                <a:gd name="connsiteX2" fmla="*/ 963 w 10000"/>
                <a:gd name="connsiteY2" fmla="*/ 9817 h 9817"/>
                <a:gd name="connsiteX3" fmla="*/ 9037 w 10000"/>
                <a:gd name="connsiteY3" fmla="*/ 9817 h 9817"/>
                <a:gd name="connsiteX4" fmla="*/ 10000 w 10000"/>
                <a:gd name="connsiteY4" fmla="*/ 6378 h 9817"/>
                <a:gd name="connsiteX5" fmla="*/ 10000 w 10000"/>
                <a:gd name="connsiteY5" fmla="*/ 1 h 9817"/>
                <a:gd name="connsiteX6" fmla="*/ 0 w 10000"/>
                <a:gd name="connsiteY6" fmla="*/ 0 h 9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00" h="9817">
                  <a:moveTo>
                    <a:pt x="0" y="0"/>
                  </a:moveTo>
                  <a:lnTo>
                    <a:pt x="0" y="6378"/>
                  </a:lnTo>
                  <a:cubicBezTo>
                    <a:pt x="0" y="8277"/>
                    <a:pt x="431" y="9817"/>
                    <a:pt x="963" y="9817"/>
                  </a:cubicBezTo>
                  <a:lnTo>
                    <a:pt x="9037" y="9817"/>
                  </a:lnTo>
                  <a:cubicBezTo>
                    <a:pt x="9569" y="9817"/>
                    <a:pt x="10000" y="8277"/>
                    <a:pt x="10000" y="6378"/>
                  </a:cubicBezTo>
                  <a:lnTo>
                    <a:pt x="1000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5BA86875-3115-4A25-9198-5BAE91ED941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272" y="250"/>
              <a:ext cx="101" cy="132"/>
            </a:xfrm>
            <a:custGeom>
              <a:avLst/>
              <a:gdLst>
                <a:gd name="T0" fmla="*/ 352 w 423"/>
                <a:gd name="T1" fmla="*/ 278 h 547"/>
                <a:gd name="T2" fmla="*/ 70 w 423"/>
                <a:gd name="T3" fmla="*/ 278 h 547"/>
                <a:gd name="T4" fmla="*/ 70 w 423"/>
                <a:gd name="T5" fmla="*/ 207 h 547"/>
                <a:gd name="T6" fmla="*/ 211 w 423"/>
                <a:gd name="T7" fmla="*/ 71 h 547"/>
                <a:gd name="T8" fmla="*/ 352 w 423"/>
                <a:gd name="T9" fmla="*/ 207 h 547"/>
                <a:gd name="T10" fmla="*/ 352 w 423"/>
                <a:gd name="T11" fmla="*/ 278 h 547"/>
                <a:gd name="T12" fmla="*/ 211 w 423"/>
                <a:gd name="T13" fmla="*/ 0 h 547"/>
                <a:gd name="T14" fmla="*/ 0 w 423"/>
                <a:gd name="T15" fmla="*/ 207 h 547"/>
                <a:gd name="T16" fmla="*/ 0 w 423"/>
                <a:gd name="T17" fmla="*/ 525 h 547"/>
                <a:gd name="T18" fmla="*/ 22 w 423"/>
                <a:gd name="T19" fmla="*/ 547 h 547"/>
                <a:gd name="T20" fmla="*/ 48 w 423"/>
                <a:gd name="T21" fmla="*/ 547 h 547"/>
                <a:gd name="T22" fmla="*/ 70 w 423"/>
                <a:gd name="T23" fmla="*/ 525 h 547"/>
                <a:gd name="T24" fmla="*/ 70 w 423"/>
                <a:gd name="T25" fmla="*/ 355 h 547"/>
                <a:gd name="T26" fmla="*/ 352 w 423"/>
                <a:gd name="T27" fmla="*/ 355 h 547"/>
                <a:gd name="T28" fmla="*/ 352 w 423"/>
                <a:gd name="T29" fmla="*/ 525 h 547"/>
                <a:gd name="T30" fmla="*/ 374 w 423"/>
                <a:gd name="T31" fmla="*/ 547 h 547"/>
                <a:gd name="T32" fmla="*/ 401 w 423"/>
                <a:gd name="T33" fmla="*/ 547 h 547"/>
                <a:gd name="T34" fmla="*/ 423 w 423"/>
                <a:gd name="T35" fmla="*/ 525 h 547"/>
                <a:gd name="T36" fmla="*/ 423 w 423"/>
                <a:gd name="T37" fmla="*/ 207 h 547"/>
                <a:gd name="T38" fmla="*/ 211 w 423"/>
                <a:gd name="T39" fmla="*/ 0 h 5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23" h="547">
                  <a:moveTo>
                    <a:pt x="352" y="278"/>
                  </a:moveTo>
                  <a:lnTo>
                    <a:pt x="70" y="278"/>
                  </a:lnTo>
                  <a:lnTo>
                    <a:pt x="70" y="207"/>
                  </a:lnTo>
                  <a:cubicBezTo>
                    <a:pt x="70" y="126"/>
                    <a:pt x="127" y="71"/>
                    <a:pt x="211" y="71"/>
                  </a:cubicBezTo>
                  <a:cubicBezTo>
                    <a:pt x="297" y="71"/>
                    <a:pt x="352" y="124"/>
                    <a:pt x="352" y="207"/>
                  </a:cubicBezTo>
                  <a:lnTo>
                    <a:pt x="352" y="278"/>
                  </a:lnTo>
                  <a:close/>
                  <a:moveTo>
                    <a:pt x="211" y="0"/>
                  </a:moveTo>
                  <a:cubicBezTo>
                    <a:pt x="89" y="0"/>
                    <a:pt x="0" y="87"/>
                    <a:pt x="0" y="207"/>
                  </a:cubicBezTo>
                  <a:lnTo>
                    <a:pt x="0" y="525"/>
                  </a:lnTo>
                  <a:cubicBezTo>
                    <a:pt x="0" y="537"/>
                    <a:pt x="10" y="547"/>
                    <a:pt x="22" y="547"/>
                  </a:cubicBezTo>
                  <a:lnTo>
                    <a:pt x="48" y="547"/>
                  </a:lnTo>
                  <a:cubicBezTo>
                    <a:pt x="60" y="547"/>
                    <a:pt x="70" y="537"/>
                    <a:pt x="70" y="525"/>
                  </a:cubicBezTo>
                  <a:lnTo>
                    <a:pt x="70" y="355"/>
                  </a:lnTo>
                  <a:lnTo>
                    <a:pt x="352" y="355"/>
                  </a:lnTo>
                  <a:lnTo>
                    <a:pt x="352" y="525"/>
                  </a:lnTo>
                  <a:cubicBezTo>
                    <a:pt x="352" y="537"/>
                    <a:pt x="362" y="547"/>
                    <a:pt x="374" y="547"/>
                  </a:cubicBezTo>
                  <a:lnTo>
                    <a:pt x="401" y="547"/>
                  </a:lnTo>
                  <a:cubicBezTo>
                    <a:pt x="413" y="547"/>
                    <a:pt x="423" y="537"/>
                    <a:pt x="423" y="525"/>
                  </a:cubicBezTo>
                  <a:lnTo>
                    <a:pt x="423" y="207"/>
                  </a:lnTo>
                  <a:cubicBezTo>
                    <a:pt x="423" y="85"/>
                    <a:pt x="336" y="0"/>
                    <a:pt x="211" y="0"/>
                  </a:cubicBezTo>
                  <a:close/>
                </a:path>
              </a:pathLst>
            </a:custGeom>
            <a:solidFill>
              <a:srgbClr val="0037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F287FBA4-5998-49A5-B5AC-CC8011930B6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93" y="281"/>
              <a:ext cx="138" cy="101"/>
            </a:xfrm>
            <a:custGeom>
              <a:avLst/>
              <a:gdLst>
                <a:gd name="T0" fmla="*/ 413 w 575"/>
                <a:gd name="T1" fmla="*/ 0 h 420"/>
                <a:gd name="T2" fmla="*/ 287 w 575"/>
                <a:gd name="T3" fmla="*/ 59 h 420"/>
                <a:gd name="T4" fmla="*/ 161 w 575"/>
                <a:gd name="T5" fmla="*/ 0 h 420"/>
                <a:gd name="T6" fmla="*/ 0 w 575"/>
                <a:gd name="T7" fmla="*/ 161 h 420"/>
                <a:gd name="T8" fmla="*/ 0 w 575"/>
                <a:gd name="T9" fmla="*/ 398 h 420"/>
                <a:gd name="T10" fmla="*/ 22 w 575"/>
                <a:gd name="T11" fmla="*/ 420 h 420"/>
                <a:gd name="T12" fmla="*/ 49 w 575"/>
                <a:gd name="T13" fmla="*/ 420 h 420"/>
                <a:gd name="T14" fmla="*/ 71 w 575"/>
                <a:gd name="T15" fmla="*/ 398 h 420"/>
                <a:gd name="T16" fmla="*/ 71 w 575"/>
                <a:gd name="T17" fmla="*/ 161 h 420"/>
                <a:gd name="T18" fmla="*/ 161 w 575"/>
                <a:gd name="T19" fmla="*/ 71 h 420"/>
                <a:gd name="T20" fmla="*/ 252 w 575"/>
                <a:gd name="T21" fmla="*/ 161 h 420"/>
                <a:gd name="T22" fmla="*/ 252 w 575"/>
                <a:gd name="T23" fmla="*/ 398 h 420"/>
                <a:gd name="T24" fmla="*/ 274 w 575"/>
                <a:gd name="T25" fmla="*/ 420 h 420"/>
                <a:gd name="T26" fmla="*/ 301 w 575"/>
                <a:gd name="T27" fmla="*/ 420 h 420"/>
                <a:gd name="T28" fmla="*/ 323 w 575"/>
                <a:gd name="T29" fmla="*/ 398 h 420"/>
                <a:gd name="T30" fmla="*/ 323 w 575"/>
                <a:gd name="T31" fmla="*/ 161 h 420"/>
                <a:gd name="T32" fmla="*/ 413 w 575"/>
                <a:gd name="T33" fmla="*/ 71 h 420"/>
                <a:gd name="T34" fmla="*/ 504 w 575"/>
                <a:gd name="T35" fmla="*/ 161 h 420"/>
                <a:gd name="T36" fmla="*/ 504 w 575"/>
                <a:gd name="T37" fmla="*/ 398 h 420"/>
                <a:gd name="T38" fmla="*/ 526 w 575"/>
                <a:gd name="T39" fmla="*/ 420 h 420"/>
                <a:gd name="T40" fmla="*/ 553 w 575"/>
                <a:gd name="T41" fmla="*/ 420 h 420"/>
                <a:gd name="T42" fmla="*/ 575 w 575"/>
                <a:gd name="T43" fmla="*/ 398 h 420"/>
                <a:gd name="T44" fmla="*/ 575 w 575"/>
                <a:gd name="T45" fmla="*/ 161 h 420"/>
                <a:gd name="T46" fmla="*/ 413 w 575"/>
                <a:gd name="T47" fmla="*/ 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75" h="420">
                  <a:moveTo>
                    <a:pt x="413" y="0"/>
                  </a:moveTo>
                  <a:cubicBezTo>
                    <a:pt x="361" y="0"/>
                    <a:pt x="316" y="22"/>
                    <a:pt x="287" y="59"/>
                  </a:cubicBezTo>
                  <a:cubicBezTo>
                    <a:pt x="258" y="22"/>
                    <a:pt x="213" y="0"/>
                    <a:pt x="161" y="0"/>
                  </a:cubicBezTo>
                  <a:cubicBezTo>
                    <a:pt x="69" y="0"/>
                    <a:pt x="0" y="69"/>
                    <a:pt x="0" y="161"/>
                  </a:cubicBezTo>
                  <a:lnTo>
                    <a:pt x="0" y="398"/>
                  </a:lnTo>
                  <a:cubicBezTo>
                    <a:pt x="0" y="410"/>
                    <a:pt x="10" y="420"/>
                    <a:pt x="22" y="420"/>
                  </a:cubicBezTo>
                  <a:lnTo>
                    <a:pt x="49" y="420"/>
                  </a:lnTo>
                  <a:cubicBezTo>
                    <a:pt x="61" y="420"/>
                    <a:pt x="71" y="410"/>
                    <a:pt x="71" y="398"/>
                  </a:cubicBezTo>
                  <a:lnTo>
                    <a:pt x="71" y="161"/>
                  </a:lnTo>
                  <a:cubicBezTo>
                    <a:pt x="71" y="108"/>
                    <a:pt x="108" y="71"/>
                    <a:pt x="161" y="71"/>
                  </a:cubicBezTo>
                  <a:cubicBezTo>
                    <a:pt x="215" y="71"/>
                    <a:pt x="252" y="108"/>
                    <a:pt x="252" y="161"/>
                  </a:cubicBezTo>
                  <a:lnTo>
                    <a:pt x="252" y="398"/>
                  </a:lnTo>
                  <a:cubicBezTo>
                    <a:pt x="252" y="410"/>
                    <a:pt x="262" y="420"/>
                    <a:pt x="274" y="420"/>
                  </a:cubicBezTo>
                  <a:lnTo>
                    <a:pt x="301" y="420"/>
                  </a:lnTo>
                  <a:cubicBezTo>
                    <a:pt x="313" y="420"/>
                    <a:pt x="323" y="410"/>
                    <a:pt x="323" y="398"/>
                  </a:cubicBezTo>
                  <a:lnTo>
                    <a:pt x="323" y="161"/>
                  </a:lnTo>
                  <a:cubicBezTo>
                    <a:pt x="323" y="108"/>
                    <a:pt x="360" y="71"/>
                    <a:pt x="413" y="71"/>
                  </a:cubicBezTo>
                  <a:cubicBezTo>
                    <a:pt x="467" y="71"/>
                    <a:pt x="504" y="108"/>
                    <a:pt x="504" y="161"/>
                  </a:cubicBezTo>
                  <a:lnTo>
                    <a:pt x="504" y="398"/>
                  </a:lnTo>
                  <a:cubicBezTo>
                    <a:pt x="504" y="410"/>
                    <a:pt x="514" y="420"/>
                    <a:pt x="526" y="420"/>
                  </a:cubicBezTo>
                  <a:lnTo>
                    <a:pt x="553" y="420"/>
                  </a:lnTo>
                  <a:cubicBezTo>
                    <a:pt x="565" y="420"/>
                    <a:pt x="575" y="410"/>
                    <a:pt x="575" y="398"/>
                  </a:cubicBezTo>
                  <a:lnTo>
                    <a:pt x="575" y="161"/>
                  </a:lnTo>
                  <a:cubicBezTo>
                    <a:pt x="575" y="68"/>
                    <a:pt x="507" y="0"/>
                    <a:pt x="413" y="0"/>
                  </a:cubicBezTo>
                  <a:close/>
                </a:path>
              </a:pathLst>
            </a:custGeom>
            <a:solidFill>
              <a:srgbClr val="0037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DFDDB77F-3797-43DA-9397-1C8044A4A56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47" y="281"/>
              <a:ext cx="87" cy="102"/>
            </a:xfrm>
            <a:custGeom>
              <a:avLst/>
              <a:gdLst>
                <a:gd name="T0" fmla="*/ 192 w 362"/>
                <a:gd name="T1" fmla="*/ 167 h 428"/>
                <a:gd name="T2" fmla="*/ 91 w 362"/>
                <a:gd name="T3" fmla="*/ 121 h 428"/>
                <a:gd name="T4" fmla="*/ 102 w 362"/>
                <a:gd name="T5" fmla="*/ 94 h 428"/>
                <a:gd name="T6" fmla="*/ 181 w 362"/>
                <a:gd name="T7" fmla="*/ 69 h 428"/>
                <a:gd name="T8" fmla="*/ 283 w 362"/>
                <a:gd name="T9" fmla="*/ 131 h 428"/>
                <a:gd name="T10" fmla="*/ 304 w 362"/>
                <a:gd name="T11" fmla="*/ 146 h 428"/>
                <a:gd name="T12" fmla="*/ 331 w 362"/>
                <a:gd name="T13" fmla="*/ 146 h 428"/>
                <a:gd name="T14" fmla="*/ 348 w 362"/>
                <a:gd name="T15" fmla="*/ 138 h 428"/>
                <a:gd name="T16" fmla="*/ 352 w 362"/>
                <a:gd name="T17" fmla="*/ 119 h 428"/>
                <a:gd name="T18" fmla="*/ 181 w 362"/>
                <a:gd name="T19" fmla="*/ 0 h 428"/>
                <a:gd name="T20" fmla="*/ 20 w 362"/>
                <a:gd name="T21" fmla="*/ 122 h 428"/>
                <a:gd name="T22" fmla="*/ 182 w 362"/>
                <a:gd name="T23" fmla="*/ 236 h 428"/>
                <a:gd name="T24" fmla="*/ 290 w 362"/>
                <a:gd name="T25" fmla="*/ 296 h 428"/>
                <a:gd name="T26" fmla="*/ 279 w 362"/>
                <a:gd name="T27" fmla="*/ 330 h 428"/>
                <a:gd name="T28" fmla="*/ 192 w 362"/>
                <a:gd name="T29" fmla="*/ 360 h 428"/>
                <a:gd name="T30" fmla="*/ 70 w 362"/>
                <a:gd name="T31" fmla="*/ 286 h 428"/>
                <a:gd name="T32" fmla="*/ 49 w 362"/>
                <a:gd name="T33" fmla="*/ 269 h 428"/>
                <a:gd name="T34" fmla="*/ 23 w 362"/>
                <a:gd name="T35" fmla="*/ 269 h 428"/>
                <a:gd name="T36" fmla="*/ 6 w 362"/>
                <a:gd name="T37" fmla="*/ 277 h 428"/>
                <a:gd name="T38" fmla="*/ 1 w 362"/>
                <a:gd name="T39" fmla="*/ 295 h 428"/>
                <a:gd name="T40" fmla="*/ 193 w 362"/>
                <a:gd name="T41" fmla="*/ 428 h 428"/>
                <a:gd name="T42" fmla="*/ 330 w 362"/>
                <a:gd name="T43" fmla="*/ 379 h 428"/>
                <a:gd name="T44" fmla="*/ 361 w 362"/>
                <a:gd name="T45" fmla="*/ 293 h 428"/>
                <a:gd name="T46" fmla="*/ 361 w 362"/>
                <a:gd name="T47" fmla="*/ 293 h 428"/>
                <a:gd name="T48" fmla="*/ 192 w 362"/>
                <a:gd name="T49" fmla="*/ 167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62" h="428">
                  <a:moveTo>
                    <a:pt x="192" y="167"/>
                  </a:moveTo>
                  <a:cubicBezTo>
                    <a:pt x="107" y="155"/>
                    <a:pt x="91" y="142"/>
                    <a:pt x="91" y="121"/>
                  </a:cubicBezTo>
                  <a:cubicBezTo>
                    <a:pt x="91" y="111"/>
                    <a:pt x="95" y="102"/>
                    <a:pt x="102" y="94"/>
                  </a:cubicBezTo>
                  <a:cubicBezTo>
                    <a:pt x="118" y="78"/>
                    <a:pt x="148" y="69"/>
                    <a:pt x="181" y="69"/>
                  </a:cubicBezTo>
                  <a:cubicBezTo>
                    <a:pt x="219" y="69"/>
                    <a:pt x="267" y="80"/>
                    <a:pt x="283" y="131"/>
                  </a:cubicBezTo>
                  <a:cubicBezTo>
                    <a:pt x="286" y="140"/>
                    <a:pt x="294" y="146"/>
                    <a:pt x="304" y="146"/>
                  </a:cubicBezTo>
                  <a:lnTo>
                    <a:pt x="331" y="146"/>
                  </a:lnTo>
                  <a:cubicBezTo>
                    <a:pt x="338" y="146"/>
                    <a:pt x="344" y="143"/>
                    <a:pt x="348" y="138"/>
                  </a:cubicBezTo>
                  <a:cubicBezTo>
                    <a:pt x="352" y="133"/>
                    <a:pt x="354" y="126"/>
                    <a:pt x="352" y="119"/>
                  </a:cubicBezTo>
                  <a:cubicBezTo>
                    <a:pt x="334" y="44"/>
                    <a:pt x="272" y="0"/>
                    <a:pt x="181" y="0"/>
                  </a:cubicBezTo>
                  <a:cubicBezTo>
                    <a:pt x="75" y="0"/>
                    <a:pt x="20" y="61"/>
                    <a:pt x="20" y="122"/>
                  </a:cubicBezTo>
                  <a:cubicBezTo>
                    <a:pt x="22" y="213"/>
                    <a:pt x="117" y="226"/>
                    <a:pt x="182" y="236"/>
                  </a:cubicBezTo>
                  <a:cubicBezTo>
                    <a:pt x="281" y="250"/>
                    <a:pt x="290" y="274"/>
                    <a:pt x="290" y="296"/>
                  </a:cubicBezTo>
                  <a:cubicBezTo>
                    <a:pt x="291" y="309"/>
                    <a:pt x="287" y="321"/>
                    <a:pt x="279" y="330"/>
                  </a:cubicBezTo>
                  <a:cubicBezTo>
                    <a:pt x="261" y="348"/>
                    <a:pt x="228" y="360"/>
                    <a:pt x="192" y="360"/>
                  </a:cubicBezTo>
                  <a:cubicBezTo>
                    <a:pt x="153" y="360"/>
                    <a:pt x="84" y="350"/>
                    <a:pt x="70" y="286"/>
                  </a:cubicBezTo>
                  <a:cubicBezTo>
                    <a:pt x="68" y="276"/>
                    <a:pt x="59" y="269"/>
                    <a:pt x="49" y="269"/>
                  </a:cubicBezTo>
                  <a:lnTo>
                    <a:pt x="23" y="269"/>
                  </a:lnTo>
                  <a:cubicBezTo>
                    <a:pt x="16" y="269"/>
                    <a:pt x="10" y="272"/>
                    <a:pt x="6" y="277"/>
                  </a:cubicBezTo>
                  <a:cubicBezTo>
                    <a:pt x="2" y="282"/>
                    <a:pt x="0" y="288"/>
                    <a:pt x="1" y="295"/>
                  </a:cubicBezTo>
                  <a:cubicBezTo>
                    <a:pt x="15" y="378"/>
                    <a:pt x="86" y="428"/>
                    <a:pt x="193" y="428"/>
                  </a:cubicBezTo>
                  <a:cubicBezTo>
                    <a:pt x="250" y="428"/>
                    <a:pt x="299" y="411"/>
                    <a:pt x="330" y="379"/>
                  </a:cubicBezTo>
                  <a:cubicBezTo>
                    <a:pt x="351" y="357"/>
                    <a:pt x="362" y="326"/>
                    <a:pt x="361" y="293"/>
                  </a:cubicBezTo>
                  <a:cubicBezTo>
                    <a:pt x="361" y="293"/>
                    <a:pt x="361" y="293"/>
                    <a:pt x="361" y="293"/>
                  </a:cubicBezTo>
                  <a:cubicBezTo>
                    <a:pt x="356" y="191"/>
                    <a:pt x="246" y="175"/>
                    <a:pt x="192" y="167"/>
                  </a:cubicBezTo>
                  <a:close/>
                </a:path>
              </a:pathLst>
            </a:custGeom>
            <a:solidFill>
              <a:srgbClr val="0037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6FA9B607-DF78-4B49-8082-91AEB8B8B42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41" y="264"/>
              <a:ext cx="53" cy="118"/>
            </a:xfrm>
            <a:custGeom>
              <a:avLst/>
              <a:gdLst>
                <a:gd name="T0" fmla="*/ 197 w 219"/>
                <a:gd name="T1" fmla="*/ 148 h 489"/>
                <a:gd name="T2" fmla="*/ 219 w 219"/>
                <a:gd name="T3" fmla="*/ 127 h 489"/>
                <a:gd name="T4" fmla="*/ 219 w 219"/>
                <a:gd name="T5" fmla="*/ 100 h 489"/>
                <a:gd name="T6" fmla="*/ 197 w 219"/>
                <a:gd name="T7" fmla="*/ 78 h 489"/>
                <a:gd name="T8" fmla="*/ 120 w 219"/>
                <a:gd name="T9" fmla="*/ 78 h 489"/>
                <a:gd name="T10" fmla="*/ 120 w 219"/>
                <a:gd name="T11" fmla="*/ 22 h 489"/>
                <a:gd name="T12" fmla="*/ 98 w 219"/>
                <a:gd name="T13" fmla="*/ 0 h 489"/>
                <a:gd name="T14" fmla="*/ 72 w 219"/>
                <a:gd name="T15" fmla="*/ 0 h 489"/>
                <a:gd name="T16" fmla="*/ 50 w 219"/>
                <a:gd name="T17" fmla="*/ 22 h 489"/>
                <a:gd name="T18" fmla="*/ 50 w 219"/>
                <a:gd name="T19" fmla="*/ 78 h 489"/>
                <a:gd name="T20" fmla="*/ 22 w 219"/>
                <a:gd name="T21" fmla="*/ 78 h 489"/>
                <a:gd name="T22" fmla="*/ 0 w 219"/>
                <a:gd name="T23" fmla="*/ 100 h 489"/>
                <a:gd name="T24" fmla="*/ 0 w 219"/>
                <a:gd name="T25" fmla="*/ 127 h 489"/>
                <a:gd name="T26" fmla="*/ 22 w 219"/>
                <a:gd name="T27" fmla="*/ 148 h 489"/>
                <a:gd name="T28" fmla="*/ 50 w 219"/>
                <a:gd name="T29" fmla="*/ 148 h 489"/>
                <a:gd name="T30" fmla="*/ 50 w 219"/>
                <a:gd name="T31" fmla="*/ 340 h 489"/>
                <a:gd name="T32" fmla="*/ 94 w 219"/>
                <a:gd name="T33" fmla="*/ 457 h 489"/>
                <a:gd name="T34" fmla="*/ 183 w 219"/>
                <a:gd name="T35" fmla="*/ 489 h 489"/>
                <a:gd name="T36" fmla="*/ 199 w 219"/>
                <a:gd name="T37" fmla="*/ 489 h 489"/>
                <a:gd name="T38" fmla="*/ 219 w 219"/>
                <a:gd name="T39" fmla="*/ 467 h 489"/>
                <a:gd name="T40" fmla="*/ 219 w 219"/>
                <a:gd name="T41" fmla="*/ 443 h 489"/>
                <a:gd name="T42" fmla="*/ 212 w 219"/>
                <a:gd name="T43" fmla="*/ 427 h 489"/>
                <a:gd name="T44" fmla="*/ 196 w 219"/>
                <a:gd name="T45" fmla="*/ 421 h 489"/>
                <a:gd name="T46" fmla="*/ 141 w 219"/>
                <a:gd name="T47" fmla="*/ 404 h 489"/>
                <a:gd name="T48" fmla="*/ 120 w 219"/>
                <a:gd name="T49" fmla="*/ 340 h 489"/>
                <a:gd name="T50" fmla="*/ 120 w 219"/>
                <a:gd name="T51" fmla="*/ 148 h 489"/>
                <a:gd name="T52" fmla="*/ 197 w 219"/>
                <a:gd name="T53" fmla="*/ 148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19" h="489">
                  <a:moveTo>
                    <a:pt x="197" y="148"/>
                  </a:moveTo>
                  <a:cubicBezTo>
                    <a:pt x="209" y="148"/>
                    <a:pt x="219" y="139"/>
                    <a:pt x="219" y="127"/>
                  </a:cubicBezTo>
                  <a:lnTo>
                    <a:pt x="219" y="100"/>
                  </a:lnTo>
                  <a:cubicBezTo>
                    <a:pt x="219" y="88"/>
                    <a:pt x="209" y="78"/>
                    <a:pt x="197" y="78"/>
                  </a:cubicBezTo>
                  <a:lnTo>
                    <a:pt x="120" y="78"/>
                  </a:lnTo>
                  <a:lnTo>
                    <a:pt x="120" y="22"/>
                  </a:lnTo>
                  <a:cubicBezTo>
                    <a:pt x="120" y="10"/>
                    <a:pt x="110" y="0"/>
                    <a:pt x="98" y="0"/>
                  </a:cubicBezTo>
                  <a:lnTo>
                    <a:pt x="72" y="0"/>
                  </a:lnTo>
                  <a:cubicBezTo>
                    <a:pt x="59" y="0"/>
                    <a:pt x="50" y="10"/>
                    <a:pt x="50" y="22"/>
                  </a:cubicBezTo>
                  <a:lnTo>
                    <a:pt x="50" y="78"/>
                  </a:lnTo>
                  <a:lnTo>
                    <a:pt x="22" y="78"/>
                  </a:lnTo>
                  <a:cubicBezTo>
                    <a:pt x="10" y="78"/>
                    <a:pt x="0" y="88"/>
                    <a:pt x="0" y="100"/>
                  </a:cubicBezTo>
                  <a:lnTo>
                    <a:pt x="0" y="127"/>
                  </a:lnTo>
                  <a:cubicBezTo>
                    <a:pt x="0" y="139"/>
                    <a:pt x="10" y="148"/>
                    <a:pt x="22" y="148"/>
                  </a:cubicBezTo>
                  <a:lnTo>
                    <a:pt x="50" y="148"/>
                  </a:lnTo>
                  <a:lnTo>
                    <a:pt x="50" y="340"/>
                  </a:lnTo>
                  <a:cubicBezTo>
                    <a:pt x="50" y="390"/>
                    <a:pt x="65" y="431"/>
                    <a:pt x="94" y="457"/>
                  </a:cubicBezTo>
                  <a:cubicBezTo>
                    <a:pt x="117" y="478"/>
                    <a:pt x="148" y="489"/>
                    <a:pt x="183" y="489"/>
                  </a:cubicBezTo>
                  <a:cubicBezTo>
                    <a:pt x="188" y="489"/>
                    <a:pt x="193" y="489"/>
                    <a:pt x="199" y="489"/>
                  </a:cubicBezTo>
                  <a:cubicBezTo>
                    <a:pt x="210" y="488"/>
                    <a:pt x="219" y="478"/>
                    <a:pt x="219" y="467"/>
                  </a:cubicBezTo>
                  <a:lnTo>
                    <a:pt x="219" y="443"/>
                  </a:lnTo>
                  <a:cubicBezTo>
                    <a:pt x="219" y="437"/>
                    <a:pt x="216" y="431"/>
                    <a:pt x="212" y="427"/>
                  </a:cubicBezTo>
                  <a:cubicBezTo>
                    <a:pt x="208" y="423"/>
                    <a:pt x="202" y="421"/>
                    <a:pt x="196" y="421"/>
                  </a:cubicBezTo>
                  <a:cubicBezTo>
                    <a:pt x="171" y="422"/>
                    <a:pt x="153" y="416"/>
                    <a:pt x="141" y="404"/>
                  </a:cubicBezTo>
                  <a:cubicBezTo>
                    <a:pt x="123" y="388"/>
                    <a:pt x="120" y="360"/>
                    <a:pt x="120" y="340"/>
                  </a:cubicBezTo>
                  <a:lnTo>
                    <a:pt x="120" y="148"/>
                  </a:lnTo>
                  <a:lnTo>
                    <a:pt x="197" y="148"/>
                  </a:lnTo>
                  <a:close/>
                </a:path>
              </a:pathLst>
            </a:custGeom>
            <a:solidFill>
              <a:srgbClr val="0037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5F144E95-8116-4C03-9EC1-47F1552174D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14" y="280"/>
              <a:ext cx="53" cy="102"/>
            </a:xfrm>
            <a:custGeom>
              <a:avLst/>
              <a:gdLst>
                <a:gd name="T0" fmla="*/ 201 w 220"/>
                <a:gd name="T1" fmla="*/ 6 h 424"/>
                <a:gd name="T2" fmla="*/ 71 w 220"/>
                <a:gd name="T3" fmla="*/ 37 h 424"/>
                <a:gd name="T4" fmla="*/ 71 w 220"/>
                <a:gd name="T5" fmla="*/ 35 h 424"/>
                <a:gd name="T6" fmla="*/ 49 w 220"/>
                <a:gd name="T7" fmla="*/ 13 h 424"/>
                <a:gd name="T8" fmla="*/ 22 w 220"/>
                <a:gd name="T9" fmla="*/ 13 h 424"/>
                <a:gd name="T10" fmla="*/ 0 w 220"/>
                <a:gd name="T11" fmla="*/ 35 h 424"/>
                <a:gd name="T12" fmla="*/ 0 w 220"/>
                <a:gd name="T13" fmla="*/ 402 h 424"/>
                <a:gd name="T14" fmla="*/ 22 w 220"/>
                <a:gd name="T15" fmla="*/ 424 h 424"/>
                <a:gd name="T16" fmla="*/ 49 w 220"/>
                <a:gd name="T17" fmla="*/ 424 h 424"/>
                <a:gd name="T18" fmla="*/ 71 w 220"/>
                <a:gd name="T19" fmla="*/ 402 h 424"/>
                <a:gd name="T20" fmla="*/ 71 w 220"/>
                <a:gd name="T21" fmla="*/ 180 h 424"/>
                <a:gd name="T22" fmla="*/ 105 w 220"/>
                <a:gd name="T23" fmla="*/ 99 h 424"/>
                <a:gd name="T24" fmla="*/ 196 w 220"/>
                <a:gd name="T25" fmla="*/ 73 h 424"/>
                <a:gd name="T26" fmla="*/ 213 w 220"/>
                <a:gd name="T27" fmla="*/ 68 h 424"/>
                <a:gd name="T28" fmla="*/ 220 w 220"/>
                <a:gd name="T29" fmla="*/ 52 h 424"/>
                <a:gd name="T30" fmla="*/ 220 w 220"/>
                <a:gd name="T31" fmla="*/ 27 h 424"/>
                <a:gd name="T32" fmla="*/ 201 w 220"/>
                <a:gd name="T33" fmla="*/ 6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0" h="424">
                  <a:moveTo>
                    <a:pt x="201" y="6"/>
                  </a:moveTo>
                  <a:cubicBezTo>
                    <a:pt x="152" y="0"/>
                    <a:pt x="107" y="11"/>
                    <a:pt x="71" y="37"/>
                  </a:cubicBezTo>
                  <a:lnTo>
                    <a:pt x="71" y="35"/>
                  </a:lnTo>
                  <a:cubicBezTo>
                    <a:pt x="71" y="23"/>
                    <a:pt x="61" y="13"/>
                    <a:pt x="49" y="13"/>
                  </a:cubicBezTo>
                  <a:lnTo>
                    <a:pt x="22" y="13"/>
                  </a:lnTo>
                  <a:cubicBezTo>
                    <a:pt x="10" y="13"/>
                    <a:pt x="0" y="23"/>
                    <a:pt x="0" y="35"/>
                  </a:cubicBezTo>
                  <a:lnTo>
                    <a:pt x="0" y="402"/>
                  </a:lnTo>
                  <a:cubicBezTo>
                    <a:pt x="0" y="414"/>
                    <a:pt x="10" y="424"/>
                    <a:pt x="22" y="424"/>
                  </a:cubicBezTo>
                  <a:lnTo>
                    <a:pt x="49" y="424"/>
                  </a:lnTo>
                  <a:cubicBezTo>
                    <a:pt x="61" y="424"/>
                    <a:pt x="71" y="414"/>
                    <a:pt x="71" y="402"/>
                  </a:cubicBezTo>
                  <a:lnTo>
                    <a:pt x="71" y="180"/>
                  </a:lnTo>
                  <a:cubicBezTo>
                    <a:pt x="71" y="148"/>
                    <a:pt x="83" y="118"/>
                    <a:pt x="105" y="99"/>
                  </a:cubicBezTo>
                  <a:cubicBezTo>
                    <a:pt x="125" y="79"/>
                    <a:pt x="158" y="70"/>
                    <a:pt x="196" y="73"/>
                  </a:cubicBezTo>
                  <a:cubicBezTo>
                    <a:pt x="202" y="74"/>
                    <a:pt x="208" y="72"/>
                    <a:pt x="213" y="68"/>
                  </a:cubicBezTo>
                  <a:cubicBezTo>
                    <a:pt x="217" y="64"/>
                    <a:pt x="220" y="58"/>
                    <a:pt x="220" y="52"/>
                  </a:cubicBezTo>
                  <a:lnTo>
                    <a:pt x="220" y="27"/>
                  </a:lnTo>
                  <a:cubicBezTo>
                    <a:pt x="220" y="16"/>
                    <a:pt x="212" y="7"/>
                    <a:pt x="201" y="6"/>
                  </a:cubicBezTo>
                  <a:close/>
                </a:path>
              </a:pathLst>
            </a:custGeom>
            <a:solidFill>
              <a:srgbClr val="0037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4F5FB01F-6873-42C9-91DB-3652564416D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096" y="281"/>
              <a:ext cx="138" cy="101"/>
            </a:xfrm>
            <a:custGeom>
              <a:avLst/>
              <a:gdLst>
                <a:gd name="T0" fmla="*/ 414 w 575"/>
                <a:gd name="T1" fmla="*/ 0 h 420"/>
                <a:gd name="T2" fmla="*/ 288 w 575"/>
                <a:gd name="T3" fmla="*/ 59 h 420"/>
                <a:gd name="T4" fmla="*/ 162 w 575"/>
                <a:gd name="T5" fmla="*/ 0 h 420"/>
                <a:gd name="T6" fmla="*/ 0 w 575"/>
                <a:gd name="T7" fmla="*/ 161 h 420"/>
                <a:gd name="T8" fmla="*/ 0 w 575"/>
                <a:gd name="T9" fmla="*/ 398 h 420"/>
                <a:gd name="T10" fmla="*/ 22 w 575"/>
                <a:gd name="T11" fmla="*/ 420 h 420"/>
                <a:gd name="T12" fmla="*/ 49 w 575"/>
                <a:gd name="T13" fmla="*/ 420 h 420"/>
                <a:gd name="T14" fmla="*/ 71 w 575"/>
                <a:gd name="T15" fmla="*/ 398 h 420"/>
                <a:gd name="T16" fmla="*/ 71 w 575"/>
                <a:gd name="T17" fmla="*/ 161 h 420"/>
                <a:gd name="T18" fmla="*/ 162 w 575"/>
                <a:gd name="T19" fmla="*/ 71 h 420"/>
                <a:gd name="T20" fmla="*/ 253 w 575"/>
                <a:gd name="T21" fmla="*/ 161 h 420"/>
                <a:gd name="T22" fmla="*/ 253 w 575"/>
                <a:gd name="T23" fmla="*/ 398 h 420"/>
                <a:gd name="T24" fmla="*/ 275 w 575"/>
                <a:gd name="T25" fmla="*/ 420 h 420"/>
                <a:gd name="T26" fmla="*/ 301 w 575"/>
                <a:gd name="T27" fmla="*/ 420 h 420"/>
                <a:gd name="T28" fmla="*/ 323 w 575"/>
                <a:gd name="T29" fmla="*/ 398 h 420"/>
                <a:gd name="T30" fmla="*/ 323 w 575"/>
                <a:gd name="T31" fmla="*/ 161 h 420"/>
                <a:gd name="T32" fmla="*/ 414 w 575"/>
                <a:gd name="T33" fmla="*/ 71 h 420"/>
                <a:gd name="T34" fmla="*/ 505 w 575"/>
                <a:gd name="T35" fmla="*/ 161 h 420"/>
                <a:gd name="T36" fmla="*/ 505 w 575"/>
                <a:gd name="T37" fmla="*/ 398 h 420"/>
                <a:gd name="T38" fmla="*/ 527 w 575"/>
                <a:gd name="T39" fmla="*/ 420 h 420"/>
                <a:gd name="T40" fmla="*/ 553 w 575"/>
                <a:gd name="T41" fmla="*/ 420 h 420"/>
                <a:gd name="T42" fmla="*/ 575 w 575"/>
                <a:gd name="T43" fmla="*/ 398 h 420"/>
                <a:gd name="T44" fmla="*/ 575 w 575"/>
                <a:gd name="T45" fmla="*/ 161 h 420"/>
                <a:gd name="T46" fmla="*/ 414 w 575"/>
                <a:gd name="T47" fmla="*/ 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75" h="420">
                  <a:moveTo>
                    <a:pt x="414" y="0"/>
                  </a:moveTo>
                  <a:cubicBezTo>
                    <a:pt x="361" y="0"/>
                    <a:pt x="317" y="22"/>
                    <a:pt x="288" y="59"/>
                  </a:cubicBezTo>
                  <a:cubicBezTo>
                    <a:pt x="259" y="22"/>
                    <a:pt x="213" y="0"/>
                    <a:pt x="162" y="0"/>
                  </a:cubicBezTo>
                  <a:cubicBezTo>
                    <a:pt x="69" y="0"/>
                    <a:pt x="0" y="69"/>
                    <a:pt x="0" y="161"/>
                  </a:cubicBezTo>
                  <a:lnTo>
                    <a:pt x="0" y="398"/>
                  </a:lnTo>
                  <a:cubicBezTo>
                    <a:pt x="0" y="410"/>
                    <a:pt x="10" y="420"/>
                    <a:pt x="22" y="420"/>
                  </a:cubicBezTo>
                  <a:lnTo>
                    <a:pt x="49" y="420"/>
                  </a:lnTo>
                  <a:cubicBezTo>
                    <a:pt x="61" y="420"/>
                    <a:pt x="71" y="410"/>
                    <a:pt x="71" y="398"/>
                  </a:cubicBezTo>
                  <a:lnTo>
                    <a:pt x="71" y="161"/>
                  </a:lnTo>
                  <a:cubicBezTo>
                    <a:pt x="71" y="108"/>
                    <a:pt x="108" y="71"/>
                    <a:pt x="162" y="71"/>
                  </a:cubicBezTo>
                  <a:cubicBezTo>
                    <a:pt x="215" y="71"/>
                    <a:pt x="253" y="108"/>
                    <a:pt x="253" y="161"/>
                  </a:cubicBezTo>
                  <a:lnTo>
                    <a:pt x="253" y="398"/>
                  </a:lnTo>
                  <a:cubicBezTo>
                    <a:pt x="253" y="410"/>
                    <a:pt x="263" y="420"/>
                    <a:pt x="275" y="420"/>
                  </a:cubicBezTo>
                  <a:lnTo>
                    <a:pt x="301" y="420"/>
                  </a:lnTo>
                  <a:cubicBezTo>
                    <a:pt x="313" y="420"/>
                    <a:pt x="323" y="410"/>
                    <a:pt x="323" y="398"/>
                  </a:cubicBezTo>
                  <a:lnTo>
                    <a:pt x="323" y="161"/>
                  </a:lnTo>
                  <a:cubicBezTo>
                    <a:pt x="323" y="108"/>
                    <a:pt x="360" y="71"/>
                    <a:pt x="414" y="71"/>
                  </a:cubicBezTo>
                  <a:cubicBezTo>
                    <a:pt x="467" y="71"/>
                    <a:pt x="505" y="108"/>
                    <a:pt x="505" y="161"/>
                  </a:cubicBezTo>
                  <a:lnTo>
                    <a:pt x="505" y="398"/>
                  </a:lnTo>
                  <a:cubicBezTo>
                    <a:pt x="505" y="410"/>
                    <a:pt x="515" y="420"/>
                    <a:pt x="527" y="420"/>
                  </a:cubicBezTo>
                  <a:lnTo>
                    <a:pt x="553" y="420"/>
                  </a:lnTo>
                  <a:cubicBezTo>
                    <a:pt x="565" y="420"/>
                    <a:pt x="575" y="410"/>
                    <a:pt x="575" y="398"/>
                  </a:cubicBezTo>
                  <a:lnTo>
                    <a:pt x="575" y="161"/>
                  </a:lnTo>
                  <a:cubicBezTo>
                    <a:pt x="575" y="68"/>
                    <a:pt x="507" y="0"/>
                    <a:pt x="414" y="0"/>
                  </a:cubicBezTo>
                  <a:close/>
                </a:path>
              </a:pathLst>
            </a:custGeom>
            <a:solidFill>
              <a:srgbClr val="0037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5" name="Freeform 12">
              <a:extLst>
                <a:ext uri="{FF2B5EF4-FFF2-40B4-BE49-F238E27FC236}">
                  <a16:creationId xmlns:a16="http://schemas.microsoft.com/office/drawing/2014/main" id="{A9EF2BA8-5570-49DB-BC10-9B08902D8D7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298" y="252"/>
              <a:ext cx="102" cy="132"/>
            </a:xfrm>
            <a:custGeom>
              <a:avLst/>
              <a:gdLst>
                <a:gd name="T0" fmla="*/ 401 w 423"/>
                <a:gd name="T1" fmla="*/ 0 h 547"/>
                <a:gd name="T2" fmla="*/ 374 w 423"/>
                <a:gd name="T3" fmla="*/ 0 h 547"/>
                <a:gd name="T4" fmla="*/ 352 w 423"/>
                <a:gd name="T5" fmla="*/ 22 h 547"/>
                <a:gd name="T6" fmla="*/ 352 w 423"/>
                <a:gd name="T7" fmla="*/ 339 h 547"/>
                <a:gd name="T8" fmla="*/ 211 w 423"/>
                <a:gd name="T9" fmla="*/ 476 h 547"/>
                <a:gd name="T10" fmla="*/ 70 w 423"/>
                <a:gd name="T11" fmla="*/ 339 h 547"/>
                <a:gd name="T12" fmla="*/ 70 w 423"/>
                <a:gd name="T13" fmla="*/ 22 h 547"/>
                <a:gd name="T14" fmla="*/ 48 w 423"/>
                <a:gd name="T15" fmla="*/ 0 h 547"/>
                <a:gd name="T16" fmla="*/ 22 w 423"/>
                <a:gd name="T17" fmla="*/ 0 h 547"/>
                <a:gd name="T18" fmla="*/ 0 w 423"/>
                <a:gd name="T19" fmla="*/ 22 h 547"/>
                <a:gd name="T20" fmla="*/ 0 w 423"/>
                <a:gd name="T21" fmla="*/ 339 h 547"/>
                <a:gd name="T22" fmla="*/ 211 w 423"/>
                <a:gd name="T23" fmla="*/ 547 h 547"/>
                <a:gd name="T24" fmla="*/ 423 w 423"/>
                <a:gd name="T25" fmla="*/ 339 h 547"/>
                <a:gd name="T26" fmla="*/ 423 w 423"/>
                <a:gd name="T27" fmla="*/ 22 h 547"/>
                <a:gd name="T28" fmla="*/ 401 w 423"/>
                <a:gd name="T29" fmla="*/ 0 h 5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23" h="547">
                  <a:moveTo>
                    <a:pt x="401" y="0"/>
                  </a:moveTo>
                  <a:lnTo>
                    <a:pt x="374" y="0"/>
                  </a:lnTo>
                  <a:cubicBezTo>
                    <a:pt x="362" y="0"/>
                    <a:pt x="352" y="10"/>
                    <a:pt x="352" y="22"/>
                  </a:cubicBezTo>
                  <a:lnTo>
                    <a:pt x="352" y="339"/>
                  </a:lnTo>
                  <a:cubicBezTo>
                    <a:pt x="352" y="422"/>
                    <a:pt x="297" y="476"/>
                    <a:pt x="211" y="476"/>
                  </a:cubicBezTo>
                  <a:cubicBezTo>
                    <a:pt x="127" y="476"/>
                    <a:pt x="70" y="421"/>
                    <a:pt x="70" y="339"/>
                  </a:cubicBezTo>
                  <a:lnTo>
                    <a:pt x="70" y="22"/>
                  </a:lnTo>
                  <a:cubicBezTo>
                    <a:pt x="70" y="10"/>
                    <a:pt x="60" y="0"/>
                    <a:pt x="48" y="0"/>
                  </a:cubicBezTo>
                  <a:lnTo>
                    <a:pt x="22" y="0"/>
                  </a:lnTo>
                  <a:cubicBezTo>
                    <a:pt x="10" y="0"/>
                    <a:pt x="0" y="10"/>
                    <a:pt x="0" y="22"/>
                  </a:cubicBezTo>
                  <a:lnTo>
                    <a:pt x="0" y="339"/>
                  </a:lnTo>
                  <a:cubicBezTo>
                    <a:pt x="0" y="460"/>
                    <a:pt x="89" y="547"/>
                    <a:pt x="211" y="547"/>
                  </a:cubicBezTo>
                  <a:cubicBezTo>
                    <a:pt x="336" y="547"/>
                    <a:pt x="423" y="462"/>
                    <a:pt x="423" y="339"/>
                  </a:cubicBezTo>
                  <a:lnTo>
                    <a:pt x="423" y="22"/>
                  </a:lnTo>
                  <a:cubicBezTo>
                    <a:pt x="423" y="10"/>
                    <a:pt x="413" y="0"/>
                    <a:pt x="401" y="0"/>
                  </a:cubicBezTo>
                  <a:close/>
                </a:path>
              </a:pathLst>
            </a:custGeom>
            <a:solidFill>
              <a:srgbClr val="0037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6" name="Freeform 13">
              <a:extLst>
                <a:ext uri="{FF2B5EF4-FFF2-40B4-BE49-F238E27FC236}">
                  <a16:creationId xmlns:a16="http://schemas.microsoft.com/office/drawing/2014/main" id="{77C1B731-107F-4346-B014-AA24EF6B95E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21" y="249"/>
              <a:ext cx="157" cy="133"/>
            </a:xfrm>
            <a:custGeom>
              <a:avLst/>
              <a:gdLst>
                <a:gd name="T0" fmla="*/ 476 w 657"/>
                <a:gd name="T1" fmla="*/ 0 h 551"/>
                <a:gd name="T2" fmla="*/ 329 w 657"/>
                <a:gd name="T3" fmla="*/ 76 h 551"/>
                <a:gd name="T4" fmla="*/ 182 w 657"/>
                <a:gd name="T5" fmla="*/ 0 h 551"/>
                <a:gd name="T6" fmla="*/ 0 w 657"/>
                <a:gd name="T7" fmla="*/ 182 h 551"/>
                <a:gd name="T8" fmla="*/ 0 w 657"/>
                <a:gd name="T9" fmla="*/ 529 h 551"/>
                <a:gd name="T10" fmla="*/ 22 w 657"/>
                <a:gd name="T11" fmla="*/ 551 h 551"/>
                <a:gd name="T12" fmla="*/ 48 w 657"/>
                <a:gd name="T13" fmla="*/ 551 h 551"/>
                <a:gd name="T14" fmla="*/ 70 w 657"/>
                <a:gd name="T15" fmla="*/ 529 h 551"/>
                <a:gd name="T16" fmla="*/ 70 w 657"/>
                <a:gd name="T17" fmla="*/ 182 h 551"/>
                <a:gd name="T18" fmla="*/ 182 w 657"/>
                <a:gd name="T19" fmla="*/ 70 h 551"/>
                <a:gd name="T20" fmla="*/ 293 w 657"/>
                <a:gd name="T21" fmla="*/ 182 h 551"/>
                <a:gd name="T22" fmla="*/ 293 w 657"/>
                <a:gd name="T23" fmla="*/ 529 h 551"/>
                <a:gd name="T24" fmla="*/ 315 w 657"/>
                <a:gd name="T25" fmla="*/ 551 h 551"/>
                <a:gd name="T26" fmla="*/ 342 w 657"/>
                <a:gd name="T27" fmla="*/ 551 h 551"/>
                <a:gd name="T28" fmla="*/ 364 w 657"/>
                <a:gd name="T29" fmla="*/ 529 h 551"/>
                <a:gd name="T30" fmla="*/ 364 w 657"/>
                <a:gd name="T31" fmla="*/ 182 h 551"/>
                <a:gd name="T32" fmla="*/ 476 w 657"/>
                <a:gd name="T33" fmla="*/ 70 h 551"/>
                <a:gd name="T34" fmla="*/ 587 w 657"/>
                <a:gd name="T35" fmla="*/ 182 h 551"/>
                <a:gd name="T36" fmla="*/ 587 w 657"/>
                <a:gd name="T37" fmla="*/ 529 h 551"/>
                <a:gd name="T38" fmla="*/ 609 w 657"/>
                <a:gd name="T39" fmla="*/ 551 h 551"/>
                <a:gd name="T40" fmla="*/ 635 w 657"/>
                <a:gd name="T41" fmla="*/ 551 h 551"/>
                <a:gd name="T42" fmla="*/ 657 w 657"/>
                <a:gd name="T43" fmla="*/ 529 h 551"/>
                <a:gd name="T44" fmla="*/ 657 w 657"/>
                <a:gd name="T45" fmla="*/ 182 h 551"/>
                <a:gd name="T46" fmla="*/ 476 w 657"/>
                <a:gd name="T47" fmla="*/ 0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57" h="551">
                  <a:moveTo>
                    <a:pt x="476" y="0"/>
                  </a:moveTo>
                  <a:cubicBezTo>
                    <a:pt x="416" y="0"/>
                    <a:pt x="362" y="29"/>
                    <a:pt x="329" y="76"/>
                  </a:cubicBezTo>
                  <a:cubicBezTo>
                    <a:pt x="295" y="29"/>
                    <a:pt x="241" y="0"/>
                    <a:pt x="182" y="0"/>
                  </a:cubicBezTo>
                  <a:cubicBezTo>
                    <a:pt x="82" y="0"/>
                    <a:pt x="0" y="82"/>
                    <a:pt x="0" y="182"/>
                  </a:cubicBezTo>
                  <a:lnTo>
                    <a:pt x="0" y="529"/>
                  </a:lnTo>
                  <a:cubicBezTo>
                    <a:pt x="0" y="541"/>
                    <a:pt x="10" y="551"/>
                    <a:pt x="22" y="551"/>
                  </a:cubicBezTo>
                  <a:lnTo>
                    <a:pt x="48" y="551"/>
                  </a:lnTo>
                  <a:cubicBezTo>
                    <a:pt x="61" y="551"/>
                    <a:pt x="70" y="541"/>
                    <a:pt x="70" y="529"/>
                  </a:cubicBezTo>
                  <a:lnTo>
                    <a:pt x="70" y="182"/>
                  </a:lnTo>
                  <a:cubicBezTo>
                    <a:pt x="70" y="120"/>
                    <a:pt x="121" y="70"/>
                    <a:pt x="182" y="70"/>
                  </a:cubicBezTo>
                  <a:cubicBezTo>
                    <a:pt x="244" y="70"/>
                    <a:pt x="293" y="120"/>
                    <a:pt x="293" y="182"/>
                  </a:cubicBezTo>
                  <a:lnTo>
                    <a:pt x="293" y="529"/>
                  </a:lnTo>
                  <a:cubicBezTo>
                    <a:pt x="293" y="541"/>
                    <a:pt x="303" y="551"/>
                    <a:pt x="315" y="551"/>
                  </a:cubicBezTo>
                  <a:lnTo>
                    <a:pt x="342" y="551"/>
                  </a:lnTo>
                  <a:cubicBezTo>
                    <a:pt x="354" y="551"/>
                    <a:pt x="364" y="541"/>
                    <a:pt x="364" y="529"/>
                  </a:cubicBezTo>
                  <a:lnTo>
                    <a:pt x="364" y="182"/>
                  </a:lnTo>
                  <a:cubicBezTo>
                    <a:pt x="364" y="119"/>
                    <a:pt x="413" y="70"/>
                    <a:pt x="476" y="70"/>
                  </a:cubicBezTo>
                  <a:cubicBezTo>
                    <a:pt x="537" y="70"/>
                    <a:pt x="587" y="120"/>
                    <a:pt x="587" y="182"/>
                  </a:cubicBezTo>
                  <a:lnTo>
                    <a:pt x="587" y="529"/>
                  </a:lnTo>
                  <a:cubicBezTo>
                    <a:pt x="587" y="541"/>
                    <a:pt x="597" y="551"/>
                    <a:pt x="609" y="551"/>
                  </a:cubicBezTo>
                  <a:lnTo>
                    <a:pt x="635" y="551"/>
                  </a:lnTo>
                  <a:cubicBezTo>
                    <a:pt x="647" y="551"/>
                    <a:pt x="657" y="541"/>
                    <a:pt x="657" y="529"/>
                  </a:cubicBezTo>
                  <a:lnTo>
                    <a:pt x="657" y="182"/>
                  </a:lnTo>
                  <a:cubicBezTo>
                    <a:pt x="657" y="82"/>
                    <a:pt x="576" y="0"/>
                    <a:pt x="476" y="0"/>
                  </a:cubicBezTo>
                  <a:close/>
                </a:path>
              </a:pathLst>
            </a:custGeom>
            <a:solidFill>
              <a:srgbClr val="0037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7" name="Freeform 14">
              <a:extLst>
                <a:ext uri="{FF2B5EF4-FFF2-40B4-BE49-F238E27FC236}">
                  <a16:creationId xmlns:a16="http://schemas.microsoft.com/office/drawing/2014/main" id="{242C75DC-0341-4B8F-B627-3B2F8B1610A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980" y="281"/>
              <a:ext cx="101" cy="102"/>
            </a:xfrm>
            <a:custGeom>
              <a:avLst/>
              <a:gdLst>
                <a:gd name="T0" fmla="*/ 329 w 423"/>
                <a:gd name="T1" fmla="*/ 285 h 425"/>
                <a:gd name="T2" fmla="*/ 281 w 423"/>
                <a:gd name="T3" fmla="*/ 336 h 425"/>
                <a:gd name="T4" fmla="*/ 212 w 423"/>
                <a:gd name="T5" fmla="*/ 355 h 425"/>
                <a:gd name="T6" fmla="*/ 143 w 423"/>
                <a:gd name="T7" fmla="*/ 336 h 425"/>
                <a:gd name="T8" fmla="*/ 94 w 423"/>
                <a:gd name="T9" fmla="*/ 285 h 425"/>
                <a:gd name="T10" fmla="*/ 76 w 423"/>
                <a:gd name="T11" fmla="*/ 213 h 425"/>
                <a:gd name="T12" fmla="*/ 94 w 423"/>
                <a:gd name="T13" fmla="*/ 140 h 425"/>
                <a:gd name="T14" fmla="*/ 143 w 423"/>
                <a:gd name="T15" fmla="*/ 88 h 425"/>
                <a:gd name="T16" fmla="*/ 212 w 423"/>
                <a:gd name="T17" fmla="*/ 70 h 425"/>
                <a:gd name="T18" fmla="*/ 281 w 423"/>
                <a:gd name="T19" fmla="*/ 88 h 425"/>
                <a:gd name="T20" fmla="*/ 329 w 423"/>
                <a:gd name="T21" fmla="*/ 139 h 425"/>
                <a:gd name="T22" fmla="*/ 347 w 423"/>
                <a:gd name="T23" fmla="*/ 213 h 425"/>
                <a:gd name="T24" fmla="*/ 329 w 423"/>
                <a:gd name="T25" fmla="*/ 285 h 425"/>
                <a:gd name="T26" fmla="*/ 395 w 423"/>
                <a:gd name="T27" fmla="*/ 104 h 425"/>
                <a:gd name="T28" fmla="*/ 319 w 423"/>
                <a:gd name="T29" fmla="*/ 28 h 425"/>
                <a:gd name="T30" fmla="*/ 212 w 423"/>
                <a:gd name="T31" fmla="*/ 0 h 425"/>
                <a:gd name="T32" fmla="*/ 104 w 423"/>
                <a:gd name="T33" fmla="*/ 28 h 425"/>
                <a:gd name="T34" fmla="*/ 28 w 423"/>
                <a:gd name="T35" fmla="*/ 104 h 425"/>
                <a:gd name="T36" fmla="*/ 0 w 423"/>
                <a:gd name="T37" fmla="*/ 213 h 425"/>
                <a:gd name="T38" fmla="*/ 26 w 423"/>
                <a:gd name="T39" fmla="*/ 321 h 425"/>
                <a:gd name="T40" fmla="*/ 97 w 423"/>
                <a:gd name="T41" fmla="*/ 397 h 425"/>
                <a:gd name="T42" fmla="*/ 197 w 423"/>
                <a:gd name="T43" fmla="*/ 425 h 425"/>
                <a:gd name="T44" fmla="*/ 201 w 423"/>
                <a:gd name="T45" fmla="*/ 425 h 425"/>
                <a:gd name="T46" fmla="*/ 205 w 423"/>
                <a:gd name="T47" fmla="*/ 425 h 425"/>
                <a:gd name="T48" fmla="*/ 274 w 423"/>
                <a:gd name="T49" fmla="*/ 412 h 425"/>
                <a:gd name="T50" fmla="*/ 282 w 423"/>
                <a:gd name="T51" fmla="*/ 410 h 425"/>
                <a:gd name="T52" fmla="*/ 299 w 423"/>
                <a:gd name="T53" fmla="*/ 401 h 425"/>
                <a:gd name="T54" fmla="*/ 303 w 423"/>
                <a:gd name="T55" fmla="*/ 399 h 425"/>
                <a:gd name="T56" fmla="*/ 303 w 423"/>
                <a:gd name="T57" fmla="*/ 399 h 425"/>
                <a:gd name="T58" fmla="*/ 350 w 423"/>
                <a:gd name="T59" fmla="*/ 362 h 425"/>
                <a:gd name="T60" fmla="*/ 350 w 423"/>
                <a:gd name="T61" fmla="*/ 398 h 425"/>
                <a:gd name="T62" fmla="*/ 372 w 423"/>
                <a:gd name="T63" fmla="*/ 421 h 425"/>
                <a:gd name="T64" fmla="*/ 400 w 423"/>
                <a:gd name="T65" fmla="*/ 421 h 425"/>
                <a:gd name="T66" fmla="*/ 423 w 423"/>
                <a:gd name="T67" fmla="*/ 398 h 425"/>
                <a:gd name="T68" fmla="*/ 423 w 423"/>
                <a:gd name="T69" fmla="*/ 385 h 425"/>
                <a:gd name="T70" fmla="*/ 423 w 423"/>
                <a:gd name="T71" fmla="*/ 239 h 425"/>
                <a:gd name="T72" fmla="*/ 423 w 423"/>
                <a:gd name="T73" fmla="*/ 213 h 425"/>
                <a:gd name="T74" fmla="*/ 395 w 423"/>
                <a:gd name="T75" fmla="*/ 104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23" h="425">
                  <a:moveTo>
                    <a:pt x="329" y="285"/>
                  </a:moveTo>
                  <a:cubicBezTo>
                    <a:pt x="318" y="307"/>
                    <a:pt x="301" y="324"/>
                    <a:pt x="281" y="336"/>
                  </a:cubicBezTo>
                  <a:cubicBezTo>
                    <a:pt x="261" y="349"/>
                    <a:pt x="237" y="355"/>
                    <a:pt x="212" y="355"/>
                  </a:cubicBezTo>
                  <a:cubicBezTo>
                    <a:pt x="187" y="355"/>
                    <a:pt x="164" y="349"/>
                    <a:pt x="143" y="336"/>
                  </a:cubicBezTo>
                  <a:cubicBezTo>
                    <a:pt x="123" y="324"/>
                    <a:pt x="106" y="307"/>
                    <a:pt x="94" y="285"/>
                  </a:cubicBezTo>
                  <a:cubicBezTo>
                    <a:pt x="83" y="264"/>
                    <a:pt x="76" y="239"/>
                    <a:pt x="76" y="213"/>
                  </a:cubicBezTo>
                  <a:cubicBezTo>
                    <a:pt x="76" y="186"/>
                    <a:pt x="83" y="161"/>
                    <a:pt x="94" y="140"/>
                  </a:cubicBezTo>
                  <a:cubicBezTo>
                    <a:pt x="106" y="118"/>
                    <a:pt x="123" y="101"/>
                    <a:pt x="143" y="88"/>
                  </a:cubicBezTo>
                  <a:cubicBezTo>
                    <a:pt x="164" y="76"/>
                    <a:pt x="187" y="70"/>
                    <a:pt x="212" y="70"/>
                  </a:cubicBezTo>
                  <a:cubicBezTo>
                    <a:pt x="237" y="70"/>
                    <a:pt x="260" y="76"/>
                    <a:pt x="281" y="88"/>
                  </a:cubicBezTo>
                  <a:cubicBezTo>
                    <a:pt x="301" y="101"/>
                    <a:pt x="318" y="118"/>
                    <a:pt x="329" y="139"/>
                  </a:cubicBezTo>
                  <a:cubicBezTo>
                    <a:pt x="341" y="161"/>
                    <a:pt x="347" y="186"/>
                    <a:pt x="347" y="213"/>
                  </a:cubicBezTo>
                  <a:cubicBezTo>
                    <a:pt x="347" y="239"/>
                    <a:pt x="341" y="264"/>
                    <a:pt x="329" y="285"/>
                  </a:cubicBezTo>
                  <a:close/>
                  <a:moveTo>
                    <a:pt x="395" y="104"/>
                  </a:moveTo>
                  <a:cubicBezTo>
                    <a:pt x="376" y="72"/>
                    <a:pt x="351" y="46"/>
                    <a:pt x="319" y="28"/>
                  </a:cubicBezTo>
                  <a:cubicBezTo>
                    <a:pt x="287" y="9"/>
                    <a:pt x="251" y="0"/>
                    <a:pt x="212" y="0"/>
                  </a:cubicBezTo>
                  <a:cubicBezTo>
                    <a:pt x="173" y="0"/>
                    <a:pt x="137" y="9"/>
                    <a:pt x="104" y="28"/>
                  </a:cubicBezTo>
                  <a:cubicBezTo>
                    <a:pt x="72" y="46"/>
                    <a:pt x="46" y="72"/>
                    <a:pt x="28" y="104"/>
                  </a:cubicBezTo>
                  <a:cubicBezTo>
                    <a:pt x="10" y="137"/>
                    <a:pt x="0" y="173"/>
                    <a:pt x="0" y="213"/>
                  </a:cubicBezTo>
                  <a:cubicBezTo>
                    <a:pt x="0" y="252"/>
                    <a:pt x="9" y="289"/>
                    <a:pt x="26" y="321"/>
                  </a:cubicBezTo>
                  <a:cubicBezTo>
                    <a:pt x="43" y="353"/>
                    <a:pt x="67" y="379"/>
                    <a:pt x="97" y="397"/>
                  </a:cubicBezTo>
                  <a:cubicBezTo>
                    <a:pt x="126" y="415"/>
                    <a:pt x="160" y="425"/>
                    <a:pt x="197" y="425"/>
                  </a:cubicBezTo>
                  <a:cubicBezTo>
                    <a:pt x="198" y="425"/>
                    <a:pt x="200" y="425"/>
                    <a:pt x="201" y="425"/>
                  </a:cubicBezTo>
                  <a:cubicBezTo>
                    <a:pt x="202" y="425"/>
                    <a:pt x="203" y="425"/>
                    <a:pt x="205" y="425"/>
                  </a:cubicBezTo>
                  <a:cubicBezTo>
                    <a:pt x="229" y="425"/>
                    <a:pt x="253" y="420"/>
                    <a:pt x="274" y="412"/>
                  </a:cubicBezTo>
                  <a:cubicBezTo>
                    <a:pt x="277" y="411"/>
                    <a:pt x="280" y="411"/>
                    <a:pt x="282" y="410"/>
                  </a:cubicBezTo>
                  <a:cubicBezTo>
                    <a:pt x="287" y="407"/>
                    <a:pt x="293" y="404"/>
                    <a:pt x="299" y="401"/>
                  </a:cubicBezTo>
                  <a:cubicBezTo>
                    <a:pt x="300" y="401"/>
                    <a:pt x="302" y="400"/>
                    <a:pt x="303" y="399"/>
                  </a:cubicBezTo>
                  <a:cubicBezTo>
                    <a:pt x="303" y="399"/>
                    <a:pt x="303" y="399"/>
                    <a:pt x="303" y="399"/>
                  </a:cubicBezTo>
                  <a:cubicBezTo>
                    <a:pt x="321" y="389"/>
                    <a:pt x="336" y="376"/>
                    <a:pt x="350" y="362"/>
                  </a:cubicBezTo>
                  <a:lnTo>
                    <a:pt x="350" y="398"/>
                  </a:lnTo>
                  <a:cubicBezTo>
                    <a:pt x="350" y="411"/>
                    <a:pt x="360" y="421"/>
                    <a:pt x="372" y="421"/>
                  </a:cubicBezTo>
                  <a:lnTo>
                    <a:pt x="400" y="421"/>
                  </a:lnTo>
                  <a:cubicBezTo>
                    <a:pt x="413" y="421"/>
                    <a:pt x="423" y="411"/>
                    <a:pt x="423" y="398"/>
                  </a:cubicBezTo>
                  <a:lnTo>
                    <a:pt x="423" y="385"/>
                  </a:lnTo>
                  <a:lnTo>
                    <a:pt x="423" y="239"/>
                  </a:lnTo>
                  <a:lnTo>
                    <a:pt x="423" y="213"/>
                  </a:lnTo>
                  <a:cubicBezTo>
                    <a:pt x="423" y="173"/>
                    <a:pt x="413" y="137"/>
                    <a:pt x="395" y="104"/>
                  </a:cubicBezTo>
                  <a:close/>
                </a:path>
              </a:pathLst>
            </a:custGeom>
            <a:solidFill>
              <a:srgbClr val="0037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id="{5155E883-EA50-4D76-A3F6-0E349C6399B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869" y="243"/>
              <a:ext cx="99" cy="140"/>
            </a:xfrm>
            <a:custGeom>
              <a:avLst/>
              <a:gdLst>
                <a:gd name="T0" fmla="*/ 70 w 410"/>
                <a:gd name="T1" fmla="*/ 370 h 582"/>
                <a:gd name="T2" fmla="*/ 205 w 410"/>
                <a:gd name="T3" fmla="*/ 225 h 582"/>
                <a:gd name="T4" fmla="*/ 340 w 410"/>
                <a:gd name="T5" fmla="*/ 370 h 582"/>
                <a:gd name="T6" fmla="*/ 205 w 410"/>
                <a:gd name="T7" fmla="*/ 512 h 582"/>
                <a:gd name="T8" fmla="*/ 70 w 410"/>
                <a:gd name="T9" fmla="*/ 370 h 582"/>
                <a:gd name="T10" fmla="*/ 388 w 410"/>
                <a:gd name="T11" fmla="*/ 0 h 582"/>
                <a:gd name="T12" fmla="*/ 362 w 410"/>
                <a:gd name="T13" fmla="*/ 0 h 582"/>
                <a:gd name="T14" fmla="*/ 340 w 410"/>
                <a:gd name="T15" fmla="*/ 22 h 582"/>
                <a:gd name="T16" fmla="*/ 340 w 410"/>
                <a:gd name="T17" fmla="*/ 208 h 582"/>
                <a:gd name="T18" fmla="*/ 205 w 410"/>
                <a:gd name="T19" fmla="*/ 154 h 582"/>
                <a:gd name="T20" fmla="*/ 0 w 410"/>
                <a:gd name="T21" fmla="*/ 370 h 582"/>
                <a:gd name="T22" fmla="*/ 186 w 410"/>
                <a:gd name="T23" fmla="*/ 581 h 582"/>
                <a:gd name="T24" fmla="*/ 186 w 410"/>
                <a:gd name="T25" fmla="*/ 581 h 582"/>
                <a:gd name="T26" fmla="*/ 205 w 410"/>
                <a:gd name="T27" fmla="*/ 582 h 582"/>
                <a:gd name="T28" fmla="*/ 224 w 410"/>
                <a:gd name="T29" fmla="*/ 581 h 582"/>
                <a:gd name="T30" fmla="*/ 410 w 410"/>
                <a:gd name="T31" fmla="*/ 380 h 582"/>
                <a:gd name="T32" fmla="*/ 410 w 410"/>
                <a:gd name="T33" fmla="*/ 380 h 582"/>
                <a:gd name="T34" fmla="*/ 410 w 410"/>
                <a:gd name="T35" fmla="*/ 22 h 582"/>
                <a:gd name="T36" fmla="*/ 388 w 410"/>
                <a:gd name="T37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10" h="582">
                  <a:moveTo>
                    <a:pt x="70" y="370"/>
                  </a:moveTo>
                  <a:cubicBezTo>
                    <a:pt x="70" y="290"/>
                    <a:pt x="131" y="225"/>
                    <a:pt x="205" y="225"/>
                  </a:cubicBezTo>
                  <a:cubicBezTo>
                    <a:pt x="279" y="225"/>
                    <a:pt x="340" y="290"/>
                    <a:pt x="340" y="370"/>
                  </a:cubicBezTo>
                  <a:cubicBezTo>
                    <a:pt x="340" y="448"/>
                    <a:pt x="279" y="512"/>
                    <a:pt x="205" y="512"/>
                  </a:cubicBezTo>
                  <a:cubicBezTo>
                    <a:pt x="131" y="512"/>
                    <a:pt x="70" y="448"/>
                    <a:pt x="70" y="370"/>
                  </a:cubicBezTo>
                  <a:close/>
                  <a:moveTo>
                    <a:pt x="388" y="0"/>
                  </a:moveTo>
                  <a:lnTo>
                    <a:pt x="362" y="0"/>
                  </a:lnTo>
                  <a:cubicBezTo>
                    <a:pt x="350" y="0"/>
                    <a:pt x="340" y="10"/>
                    <a:pt x="340" y="22"/>
                  </a:cubicBezTo>
                  <a:lnTo>
                    <a:pt x="340" y="208"/>
                  </a:lnTo>
                  <a:cubicBezTo>
                    <a:pt x="304" y="174"/>
                    <a:pt x="256" y="154"/>
                    <a:pt x="205" y="154"/>
                  </a:cubicBezTo>
                  <a:cubicBezTo>
                    <a:pt x="92" y="154"/>
                    <a:pt x="0" y="251"/>
                    <a:pt x="0" y="370"/>
                  </a:cubicBezTo>
                  <a:cubicBezTo>
                    <a:pt x="0" y="480"/>
                    <a:pt x="82" y="571"/>
                    <a:pt x="186" y="581"/>
                  </a:cubicBezTo>
                  <a:lnTo>
                    <a:pt x="186" y="581"/>
                  </a:lnTo>
                  <a:cubicBezTo>
                    <a:pt x="192" y="582"/>
                    <a:pt x="199" y="582"/>
                    <a:pt x="205" y="582"/>
                  </a:cubicBezTo>
                  <a:cubicBezTo>
                    <a:pt x="212" y="582"/>
                    <a:pt x="218" y="582"/>
                    <a:pt x="224" y="581"/>
                  </a:cubicBezTo>
                  <a:cubicBezTo>
                    <a:pt x="328" y="572"/>
                    <a:pt x="409" y="485"/>
                    <a:pt x="410" y="380"/>
                  </a:cubicBezTo>
                  <a:lnTo>
                    <a:pt x="410" y="380"/>
                  </a:lnTo>
                  <a:lnTo>
                    <a:pt x="410" y="22"/>
                  </a:lnTo>
                  <a:cubicBezTo>
                    <a:pt x="410" y="10"/>
                    <a:pt x="400" y="0"/>
                    <a:pt x="388" y="0"/>
                  </a:cubicBezTo>
                  <a:close/>
                </a:path>
              </a:pathLst>
            </a:custGeom>
            <a:solidFill>
              <a:srgbClr val="0037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9" name="Freeform 16">
              <a:extLst>
                <a:ext uri="{FF2B5EF4-FFF2-40B4-BE49-F238E27FC236}">
                  <a16:creationId xmlns:a16="http://schemas.microsoft.com/office/drawing/2014/main" id="{40488A2E-26FD-4258-B5B7-1BA73ABD597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700" y="280"/>
              <a:ext cx="99" cy="103"/>
            </a:xfrm>
            <a:custGeom>
              <a:avLst/>
              <a:gdLst>
                <a:gd name="T0" fmla="*/ 205 w 411"/>
                <a:gd name="T1" fmla="*/ 71 h 428"/>
                <a:gd name="T2" fmla="*/ 332 w 411"/>
                <a:gd name="T3" fmla="*/ 166 h 428"/>
                <a:gd name="T4" fmla="*/ 79 w 411"/>
                <a:gd name="T5" fmla="*/ 166 h 428"/>
                <a:gd name="T6" fmla="*/ 205 w 411"/>
                <a:gd name="T7" fmla="*/ 71 h 428"/>
                <a:gd name="T8" fmla="*/ 335 w 411"/>
                <a:gd name="T9" fmla="*/ 315 h 428"/>
                <a:gd name="T10" fmla="*/ 308 w 411"/>
                <a:gd name="T11" fmla="*/ 318 h 428"/>
                <a:gd name="T12" fmla="*/ 210 w 411"/>
                <a:gd name="T13" fmla="*/ 358 h 428"/>
                <a:gd name="T14" fmla="*/ 72 w 411"/>
                <a:gd name="T15" fmla="*/ 236 h 428"/>
                <a:gd name="T16" fmla="*/ 388 w 411"/>
                <a:gd name="T17" fmla="*/ 236 h 428"/>
                <a:gd name="T18" fmla="*/ 410 w 411"/>
                <a:gd name="T19" fmla="*/ 214 h 428"/>
                <a:gd name="T20" fmla="*/ 347 w 411"/>
                <a:gd name="T21" fmla="*/ 60 h 428"/>
                <a:gd name="T22" fmla="*/ 205 w 411"/>
                <a:gd name="T23" fmla="*/ 0 h 428"/>
                <a:gd name="T24" fmla="*/ 0 w 411"/>
                <a:gd name="T25" fmla="*/ 215 h 428"/>
                <a:gd name="T26" fmla="*/ 210 w 411"/>
                <a:gd name="T27" fmla="*/ 428 h 428"/>
                <a:gd name="T28" fmla="*/ 362 w 411"/>
                <a:gd name="T29" fmla="*/ 362 h 428"/>
                <a:gd name="T30" fmla="*/ 358 w 411"/>
                <a:gd name="T31" fmla="*/ 332 h 428"/>
                <a:gd name="T32" fmla="*/ 335 w 411"/>
                <a:gd name="T33" fmla="*/ 315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11" h="428">
                  <a:moveTo>
                    <a:pt x="205" y="71"/>
                  </a:moveTo>
                  <a:cubicBezTo>
                    <a:pt x="263" y="71"/>
                    <a:pt x="313" y="109"/>
                    <a:pt x="332" y="166"/>
                  </a:cubicBezTo>
                  <a:lnTo>
                    <a:pt x="79" y="166"/>
                  </a:lnTo>
                  <a:cubicBezTo>
                    <a:pt x="98" y="109"/>
                    <a:pt x="148" y="71"/>
                    <a:pt x="205" y="71"/>
                  </a:cubicBezTo>
                  <a:close/>
                  <a:moveTo>
                    <a:pt x="335" y="315"/>
                  </a:moveTo>
                  <a:cubicBezTo>
                    <a:pt x="327" y="309"/>
                    <a:pt x="315" y="310"/>
                    <a:pt x="308" y="318"/>
                  </a:cubicBezTo>
                  <a:cubicBezTo>
                    <a:pt x="285" y="345"/>
                    <a:pt x="253" y="358"/>
                    <a:pt x="210" y="358"/>
                  </a:cubicBezTo>
                  <a:cubicBezTo>
                    <a:pt x="138" y="358"/>
                    <a:pt x="82" y="307"/>
                    <a:pt x="72" y="236"/>
                  </a:cubicBezTo>
                  <a:lnTo>
                    <a:pt x="388" y="236"/>
                  </a:lnTo>
                  <a:cubicBezTo>
                    <a:pt x="400" y="236"/>
                    <a:pt x="410" y="226"/>
                    <a:pt x="410" y="214"/>
                  </a:cubicBezTo>
                  <a:cubicBezTo>
                    <a:pt x="411" y="159"/>
                    <a:pt x="387" y="101"/>
                    <a:pt x="347" y="60"/>
                  </a:cubicBezTo>
                  <a:cubicBezTo>
                    <a:pt x="309" y="21"/>
                    <a:pt x="258" y="0"/>
                    <a:pt x="205" y="0"/>
                  </a:cubicBezTo>
                  <a:cubicBezTo>
                    <a:pt x="92" y="0"/>
                    <a:pt x="0" y="96"/>
                    <a:pt x="0" y="215"/>
                  </a:cubicBezTo>
                  <a:cubicBezTo>
                    <a:pt x="0" y="335"/>
                    <a:pt x="92" y="428"/>
                    <a:pt x="210" y="428"/>
                  </a:cubicBezTo>
                  <a:cubicBezTo>
                    <a:pt x="274" y="428"/>
                    <a:pt x="326" y="405"/>
                    <a:pt x="362" y="362"/>
                  </a:cubicBezTo>
                  <a:cubicBezTo>
                    <a:pt x="370" y="353"/>
                    <a:pt x="368" y="339"/>
                    <a:pt x="358" y="332"/>
                  </a:cubicBezTo>
                  <a:lnTo>
                    <a:pt x="335" y="315"/>
                  </a:lnTo>
                  <a:close/>
                </a:path>
              </a:pathLst>
            </a:custGeom>
            <a:solidFill>
              <a:srgbClr val="0037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0" name="Freeform 17">
              <a:extLst>
                <a:ext uri="{FF2B5EF4-FFF2-40B4-BE49-F238E27FC236}">
                  <a16:creationId xmlns:a16="http://schemas.microsoft.com/office/drawing/2014/main" id="{DE7F32F1-2D68-449D-A801-48C2B5D631B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96" y="249"/>
              <a:ext cx="120" cy="134"/>
            </a:xfrm>
            <a:custGeom>
              <a:avLst/>
              <a:gdLst>
                <a:gd name="T0" fmla="*/ 457 w 500"/>
                <a:gd name="T1" fmla="*/ 386 h 558"/>
                <a:gd name="T2" fmla="*/ 429 w 500"/>
                <a:gd name="T3" fmla="*/ 393 h 558"/>
                <a:gd name="T4" fmla="*/ 266 w 500"/>
                <a:gd name="T5" fmla="*/ 488 h 558"/>
                <a:gd name="T6" fmla="*/ 70 w 500"/>
                <a:gd name="T7" fmla="*/ 279 h 558"/>
                <a:gd name="T8" fmla="*/ 266 w 500"/>
                <a:gd name="T9" fmla="*/ 70 h 558"/>
                <a:gd name="T10" fmla="*/ 433 w 500"/>
                <a:gd name="T11" fmla="*/ 169 h 558"/>
                <a:gd name="T12" fmla="*/ 460 w 500"/>
                <a:gd name="T13" fmla="*/ 176 h 558"/>
                <a:gd name="T14" fmla="*/ 486 w 500"/>
                <a:gd name="T15" fmla="*/ 163 h 558"/>
                <a:gd name="T16" fmla="*/ 494 w 500"/>
                <a:gd name="T17" fmla="*/ 134 h 558"/>
                <a:gd name="T18" fmla="*/ 266 w 500"/>
                <a:gd name="T19" fmla="*/ 0 h 558"/>
                <a:gd name="T20" fmla="*/ 0 w 500"/>
                <a:gd name="T21" fmla="*/ 279 h 558"/>
                <a:gd name="T22" fmla="*/ 266 w 500"/>
                <a:gd name="T23" fmla="*/ 558 h 558"/>
                <a:gd name="T24" fmla="*/ 490 w 500"/>
                <a:gd name="T25" fmla="*/ 429 h 558"/>
                <a:gd name="T26" fmla="*/ 482 w 500"/>
                <a:gd name="T27" fmla="*/ 401 h 558"/>
                <a:gd name="T28" fmla="*/ 457 w 500"/>
                <a:gd name="T29" fmla="*/ 386 h 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00" h="558">
                  <a:moveTo>
                    <a:pt x="457" y="386"/>
                  </a:moveTo>
                  <a:cubicBezTo>
                    <a:pt x="448" y="380"/>
                    <a:pt x="435" y="383"/>
                    <a:pt x="429" y="393"/>
                  </a:cubicBezTo>
                  <a:cubicBezTo>
                    <a:pt x="393" y="451"/>
                    <a:pt x="332" y="488"/>
                    <a:pt x="266" y="488"/>
                  </a:cubicBezTo>
                  <a:cubicBezTo>
                    <a:pt x="158" y="488"/>
                    <a:pt x="70" y="394"/>
                    <a:pt x="70" y="279"/>
                  </a:cubicBezTo>
                  <a:cubicBezTo>
                    <a:pt x="70" y="164"/>
                    <a:pt x="158" y="70"/>
                    <a:pt x="266" y="70"/>
                  </a:cubicBezTo>
                  <a:cubicBezTo>
                    <a:pt x="335" y="70"/>
                    <a:pt x="398" y="108"/>
                    <a:pt x="433" y="169"/>
                  </a:cubicBezTo>
                  <a:cubicBezTo>
                    <a:pt x="438" y="178"/>
                    <a:pt x="450" y="182"/>
                    <a:pt x="460" y="176"/>
                  </a:cubicBezTo>
                  <a:lnTo>
                    <a:pt x="486" y="163"/>
                  </a:lnTo>
                  <a:cubicBezTo>
                    <a:pt x="497" y="157"/>
                    <a:pt x="500" y="144"/>
                    <a:pt x="494" y="134"/>
                  </a:cubicBezTo>
                  <a:cubicBezTo>
                    <a:pt x="448" y="51"/>
                    <a:pt x="362" y="0"/>
                    <a:pt x="266" y="0"/>
                  </a:cubicBezTo>
                  <a:cubicBezTo>
                    <a:pt x="119" y="0"/>
                    <a:pt x="0" y="125"/>
                    <a:pt x="0" y="279"/>
                  </a:cubicBezTo>
                  <a:cubicBezTo>
                    <a:pt x="0" y="433"/>
                    <a:pt x="119" y="558"/>
                    <a:pt x="266" y="558"/>
                  </a:cubicBezTo>
                  <a:cubicBezTo>
                    <a:pt x="357" y="558"/>
                    <a:pt x="441" y="508"/>
                    <a:pt x="490" y="429"/>
                  </a:cubicBezTo>
                  <a:cubicBezTo>
                    <a:pt x="496" y="420"/>
                    <a:pt x="492" y="407"/>
                    <a:pt x="482" y="401"/>
                  </a:cubicBezTo>
                  <a:lnTo>
                    <a:pt x="457" y="386"/>
                  </a:lnTo>
                  <a:close/>
                </a:path>
              </a:pathLst>
            </a:custGeom>
            <a:solidFill>
              <a:srgbClr val="0037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1" name="Freeform 18">
              <a:extLst>
                <a:ext uri="{FF2B5EF4-FFF2-40B4-BE49-F238E27FC236}">
                  <a16:creationId xmlns:a16="http://schemas.microsoft.com/office/drawing/2014/main" id="{9BFBE44E-504C-437B-8D00-143FD728AE9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81" y="426"/>
              <a:ext cx="6" cy="9"/>
            </a:xfrm>
            <a:custGeom>
              <a:avLst/>
              <a:gdLst>
                <a:gd name="T0" fmla="*/ 19 w 26"/>
                <a:gd name="T1" fmla="*/ 0 h 35"/>
                <a:gd name="T2" fmla="*/ 7 w 26"/>
                <a:gd name="T3" fmla="*/ 0 h 35"/>
                <a:gd name="T4" fmla="*/ 0 w 26"/>
                <a:gd name="T5" fmla="*/ 7 h 35"/>
                <a:gd name="T6" fmla="*/ 0 w 26"/>
                <a:gd name="T7" fmla="*/ 27 h 35"/>
                <a:gd name="T8" fmla="*/ 7 w 26"/>
                <a:gd name="T9" fmla="*/ 35 h 35"/>
                <a:gd name="T10" fmla="*/ 19 w 26"/>
                <a:gd name="T11" fmla="*/ 35 h 35"/>
                <a:gd name="T12" fmla="*/ 26 w 26"/>
                <a:gd name="T13" fmla="*/ 27 h 35"/>
                <a:gd name="T14" fmla="*/ 26 w 26"/>
                <a:gd name="T15" fmla="*/ 7 h 35"/>
                <a:gd name="T16" fmla="*/ 19 w 26"/>
                <a:gd name="T1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35">
                  <a:moveTo>
                    <a:pt x="19" y="0"/>
                  </a:moveTo>
                  <a:lnTo>
                    <a:pt x="7" y="0"/>
                  </a:lnTo>
                  <a:cubicBezTo>
                    <a:pt x="3" y="0"/>
                    <a:pt x="0" y="3"/>
                    <a:pt x="0" y="7"/>
                  </a:cubicBezTo>
                  <a:lnTo>
                    <a:pt x="0" y="27"/>
                  </a:lnTo>
                  <a:cubicBezTo>
                    <a:pt x="0" y="32"/>
                    <a:pt x="3" y="35"/>
                    <a:pt x="7" y="35"/>
                  </a:cubicBezTo>
                  <a:lnTo>
                    <a:pt x="19" y="35"/>
                  </a:lnTo>
                  <a:cubicBezTo>
                    <a:pt x="23" y="35"/>
                    <a:pt x="26" y="32"/>
                    <a:pt x="26" y="27"/>
                  </a:cubicBezTo>
                  <a:lnTo>
                    <a:pt x="26" y="7"/>
                  </a:lnTo>
                  <a:cubicBezTo>
                    <a:pt x="26" y="3"/>
                    <a:pt x="23" y="0"/>
                    <a:pt x="19" y="0"/>
                  </a:cubicBezTo>
                  <a:close/>
                </a:path>
              </a:pathLst>
            </a:custGeom>
            <a:solidFill>
              <a:srgbClr val="F078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2" name="Freeform 19">
              <a:extLst>
                <a:ext uri="{FF2B5EF4-FFF2-40B4-BE49-F238E27FC236}">
                  <a16:creationId xmlns:a16="http://schemas.microsoft.com/office/drawing/2014/main" id="{CD02A451-D298-4E40-A339-C3DBC3CD6DC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68" y="426"/>
              <a:ext cx="6" cy="9"/>
            </a:xfrm>
            <a:custGeom>
              <a:avLst/>
              <a:gdLst>
                <a:gd name="T0" fmla="*/ 19 w 27"/>
                <a:gd name="T1" fmla="*/ 0 h 35"/>
                <a:gd name="T2" fmla="*/ 7 w 27"/>
                <a:gd name="T3" fmla="*/ 0 h 35"/>
                <a:gd name="T4" fmla="*/ 0 w 27"/>
                <a:gd name="T5" fmla="*/ 7 h 35"/>
                <a:gd name="T6" fmla="*/ 0 w 27"/>
                <a:gd name="T7" fmla="*/ 27 h 35"/>
                <a:gd name="T8" fmla="*/ 7 w 27"/>
                <a:gd name="T9" fmla="*/ 35 h 35"/>
                <a:gd name="T10" fmla="*/ 19 w 27"/>
                <a:gd name="T11" fmla="*/ 35 h 35"/>
                <a:gd name="T12" fmla="*/ 27 w 27"/>
                <a:gd name="T13" fmla="*/ 27 h 35"/>
                <a:gd name="T14" fmla="*/ 27 w 27"/>
                <a:gd name="T15" fmla="*/ 7 h 35"/>
                <a:gd name="T16" fmla="*/ 19 w 27"/>
                <a:gd name="T1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35">
                  <a:moveTo>
                    <a:pt x="19" y="0"/>
                  </a:moveTo>
                  <a:lnTo>
                    <a:pt x="7" y="0"/>
                  </a:lnTo>
                  <a:cubicBezTo>
                    <a:pt x="3" y="0"/>
                    <a:pt x="0" y="3"/>
                    <a:pt x="0" y="7"/>
                  </a:cubicBezTo>
                  <a:lnTo>
                    <a:pt x="0" y="27"/>
                  </a:lnTo>
                  <a:cubicBezTo>
                    <a:pt x="0" y="32"/>
                    <a:pt x="3" y="35"/>
                    <a:pt x="7" y="35"/>
                  </a:cubicBezTo>
                  <a:lnTo>
                    <a:pt x="19" y="35"/>
                  </a:lnTo>
                  <a:cubicBezTo>
                    <a:pt x="23" y="35"/>
                    <a:pt x="27" y="32"/>
                    <a:pt x="27" y="27"/>
                  </a:cubicBezTo>
                  <a:lnTo>
                    <a:pt x="27" y="7"/>
                  </a:lnTo>
                  <a:cubicBezTo>
                    <a:pt x="27" y="3"/>
                    <a:pt x="23" y="0"/>
                    <a:pt x="19" y="0"/>
                  </a:cubicBezTo>
                  <a:close/>
                </a:path>
              </a:pathLst>
            </a:custGeom>
            <a:solidFill>
              <a:srgbClr val="F078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24F350D7-1E6E-458A-A028-F297A980C9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65" y="426"/>
              <a:ext cx="6" cy="9"/>
            </a:xfrm>
            <a:custGeom>
              <a:avLst/>
              <a:gdLst>
                <a:gd name="T0" fmla="*/ 19 w 27"/>
                <a:gd name="T1" fmla="*/ 0 h 35"/>
                <a:gd name="T2" fmla="*/ 8 w 27"/>
                <a:gd name="T3" fmla="*/ 0 h 35"/>
                <a:gd name="T4" fmla="*/ 0 w 27"/>
                <a:gd name="T5" fmla="*/ 7 h 35"/>
                <a:gd name="T6" fmla="*/ 0 w 27"/>
                <a:gd name="T7" fmla="*/ 27 h 35"/>
                <a:gd name="T8" fmla="*/ 8 w 27"/>
                <a:gd name="T9" fmla="*/ 35 h 35"/>
                <a:gd name="T10" fmla="*/ 19 w 27"/>
                <a:gd name="T11" fmla="*/ 35 h 35"/>
                <a:gd name="T12" fmla="*/ 27 w 27"/>
                <a:gd name="T13" fmla="*/ 27 h 35"/>
                <a:gd name="T14" fmla="*/ 27 w 27"/>
                <a:gd name="T15" fmla="*/ 7 h 35"/>
                <a:gd name="T16" fmla="*/ 19 w 27"/>
                <a:gd name="T1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35">
                  <a:moveTo>
                    <a:pt x="19" y="0"/>
                  </a:moveTo>
                  <a:lnTo>
                    <a:pt x="8" y="0"/>
                  </a:lnTo>
                  <a:cubicBezTo>
                    <a:pt x="3" y="0"/>
                    <a:pt x="0" y="3"/>
                    <a:pt x="0" y="7"/>
                  </a:cubicBezTo>
                  <a:lnTo>
                    <a:pt x="0" y="27"/>
                  </a:lnTo>
                  <a:cubicBezTo>
                    <a:pt x="0" y="32"/>
                    <a:pt x="3" y="35"/>
                    <a:pt x="8" y="35"/>
                  </a:cubicBezTo>
                  <a:lnTo>
                    <a:pt x="19" y="35"/>
                  </a:lnTo>
                  <a:cubicBezTo>
                    <a:pt x="24" y="35"/>
                    <a:pt x="27" y="32"/>
                    <a:pt x="27" y="27"/>
                  </a:cubicBezTo>
                  <a:lnTo>
                    <a:pt x="27" y="7"/>
                  </a:lnTo>
                  <a:cubicBezTo>
                    <a:pt x="27" y="3"/>
                    <a:pt x="24" y="0"/>
                    <a:pt x="19" y="0"/>
                  </a:cubicBezTo>
                  <a:close/>
                </a:path>
              </a:pathLst>
            </a:custGeom>
            <a:solidFill>
              <a:srgbClr val="F078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4" name="Freeform 21">
              <a:extLst>
                <a:ext uri="{FF2B5EF4-FFF2-40B4-BE49-F238E27FC236}">
                  <a16:creationId xmlns:a16="http://schemas.microsoft.com/office/drawing/2014/main" id="{D7649F56-7C4F-4D39-92DF-49302D0726E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19" y="426"/>
              <a:ext cx="7" cy="9"/>
            </a:xfrm>
            <a:custGeom>
              <a:avLst/>
              <a:gdLst>
                <a:gd name="T0" fmla="*/ 20 w 27"/>
                <a:gd name="T1" fmla="*/ 0 h 35"/>
                <a:gd name="T2" fmla="*/ 8 w 27"/>
                <a:gd name="T3" fmla="*/ 0 h 35"/>
                <a:gd name="T4" fmla="*/ 0 w 27"/>
                <a:gd name="T5" fmla="*/ 7 h 35"/>
                <a:gd name="T6" fmla="*/ 0 w 27"/>
                <a:gd name="T7" fmla="*/ 27 h 35"/>
                <a:gd name="T8" fmla="*/ 8 w 27"/>
                <a:gd name="T9" fmla="*/ 35 h 35"/>
                <a:gd name="T10" fmla="*/ 20 w 27"/>
                <a:gd name="T11" fmla="*/ 35 h 35"/>
                <a:gd name="T12" fmla="*/ 27 w 27"/>
                <a:gd name="T13" fmla="*/ 27 h 35"/>
                <a:gd name="T14" fmla="*/ 27 w 27"/>
                <a:gd name="T15" fmla="*/ 7 h 35"/>
                <a:gd name="T16" fmla="*/ 20 w 27"/>
                <a:gd name="T1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35">
                  <a:moveTo>
                    <a:pt x="20" y="0"/>
                  </a:moveTo>
                  <a:lnTo>
                    <a:pt x="8" y="0"/>
                  </a:lnTo>
                  <a:cubicBezTo>
                    <a:pt x="4" y="0"/>
                    <a:pt x="0" y="3"/>
                    <a:pt x="0" y="7"/>
                  </a:cubicBezTo>
                  <a:lnTo>
                    <a:pt x="0" y="27"/>
                  </a:lnTo>
                  <a:cubicBezTo>
                    <a:pt x="0" y="32"/>
                    <a:pt x="4" y="35"/>
                    <a:pt x="8" y="35"/>
                  </a:cubicBezTo>
                  <a:lnTo>
                    <a:pt x="20" y="35"/>
                  </a:lnTo>
                  <a:cubicBezTo>
                    <a:pt x="24" y="35"/>
                    <a:pt x="27" y="32"/>
                    <a:pt x="27" y="27"/>
                  </a:cubicBezTo>
                  <a:lnTo>
                    <a:pt x="27" y="7"/>
                  </a:lnTo>
                  <a:cubicBezTo>
                    <a:pt x="27" y="3"/>
                    <a:pt x="24" y="0"/>
                    <a:pt x="20" y="0"/>
                  </a:cubicBezTo>
                  <a:close/>
                </a:path>
              </a:pathLst>
            </a:custGeom>
            <a:solidFill>
              <a:srgbClr val="F078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5" name="Freeform 22">
              <a:extLst>
                <a:ext uri="{FF2B5EF4-FFF2-40B4-BE49-F238E27FC236}">
                  <a16:creationId xmlns:a16="http://schemas.microsoft.com/office/drawing/2014/main" id="{811693AB-D172-4A72-BCF7-37C259682C0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272" y="426"/>
              <a:ext cx="44" cy="59"/>
            </a:xfrm>
            <a:custGeom>
              <a:avLst/>
              <a:gdLst>
                <a:gd name="T0" fmla="*/ 179 w 186"/>
                <a:gd name="T1" fmla="*/ 0 h 243"/>
                <a:gd name="T2" fmla="*/ 167 w 186"/>
                <a:gd name="T3" fmla="*/ 0 h 243"/>
                <a:gd name="T4" fmla="*/ 160 w 186"/>
                <a:gd name="T5" fmla="*/ 7 h 243"/>
                <a:gd name="T6" fmla="*/ 160 w 186"/>
                <a:gd name="T7" fmla="*/ 151 h 243"/>
                <a:gd name="T8" fmla="*/ 93 w 186"/>
                <a:gd name="T9" fmla="*/ 216 h 243"/>
                <a:gd name="T10" fmla="*/ 27 w 186"/>
                <a:gd name="T11" fmla="*/ 151 h 243"/>
                <a:gd name="T12" fmla="*/ 27 w 186"/>
                <a:gd name="T13" fmla="*/ 7 h 243"/>
                <a:gd name="T14" fmla="*/ 19 w 186"/>
                <a:gd name="T15" fmla="*/ 0 h 243"/>
                <a:gd name="T16" fmla="*/ 7 w 186"/>
                <a:gd name="T17" fmla="*/ 0 h 243"/>
                <a:gd name="T18" fmla="*/ 0 w 186"/>
                <a:gd name="T19" fmla="*/ 7 h 243"/>
                <a:gd name="T20" fmla="*/ 0 w 186"/>
                <a:gd name="T21" fmla="*/ 151 h 243"/>
                <a:gd name="T22" fmla="*/ 93 w 186"/>
                <a:gd name="T23" fmla="*/ 243 h 243"/>
                <a:gd name="T24" fmla="*/ 186 w 186"/>
                <a:gd name="T25" fmla="*/ 151 h 243"/>
                <a:gd name="T26" fmla="*/ 186 w 186"/>
                <a:gd name="T27" fmla="*/ 7 h 243"/>
                <a:gd name="T28" fmla="*/ 179 w 186"/>
                <a:gd name="T29" fmla="*/ 0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6" h="243">
                  <a:moveTo>
                    <a:pt x="179" y="0"/>
                  </a:moveTo>
                  <a:lnTo>
                    <a:pt x="167" y="0"/>
                  </a:lnTo>
                  <a:cubicBezTo>
                    <a:pt x="163" y="0"/>
                    <a:pt x="160" y="3"/>
                    <a:pt x="160" y="7"/>
                  </a:cubicBezTo>
                  <a:lnTo>
                    <a:pt x="160" y="151"/>
                  </a:lnTo>
                  <a:cubicBezTo>
                    <a:pt x="160" y="190"/>
                    <a:pt x="133" y="216"/>
                    <a:pt x="93" y="216"/>
                  </a:cubicBezTo>
                  <a:cubicBezTo>
                    <a:pt x="53" y="216"/>
                    <a:pt x="27" y="190"/>
                    <a:pt x="27" y="151"/>
                  </a:cubicBezTo>
                  <a:lnTo>
                    <a:pt x="27" y="7"/>
                  </a:lnTo>
                  <a:cubicBezTo>
                    <a:pt x="27" y="3"/>
                    <a:pt x="23" y="0"/>
                    <a:pt x="19" y="0"/>
                  </a:cubicBezTo>
                  <a:lnTo>
                    <a:pt x="7" y="0"/>
                  </a:lnTo>
                  <a:cubicBezTo>
                    <a:pt x="3" y="0"/>
                    <a:pt x="0" y="3"/>
                    <a:pt x="0" y="7"/>
                  </a:cubicBezTo>
                  <a:lnTo>
                    <a:pt x="0" y="151"/>
                  </a:lnTo>
                  <a:cubicBezTo>
                    <a:pt x="0" y="204"/>
                    <a:pt x="39" y="243"/>
                    <a:pt x="93" y="243"/>
                  </a:cubicBezTo>
                  <a:cubicBezTo>
                    <a:pt x="148" y="243"/>
                    <a:pt x="186" y="205"/>
                    <a:pt x="186" y="151"/>
                  </a:cubicBezTo>
                  <a:lnTo>
                    <a:pt x="186" y="7"/>
                  </a:lnTo>
                  <a:cubicBezTo>
                    <a:pt x="186" y="3"/>
                    <a:pt x="183" y="0"/>
                    <a:pt x="179" y="0"/>
                  </a:cubicBezTo>
                  <a:close/>
                </a:path>
              </a:pathLst>
            </a:custGeom>
            <a:solidFill>
              <a:srgbClr val="F078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6" name="Freeform 23">
              <a:extLst>
                <a:ext uri="{FF2B5EF4-FFF2-40B4-BE49-F238E27FC236}">
                  <a16:creationId xmlns:a16="http://schemas.microsoft.com/office/drawing/2014/main" id="{F12DCF94-347E-4348-BD42-C77D387D6C9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30" y="439"/>
              <a:ext cx="37" cy="45"/>
            </a:xfrm>
            <a:custGeom>
              <a:avLst/>
              <a:gdLst>
                <a:gd name="T0" fmla="*/ 80 w 155"/>
                <a:gd name="T1" fmla="*/ 0 h 185"/>
                <a:gd name="T2" fmla="*/ 27 w 155"/>
                <a:gd name="T3" fmla="*/ 20 h 185"/>
                <a:gd name="T4" fmla="*/ 27 w 155"/>
                <a:gd name="T5" fmla="*/ 12 h 185"/>
                <a:gd name="T6" fmla="*/ 20 w 155"/>
                <a:gd name="T7" fmla="*/ 5 h 185"/>
                <a:gd name="T8" fmla="*/ 8 w 155"/>
                <a:gd name="T9" fmla="*/ 5 h 185"/>
                <a:gd name="T10" fmla="*/ 0 w 155"/>
                <a:gd name="T11" fmla="*/ 12 h 185"/>
                <a:gd name="T12" fmla="*/ 0 w 155"/>
                <a:gd name="T13" fmla="*/ 178 h 185"/>
                <a:gd name="T14" fmla="*/ 8 w 155"/>
                <a:gd name="T15" fmla="*/ 185 h 185"/>
                <a:gd name="T16" fmla="*/ 20 w 155"/>
                <a:gd name="T17" fmla="*/ 185 h 185"/>
                <a:gd name="T18" fmla="*/ 27 w 155"/>
                <a:gd name="T19" fmla="*/ 178 h 185"/>
                <a:gd name="T20" fmla="*/ 27 w 155"/>
                <a:gd name="T21" fmla="*/ 78 h 185"/>
                <a:gd name="T22" fmla="*/ 79 w 155"/>
                <a:gd name="T23" fmla="*/ 27 h 185"/>
                <a:gd name="T24" fmla="*/ 128 w 155"/>
                <a:gd name="T25" fmla="*/ 78 h 185"/>
                <a:gd name="T26" fmla="*/ 128 w 155"/>
                <a:gd name="T27" fmla="*/ 178 h 185"/>
                <a:gd name="T28" fmla="*/ 136 w 155"/>
                <a:gd name="T29" fmla="*/ 185 h 185"/>
                <a:gd name="T30" fmla="*/ 147 w 155"/>
                <a:gd name="T31" fmla="*/ 185 h 185"/>
                <a:gd name="T32" fmla="*/ 155 w 155"/>
                <a:gd name="T33" fmla="*/ 178 h 185"/>
                <a:gd name="T34" fmla="*/ 155 w 155"/>
                <a:gd name="T35" fmla="*/ 78 h 185"/>
                <a:gd name="T36" fmla="*/ 80 w 155"/>
                <a:gd name="T37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55" h="185">
                  <a:moveTo>
                    <a:pt x="80" y="0"/>
                  </a:moveTo>
                  <a:cubicBezTo>
                    <a:pt x="59" y="0"/>
                    <a:pt x="41" y="7"/>
                    <a:pt x="27" y="20"/>
                  </a:cubicBezTo>
                  <a:lnTo>
                    <a:pt x="27" y="12"/>
                  </a:lnTo>
                  <a:cubicBezTo>
                    <a:pt x="27" y="8"/>
                    <a:pt x="24" y="5"/>
                    <a:pt x="20" y="5"/>
                  </a:cubicBezTo>
                  <a:lnTo>
                    <a:pt x="8" y="5"/>
                  </a:lnTo>
                  <a:cubicBezTo>
                    <a:pt x="4" y="5"/>
                    <a:pt x="0" y="8"/>
                    <a:pt x="0" y="12"/>
                  </a:cubicBezTo>
                  <a:lnTo>
                    <a:pt x="0" y="178"/>
                  </a:lnTo>
                  <a:cubicBezTo>
                    <a:pt x="0" y="182"/>
                    <a:pt x="4" y="185"/>
                    <a:pt x="8" y="185"/>
                  </a:cubicBezTo>
                  <a:lnTo>
                    <a:pt x="20" y="185"/>
                  </a:lnTo>
                  <a:cubicBezTo>
                    <a:pt x="24" y="185"/>
                    <a:pt x="27" y="182"/>
                    <a:pt x="27" y="178"/>
                  </a:cubicBezTo>
                  <a:lnTo>
                    <a:pt x="27" y="78"/>
                  </a:lnTo>
                  <a:cubicBezTo>
                    <a:pt x="27" y="49"/>
                    <a:pt x="50" y="27"/>
                    <a:pt x="79" y="27"/>
                  </a:cubicBezTo>
                  <a:cubicBezTo>
                    <a:pt x="111" y="27"/>
                    <a:pt x="128" y="45"/>
                    <a:pt x="128" y="78"/>
                  </a:cubicBezTo>
                  <a:lnTo>
                    <a:pt x="128" y="178"/>
                  </a:lnTo>
                  <a:cubicBezTo>
                    <a:pt x="128" y="182"/>
                    <a:pt x="131" y="185"/>
                    <a:pt x="136" y="185"/>
                  </a:cubicBezTo>
                  <a:lnTo>
                    <a:pt x="147" y="185"/>
                  </a:lnTo>
                  <a:cubicBezTo>
                    <a:pt x="152" y="185"/>
                    <a:pt x="155" y="182"/>
                    <a:pt x="155" y="178"/>
                  </a:cubicBezTo>
                  <a:lnTo>
                    <a:pt x="155" y="78"/>
                  </a:lnTo>
                  <a:cubicBezTo>
                    <a:pt x="155" y="30"/>
                    <a:pt x="126" y="0"/>
                    <a:pt x="80" y="0"/>
                  </a:cubicBezTo>
                  <a:close/>
                </a:path>
              </a:pathLst>
            </a:custGeom>
            <a:solidFill>
              <a:srgbClr val="F078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7" name="Freeform 24">
              <a:extLst>
                <a:ext uri="{FF2B5EF4-FFF2-40B4-BE49-F238E27FC236}">
                  <a16:creationId xmlns:a16="http://schemas.microsoft.com/office/drawing/2014/main" id="{19F1A95D-935C-4837-B9D4-2AB1DB2B28F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81" y="440"/>
              <a:ext cx="6" cy="44"/>
            </a:xfrm>
            <a:custGeom>
              <a:avLst/>
              <a:gdLst>
                <a:gd name="T0" fmla="*/ 19 w 26"/>
                <a:gd name="T1" fmla="*/ 0 h 180"/>
                <a:gd name="T2" fmla="*/ 7 w 26"/>
                <a:gd name="T3" fmla="*/ 0 h 180"/>
                <a:gd name="T4" fmla="*/ 0 w 26"/>
                <a:gd name="T5" fmla="*/ 7 h 180"/>
                <a:gd name="T6" fmla="*/ 0 w 26"/>
                <a:gd name="T7" fmla="*/ 173 h 180"/>
                <a:gd name="T8" fmla="*/ 7 w 26"/>
                <a:gd name="T9" fmla="*/ 180 h 180"/>
                <a:gd name="T10" fmla="*/ 19 w 26"/>
                <a:gd name="T11" fmla="*/ 180 h 180"/>
                <a:gd name="T12" fmla="*/ 26 w 26"/>
                <a:gd name="T13" fmla="*/ 173 h 180"/>
                <a:gd name="T14" fmla="*/ 26 w 26"/>
                <a:gd name="T15" fmla="*/ 7 h 180"/>
                <a:gd name="T16" fmla="*/ 19 w 26"/>
                <a:gd name="T17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180">
                  <a:moveTo>
                    <a:pt x="19" y="0"/>
                  </a:moveTo>
                  <a:lnTo>
                    <a:pt x="7" y="0"/>
                  </a:lnTo>
                  <a:cubicBezTo>
                    <a:pt x="3" y="0"/>
                    <a:pt x="0" y="3"/>
                    <a:pt x="0" y="7"/>
                  </a:cubicBezTo>
                  <a:lnTo>
                    <a:pt x="0" y="173"/>
                  </a:lnTo>
                  <a:cubicBezTo>
                    <a:pt x="0" y="177"/>
                    <a:pt x="3" y="180"/>
                    <a:pt x="7" y="180"/>
                  </a:cubicBezTo>
                  <a:lnTo>
                    <a:pt x="19" y="180"/>
                  </a:lnTo>
                  <a:cubicBezTo>
                    <a:pt x="23" y="180"/>
                    <a:pt x="26" y="177"/>
                    <a:pt x="26" y="173"/>
                  </a:cubicBezTo>
                  <a:lnTo>
                    <a:pt x="26" y="7"/>
                  </a:lnTo>
                  <a:cubicBezTo>
                    <a:pt x="26" y="3"/>
                    <a:pt x="23" y="0"/>
                    <a:pt x="19" y="0"/>
                  </a:cubicBezTo>
                  <a:close/>
                </a:path>
              </a:pathLst>
            </a:custGeom>
            <a:solidFill>
              <a:srgbClr val="F078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8" name="Freeform 25">
              <a:extLst>
                <a:ext uri="{FF2B5EF4-FFF2-40B4-BE49-F238E27FC236}">
                  <a16:creationId xmlns:a16="http://schemas.microsoft.com/office/drawing/2014/main" id="{E08DC8D5-C4EB-44F5-998D-6BA00876D44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96" y="440"/>
              <a:ext cx="38" cy="44"/>
            </a:xfrm>
            <a:custGeom>
              <a:avLst/>
              <a:gdLst>
                <a:gd name="T0" fmla="*/ 149 w 157"/>
                <a:gd name="T1" fmla="*/ 0 h 180"/>
                <a:gd name="T2" fmla="*/ 136 w 157"/>
                <a:gd name="T3" fmla="*/ 0 h 180"/>
                <a:gd name="T4" fmla="*/ 129 w 157"/>
                <a:gd name="T5" fmla="*/ 4 h 180"/>
                <a:gd name="T6" fmla="*/ 79 w 157"/>
                <a:gd name="T7" fmla="*/ 136 h 180"/>
                <a:gd name="T8" fmla="*/ 28 w 157"/>
                <a:gd name="T9" fmla="*/ 4 h 180"/>
                <a:gd name="T10" fmla="*/ 21 w 157"/>
                <a:gd name="T11" fmla="*/ 0 h 180"/>
                <a:gd name="T12" fmla="*/ 8 w 157"/>
                <a:gd name="T13" fmla="*/ 0 h 180"/>
                <a:gd name="T14" fmla="*/ 2 w 157"/>
                <a:gd name="T15" fmla="*/ 3 h 180"/>
                <a:gd name="T16" fmla="*/ 1 w 157"/>
                <a:gd name="T17" fmla="*/ 10 h 180"/>
                <a:gd name="T18" fmla="*/ 65 w 157"/>
                <a:gd name="T19" fmla="*/ 176 h 180"/>
                <a:gd name="T20" fmla="*/ 72 w 157"/>
                <a:gd name="T21" fmla="*/ 180 h 180"/>
                <a:gd name="T22" fmla="*/ 85 w 157"/>
                <a:gd name="T23" fmla="*/ 180 h 180"/>
                <a:gd name="T24" fmla="*/ 92 w 157"/>
                <a:gd name="T25" fmla="*/ 176 h 180"/>
                <a:gd name="T26" fmla="*/ 156 w 157"/>
                <a:gd name="T27" fmla="*/ 10 h 180"/>
                <a:gd name="T28" fmla="*/ 155 w 157"/>
                <a:gd name="T29" fmla="*/ 3 h 180"/>
                <a:gd name="T30" fmla="*/ 149 w 157"/>
                <a:gd name="T31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7" h="180">
                  <a:moveTo>
                    <a:pt x="149" y="0"/>
                  </a:moveTo>
                  <a:lnTo>
                    <a:pt x="136" y="0"/>
                  </a:lnTo>
                  <a:cubicBezTo>
                    <a:pt x="133" y="0"/>
                    <a:pt x="130" y="1"/>
                    <a:pt x="129" y="4"/>
                  </a:cubicBezTo>
                  <a:lnTo>
                    <a:pt x="79" y="136"/>
                  </a:lnTo>
                  <a:lnTo>
                    <a:pt x="28" y="4"/>
                  </a:lnTo>
                  <a:cubicBezTo>
                    <a:pt x="27" y="1"/>
                    <a:pt x="24" y="0"/>
                    <a:pt x="21" y="0"/>
                  </a:cubicBezTo>
                  <a:lnTo>
                    <a:pt x="8" y="0"/>
                  </a:lnTo>
                  <a:cubicBezTo>
                    <a:pt x="6" y="0"/>
                    <a:pt x="4" y="1"/>
                    <a:pt x="2" y="3"/>
                  </a:cubicBezTo>
                  <a:cubicBezTo>
                    <a:pt x="1" y="5"/>
                    <a:pt x="0" y="7"/>
                    <a:pt x="1" y="10"/>
                  </a:cubicBezTo>
                  <a:lnTo>
                    <a:pt x="65" y="176"/>
                  </a:lnTo>
                  <a:cubicBezTo>
                    <a:pt x="66" y="179"/>
                    <a:pt x="69" y="180"/>
                    <a:pt x="72" y="180"/>
                  </a:cubicBezTo>
                  <a:lnTo>
                    <a:pt x="85" y="180"/>
                  </a:lnTo>
                  <a:cubicBezTo>
                    <a:pt x="88" y="180"/>
                    <a:pt x="91" y="179"/>
                    <a:pt x="92" y="176"/>
                  </a:cubicBezTo>
                  <a:lnTo>
                    <a:pt x="156" y="10"/>
                  </a:lnTo>
                  <a:cubicBezTo>
                    <a:pt x="157" y="7"/>
                    <a:pt x="156" y="5"/>
                    <a:pt x="155" y="3"/>
                  </a:cubicBezTo>
                  <a:cubicBezTo>
                    <a:pt x="154" y="1"/>
                    <a:pt x="151" y="0"/>
                    <a:pt x="149" y="0"/>
                  </a:cubicBezTo>
                  <a:close/>
                </a:path>
              </a:pathLst>
            </a:custGeom>
            <a:solidFill>
              <a:srgbClr val="F078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9" name="Freeform 26">
              <a:extLst>
                <a:ext uri="{FF2B5EF4-FFF2-40B4-BE49-F238E27FC236}">
                  <a16:creationId xmlns:a16="http://schemas.microsoft.com/office/drawing/2014/main" id="{03092ED0-DC9A-4070-898A-20E92E7F506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438" y="439"/>
              <a:ext cx="44" cy="46"/>
            </a:xfrm>
            <a:custGeom>
              <a:avLst/>
              <a:gdLst>
                <a:gd name="T0" fmla="*/ 30 w 181"/>
                <a:gd name="T1" fmla="*/ 76 h 189"/>
                <a:gd name="T2" fmla="*/ 90 w 181"/>
                <a:gd name="T3" fmla="*/ 27 h 189"/>
                <a:gd name="T4" fmla="*/ 151 w 181"/>
                <a:gd name="T5" fmla="*/ 76 h 189"/>
                <a:gd name="T6" fmla="*/ 30 w 181"/>
                <a:gd name="T7" fmla="*/ 76 h 189"/>
                <a:gd name="T8" fmla="*/ 90 w 181"/>
                <a:gd name="T9" fmla="*/ 0 h 189"/>
                <a:gd name="T10" fmla="*/ 0 w 181"/>
                <a:gd name="T11" fmla="*/ 96 h 189"/>
                <a:gd name="T12" fmla="*/ 92 w 181"/>
                <a:gd name="T13" fmla="*/ 189 h 189"/>
                <a:gd name="T14" fmla="*/ 177 w 181"/>
                <a:gd name="T15" fmla="*/ 129 h 189"/>
                <a:gd name="T16" fmla="*/ 176 w 181"/>
                <a:gd name="T17" fmla="*/ 122 h 189"/>
                <a:gd name="T18" fmla="*/ 170 w 181"/>
                <a:gd name="T19" fmla="*/ 119 h 189"/>
                <a:gd name="T20" fmla="*/ 157 w 181"/>
                <a:gd name="T21" fmla="*/ 119 h 189"/>
                <a:gd name="T22" fmla="*/ 150 w 181"/>
                <a:gd name="T23" fmla="*/ 124 h 189"/>
                <a:gd name="T24" fmla="*/ 92 w 181"/>
                <a:gd name="T25" fmla="*/ 163 h 189"/>
                <a:gd name="T26" fmla="*/ 27 w 181"/>
                <a:gd name="T27" fmla="*/ 102 h 189"/>
                <a:gd name="T28" fmla="*/ 173 w 181"/>
                <a:gd name="T29" fmla="*/ 102 h 189"/>
                <a:gd name="T30" fmla="*/ 181 w 181"/>
                <a:gd name="T31" fmla="*/ 95 h 189"/>
                <a:gd name="T32" fmla="*/ 153 w 181"/>
                <a:gd name="T33" fmla="*/ 27 h 189"/>
                <a:gd name="T34" fmla="*/ 90 w 181"/>
                <a:gd name="T35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1" h="189">
                  <a:moveTo>
                    <a:pt x="30" y="76"/>
                  </a:moveTo>
                  <a:cubicBezTo>
                    <a:pt x="38" y="47"/>
                    <a:pt x="62" y="27"/>
                    <a:pt x="90" y="27"/>
                  </a:cubicBezTo>
                  <a:cubicBezTo>
                    <a:pt x="119" y="27"/>
                    <a:pt x="143" y="47"/>
                    <a:pt x="151" y="76"/>
                  </a:cubicBezTo>
                  <a:lnTo>
                    <a:pt x="30" y="76"/>
                  </a:lnTo>
                  <a:close/>
                  <a:moveTo>
                    <a:pt x="90" y="0"/>
                  </a:moveTo>
                  <a:cubicBezTo>
                    <a:pt x="41" y="0"/>
                    <a:pt x="0" y="43"/>
                    <a:pt x="0" y="96"/>
                  </a:cubicBezTo>
                  <a:cubicBezTo>
                    <a:pt x="0" y="148"/>
                    <a:pt x="41" y="189"/>
                    <a:pt x="92" y="189"/>
                  </a:cubicBezTo>
                  <a:cubicBezTo>
                    <a:pt x="134" y="189"/>
                    <a:pt x="164" y="168"/>
                    <a:pt x="177" y="129"/>
                  </a:cubicBezTo>
                  <a:cubicBezTo>
                    <a:pt x="177" y="127"/>
                    <a:pt x="177" y="124"/>
                    <a:pt x="176" y="122"/>
                  </a:cubicBezTo>
                  <a:cubicBezTo>
                    <a:pt x="174" y="120"/>
                    <a:pt x="172" y="119"/>
                    <a:pt x="170" y="119"/>
                  </a:cubicBezTo>
                  <a:lnTo>
                    <a:pt x="157" y="119"/>
                  </a:lnTo>
                  <a:cubicBezTo>
                    <a:pt x="154" y="119"/>
                    <a:pt x="151" y="121"/>
                    <a:pt x="150" y="124"/>
                  </a:cubicBezTo>
                  <a:cubicBezTo>
                    <a:pt x="141" y="150"/>
                    <a:pt x="121" y="163"/>
                    <a:pt x="92" y="163"/>
                  </a:cubicBezTo>
                  <a:cubicBezTo>
                    <a:pt x="58" y="163"/>
                    <a:pt x="31" y="137"/>
                    <a:pt x="27" y="102"/>
                  </a:cubicBezTo>
                  <a:lnTo>
                    <a:pt x="173" y="102"/>
                  </a:lnTo>
                  <a:cubicBezTo>
                    <a:pt x="177" y="102"/>
                    <a:pt x="181" y="99"/>
                    <a:pt x="181" y="95"/>
                  </a:cubicBezTo>
                  <a:cubicBezTo>
                    <a:pt x="181" y="71"/>
                    <a:pt x="171" y="45"/>
                    <a:pt x="153" y="27"/>
                  </a:cubicBezTo>
                  <a:cubicBezTo>
                    <a:pt x="136" y="10"/>
                    <a:pt x="114" y="0"/>
                    <a:pt x="90" y="0"/>
                  </a:cubicBezTo>
                  <a:close/>
                </a:path>
              </a:pathLst>
            </a:custGeom>
            <a:solidFill>
              <a:srgbClr val="F078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0" name="Freeform 27">
              <a:extLst>
                <a:ext uri="{FF2B5EF4-FFF2-40B4-BE49-F238E27FC236}">
                  <a16:creationId xmlns:a16="http://schemas.microsoft.com/office/drawing/2014/main" id="{E1D79EBF-12B4-4F06-99FD-F13DC8C9223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92" y="439"/>
              <a:ext cx="22" cy="45"/>
            </a:xfrm>
            <a:custGeom>
              <a:avLst/>
              <a:gdLst>
                <a:gd name="T0" fmla="*/ 88 w 94"/>
                <a:gd name="T1" fmla="*/ 3 h 187"/>
                <a:gd name="T2" fmla="*/ 27 w 94"/>
                <a:gd name="T3" fmla="*/ 20 h 187"/>
                <a:gd name="T4" fmla="*/ 27 w 94"/>
                <a:gd name="T5" fmla="*/ 14 h 187"/>
                <a:gd name="T6" fmla="*/ 19 w 94"/>
                <a:gd name="T7" fmla="*/ 7 h 187"/>
                <a:gd name="T8" fmla="*/ 7 w 94"/>
                <a:gd name="T9" fmla="*/ 7 h 187"/>
                <a:gd name="T10" fmla="*/ 0 w 94"/>
                <a:gd name="T11" fmla="*/ 14 h 187"/>
                <a:gd name="T12" fmla="*/ 0 w 94"/>
                <a:gd name="T13" fmla="*/ 180 h 187"/>
                <a:gd name="T14" fmla="*/ 7 w 94"/>
                <a:gd name="T15" fmla="*/ 187 h 187"/>
                <a:gd name="T16" fmla="*/ 19 w 94"/>
                <a:gd name="T17" fmla="*/ 187 h 187"/>
                <a:gd name="T18" fmla="*/ 27 w 94"/>
                <a:gd name="T19" fmla="*/ 180 h 187"/>
                <a:gd name="T20" fmla="*/ 27 w 94"/>
                <a:gd name="T21" fmla="*/ 80 h 187"/>
                <a:gd name="T22" fmla="*/ 43 w 94"/>
                <a:gd name="T23" fmla="*/ 41 h 187"/>
                <a:gd name="T24" fmla="*/ 86 w 94"/>
                <a:gd name="T25" fmla="*/ 29 h 187"/>
                <a:gd name="T26" fmla="*/ 92 w 94"/>
                <a:gd name="T27" fmla="*/ 27 h 187"/>
                <a:gd name="T28" fmla="*/ 94 w 94"/>
                <a:gd name="T29" fmla="*/ 21 h 187"/>
                <a:gd name="T30" fmla="*/ 94 w 94"/>
                <a:gd name="T31" fmla="*/ 10 h 187"/>
                <a:gd name="T32" fmla="*/ 88 w 94"/>
                <a:gd name="T33" fmla="*/ 3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4" h="187">
                  <a:moveTo>
                    <a:pt x="88" y="3"/>
                  </a:moveTo>
                  <a:cubicBezTo>
                    <a:pt x="64" y="0"/>
                    <a:pt x="43" y="6"/>
                    <a:pt x="27" y="20"/>
                  </a:cubicBezTo>
                  <a:lnTo>
                    <a:pt x="27" y="14"/>
                  </a:lnTo>
                  <a:cubicBezTo>
                    <a:pt x="27" y="10"/>
                    <a:pt x="23" y="7"/>
                    <a:pt x="19" y="7"/>
                  </a:cubicBezTo>
                  <a:lnTo>
                    <a:pt x="7" y="7"/>
                  </a:lnTo>
                  <a:cubicBezTo>
                    <a:pt x="3" y="7"/>
                    <a:pt x="0" y="10"/>
                    <a:pt x="0" y="14"/>
                  </a:cubicBezTo>
                  <a:lnTo>
                    <a:pt x="0" y="180"/>
                  </a:lnTo>
                  <a:cubicBezTo>
                    <a:pt x="0" y="184"/>
                    <a:pt x="3" y="187"/>
                    <a:pt x="7" y="187"/>
                  </a:cubicBezTo>
                  <a:lnTo>
                    <a:pt x="19" y="187"/>
                  </a:lnTo>
                  <a:cubicBezTo>
                    <a:pt x="23" y="187"/>
                    <a:pt x="27" y="184"/>
                    <a:pt x="27" y="180"/>
                  </a:cubicBezTo>
                  <a:lnTo>
                    <a:pt x="27" y="80"/>
                  </a:lnTo>
                  <a:cubicBezTo>
                    <a:pt x="27" y="64"/>
                    <a:pt x="33" y="50"/>
                    <a:pt x="43" y="41"/>
                  </a:cubicBezTo>
                  <a:cubicBezTo>
                    <a:pt x="53" y="31"/>
                    <a:pt x="68" y="27"/>
                    <a:pt x="86" y="29"/>
                  </a:cubicBezTo>
                  <a:cubicBezTo>
                    <a:pt x="88" y="29"/>
                    <a:pt x="90" y="28"/>
                    <a:pt x="92" y="27"/>
                  </a:cubicBezTo>
                  <a:cubicBezTo>
                    <a:pt x="93" y="25"/>
                    <a:pt x="94" y="23"/>
                    <a:pt x="94" y="21"/>
                  </a:cubicBezTo>
                  <a:lnTo>
                    <a:pt x="94" y="10"/>
                  </a:lnTo>
                  <a:cubicBezTo>
                    <a:pt x="94" y="7"/>
                    <a:pt x="91" y="3"/>
                    <a:pt x="88" y="3"/>
                  </a:cubicBezTo>
                  <a:close/>
                </a:path>
              </a:pathLst>
            </a:custGeom>
            <a:solidFill>
              <a:srgbClr val="F078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1" name="Freeform 28">
              <a:extLst>
                <a:ext uri="{FF2B5EF4-FFF2-40B4-BE49-F238E27FC236}">
                  <a16:creationId xmlns:a16="http://schemas.microsoft.com/office/drawing/2014/main" id="{CF62BAE6-AA1A-4B0D-8FDE-7B3E668E47E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18" y="439"/>
              <a:ext cx="38" cy="46"/>
            </a:xfrm>
            <a:custGeom>
              <a:avLst/>
              <a:gdLst>
                <a:gd name="T0" fmla="*/ 84 w 159"/>
                <a:gd name="T1" fmla="*/ 76 h 189"/>
                <a:gd name="T2" fmla="*/ 36 w 159"/>
                <a:gd name="T3" fmla="*/ 53 h 189"/>
                <a:gd name="T4" fmla="*/ 42 w 159"/>
                <a:gd name="T5" fmla="*/ 39 h 189"/>
                <a:gd name="T6" fmla="*/ 80 w 159"/>
                <a:gd name="T7" fmla="*/ 26 h 189"/>
                <a:gd name="T8" fmla="*/ 128 w 159"/>
                <a:gd name="T9" fmla="*/ 56 h 189"/>
                <a:gd name="T10" fmla="*/ 135 w 159"/>
                <a:gd name="T11" fmla="*/ 62 h 189"/>
                <a:gd name="T12" fmla="*/ 147 w 159"/>
                <a:gd name="T13" fmla="*/ 62 h 189"/>
                <a:gd name="T14" fmla="*/ 153 w 159"/>
                <a:gd name="T15" fmla="*/ 59 h 189"/>
                <a:gd name="T16" fmla="*/ 155 w 159"/>
                <a:gd name="T17" fmla="*/ 53 h 189"/>
                <a:gd name="T18" fmla="*/ 79 w 159"/>
                <a:gd name="T19" fmla="*/ 0 h 189"/>
                <a:gd name="T20" fmla="*/ 9 w 159"/>
                <a:gd name="T21" fmla="*/ 53 h 189"/>
                <a:gd name="T22" fmla="*/ 80 w 159"/>
                <a:gd name="T23" fmla="*/ 102 h 189"/>
                <a:gd name="T24" fmla="*/ 132 w 159"/>
                <a:gd name="T25" fmla="*/ 132 h 189"/>
                <a:gd name="T26" fmla="*/ 126 w 159"/>
                <a:gd name="T27" fmla="*/ 149 h 189"/>
                <a:gd name="T28" fmla="*/ 85 w 159"/>
                <a:gd name="T29" fmla="*/ 163 h 189"/>
                <a:gd name="T30" fmla="*/ 27 w 159"/>
                <a:gd name="T31" fmla="*/ 128 h 189"/>
                <a:gd name="T32" fmla="*/ 20 w 159"/>
                <a:gd name="T33" fmla="*/ 122 h 189"/>
                <a:gd name="T34" fmla="*/ 8 w 159"/>
                <a:gd name="T35" fmla="*/ 122 h 189"/>
                <a:gd name="T36" fmla="*/ 2 w 159"/>
                <a:gd name="T37" fmla="*/ 125 h 189"/>
                <a:gd name="T38" fmla="*/ 0 w 159"/>
                <a:gd name="T39" fmla="*/ 131 h 189"/>
                <a:gd name="T40" fmla="*/ 85 w 159"/>
                <a:gd name="T41" fmla="*/ 189 h 189"/>
                <a:gd name="T42" fmla="*/ 145 w 159"/>
                <a:gd name="T43" fmla="*/ 168 h 189"/>
                <a:gd name="T44" fmla="*/ 159 w 159"/>
                <a:gd name="T45" fmla="*/ 131 h 189"/>
                <a:gd name="T46" fmla="*/ 159 w 159"/>
                <a:gd name="T47" fmla="*/ 131 h 189"/>
                <a:gd name="T48" fmla="*/ 84 w 159"/>
                <a:gd name="T49" fmla="*/ 76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9" h="189">
                  <a:moveTo>
                    <a:pt x="84" y="76"/>
                  </a:moveTo>
                  <a:cubicBezTo>
                    <a:pt x="44" y="70"/>
                    <a:pt x="36" y="64"/>
                    <a:pt x="36" y="53"/>
                  </a:cubicBezTo>
                  <a:cubicBezTo>
                    <a:pt x="36" y="48"/>
                    <a:pt x="38" y="43"/>
                    <a:pt x="42" y="39"/>
                  </a:cubicBezTo>
                  <a:cubicBezTo>
                    <a:pt x="50" y="31"/>
                    <a:pt x="64" y="26"/>
                    <a:pt x="80" y="26"/>
                  </a:cubicBezTo>
                  <a:cubicBezTo>
                    <a:pt x="98" y="26"/>
                    <a:pt x="121" y="32"/>
                    <a:pt x="128" y="56"/>
                  </a:cubicBezTo>
                  <a:cubicBezTo>
                    <a:pt x="129" y="59"/>
                    <a:pt x="132" y="62"/>
                    <a:pt x="135" y="62"/>
                  </a:cubicBezTo>
                  <a:lnTo>
                    <a:pt x="147" y="62"/>
                  </a:lnTo>
                  <a:cubicBezTo>
                    <a:pt x="150" y="62"/>
                    <a:pt x="152" y="61"/>
                    <a:pt x="153" y="59"/>
                  </a:cubicBezTo>
                  <a:cubicBezTo>
                    <a:pt x="155" y="57"/>
                    <a:pt x="155" y="55"/>
                    <a:pt x="155" y="53"/>
                  </a:cubicBezTo>
                  <a:cubicBezTo>
                    <a:pt x="147" y="19"/>
                    <a:pt x="119" y="0"/>
                    <a:pt x="79" y="0"/>
                  </a:cubicBezTo>
                  <a:cubicBezTo>
                    <a:pt x="33" y="0"/>
                    <a:pt x="9" y="27"/>
                    <a:pt x="9" y="53"/>
                  </a:cubicBezTo>
                  <a:cubicBezTo>
                    <a:pt x="10" y="92"/>
                    <a:pt x="50" y="98"/>
                    <a:pt x="80" y="102"/>
                  </a:cubicBezTo>
                  <a:cubicBezTo>
                    <a:pt x="122" y="108"/>
                    <a:pt x="131" y="118"/>
                    <a:pt x="132" y="132"/>
                  </a:cubicBezTo>
                  <a:cubicBezTo>
                    <a:pt x="132" y="138"/>
                    <a:pt x="130" y="144"/>
                    <a:pt x="126" y="149"/>
                  </a:cubicBezTo>
                  <a:cubicBezTo>
                    <a:pt x="117" y="158"/>
                    <a:pt x="102" y="163"/>
                    <a:pt x="85" y="163"/>
                  </a:cubicBezTo>
                  <a:cubicBezTo>
                    <a:pt x="66" y="163"/>
                    <a:pt x="33" y="159"/>
                    <a:pt x="27" y="128"/>
                  </a:cubicBezTo>
                  <a:cubicBezTo>
                    <a:pt x="26" y="125"/>
                    <a:pt x="23" y="122"/>
                    <a:pt x="20" y="122"/>
                  </a:cubicBezTo>
                  <a:lnTo>
                    <a:pt x="8" y="122"/>
                  </a:lnTo>
                  <a:cubicBezTo>
                    <a:pt x="6" y="122"/>
                    <a:pt x="4" y="123"/>
                    <a:pt x="2" y="125"/>
                  </a:cubicBezTo>
                  <a:cubicBezTo>
                    <a:pt x="1" y="127"/>
                    <a:pt x="0" y="129"/>
                    <a:pt x="0" y="131"/>
                  </a:cubicBezTo>
                  <a:cubicBezTo>
                    <a:pt x="6" y="167"/>
                    <a:pt x="38" y="189"/>
                    <a:pt x="85" y="189"/>
                  </a:cubicBezTo>
                  <a:cubicBezTo>
                    <a:pt x="110" y="189"/>
                    <a:pt x="131" y="182"/>
                    <a:pt x="145" y="168"/>
                  </a:cubicBezTo>
                  <a:cubicBezTo>
                    <a:pt x="154" y="158"/>
                    <a:pt x="159" y="145"/>
                    <a:pt x="159" y="131"/>
                  </a:cubicBezTo>
                  <a:lnTo>
                    <a:pt x="159" y="131"/>
                  </a:lnTo>
                  <a:cubicBezTo>
                    <a:pt x="157" y="87"/>
                    <a:pt x="110" y="80"/>
                    <a:pt x="84" y="76"/>
                  </a:cubicBezTo>
                  <a:close/>
                </a:path>
              </a:pathLst>
            </a:custGeom>
            <a:solidFill>
              <a:srgbClr val="F078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2" name="Freeform 29">
              <a:extLst>
                <a:ext uri="{FF2B5EF4-FFF2-40B4-BE49-F238E27FC236}">
                  <a16:creationId xmlns:a16="http://schemas.microsoft.com/office/drawing/2014/main" id="{ED84D54C-DDEC-44E4-926C-0658BCE4507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68" y="440"/>
              <a:ext cx="6" cy="44"/>
            </a:xfrm>
            <a:custGeom>
              <a:avLst/>
              <a:gdLst>
                <a:gd name="T0" fmla="*/ 19 w 26"/>
                <a:gd name="T1" fmla="*/ 0 h 180"/>
                <a:gd name="T2" fmla="*/ 7 w 26"/>
                <a:gd name="T3" fmla="*/ 0 h 180"/>
                <a:gd name="T4" fmla="*/ 0 w 26"/>
                <a:gd name="T5" fmla="*/ 7 h 180"/>
                <a:gd name="T6" fmla="*/ 0 w 26"/>
                <a:gd name="T7" fmla="*/ 173 h 180"/>
                <a:gd name="T8" fmla="*/ 7 w 26"/>
                <a:gd name="T9" fmla="*/ 180 h 180"/>
                <a:gd name="T10" fmla="*/ 19 w 26"/>
                <a:gd name="T11" fmla="*/ 180 h 180"/>
                <a:gd name="T12" fmla="*/ 26 w 26"/>
                <a:gd name="T13" fmla="*/ 173 h 180"/>
                <a:gd name="T14" fmla="*/ 26 w 26"/>
                <a:gd name="T15" fmla="*/ 7 h 180"/>
                <a:gd name="T16" fmla="*/ 19 w 26"/>
                <a:gd name="T17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180">
                  <a:moveTo>
                    <a:pt x="19" y="0"/>
                  </a:moveTo>
                  <a:lnTo>
                    <a:pt x="7" y="0"/>
                  </a:lnTo>
                  <a:cubicBezTo>
                    <a:pt x="3" y="0"/>
                    <a:pt x="0" y="3"/>
                    <a:pt x="0" y="7"/>
                  </a:cubicBezTo>
                  <a:lnTo>
                    <a:pt x="0" y="173"/>
                  </a:lnTo>
                  <a:cubicBezTo>
                    <a:pt x="0" y="177"/>
                    <a:pt x="3" y="180"/>
                    <a:pt x="7" y="180"/>
                  </a:cubicBezTo>
                  <a:lnTo>
                    <a:pt x="19" y="180"/>
                  </a:lnTo>
                  <a:cubicBezTo>
                    <a:pt x="23" y="180"/>
                    <a:pt x="26" y="177"/>
                    <a:pt x="26" y="173"/>
                  </a:cubicBezTo>
                  <a:lnTo>
                    <a:pt x="26" y="7"/>
                  </a:lnTo>
                  <a:cubicBezTo>
                    <a:pt x="26" y="3"/>
                    <a:pt x="23" y="0"/>
                    <a:pt x="19" y="0"/>
                  </a:cubicBezTo>
                  <a:close/>
                </a:path>
              </a:pathLst>
            </a:custGeom>
            <a:solidFill>
              <a:srgbClr val="F078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3" name="Freeform 30">
              <a:extLst>
                <a:ext uri="{FF2B5EF4-FFF2-40B4-BE49-F238E27FC236}">
                  <a16:creationId xmlns:a16="http://schemas.microsoft.com/office/drawing/2014/main" id="{398DA956-901D-4828-B3C1-101BF9EC8A9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83" y="432"/>
              <a:ext cx="23" cy="52"/>
            </a:xfrm>
            <a:custGeom>
              <a:avLst/>
              <a:gdLst>
                <a:gd name="T0" fmla="*/ 87 w 94"/>
                <a:gd name="T1" fmla="*/ 36 h 217"/>
                <a:gd name="T2" fmla="*/ 49 w 94"/>
                <a:gd name="T3" fmla="*/ 36 h 217"/>
                <a:gd name="T4" fmla="*/ 49 w 94"/>
                <a:gd name="T5" fmla="*/ 7 h 217"/>
                <a:gd name="T6" fmla="*/ 42 w 94"/>
                <a:gd name="T7" fmla="*/ 0 h 217"/>
                <a:gd name="T8" fmla="*/ 30 w 94"/>
                <a:gd name="T9" fmla="*/ 0 h 217"/>
                <a:gd name="T10" fmla="*/ 23 w 94"/>
                <a:gd name="T11" fmla="*/ 7 h 217"/>
                <a:gd name="T12" fmla="*/ 23 w 94"/>
                <a:gd name="T13" fmla="*/ 36 h 217"/>
                <a:gd name="T14" fmla="*/ 7 w 94"/>
                <a:gd name="T15" fmla="*/ 36 h 217"/>
                <a:gd name="T16" fmla="*/ 0 w 94"/>
                <a:gd name="T17" fmla="*/ 43 h 217"/>
                <a:gd name="T18" fmla="*/ 0 w 94"/>
                <a:gd name="T19" fmla="*/ 55 h 217"/>
                <a:gd name="T20" fmla="*/ 7 w 94"/>
                <a:gd name="T21" fmla="*/ 62 h 217"/>
                <a:gd name="T22" fmla="*/ 23 w 94"/>
                <a:gd name="T23" fmla="*/ 62 h 217"/>
                <a:gd name="T24" fmla="*/ 23 w 94"/>
                <a:gd name="T25" fmla="*/ 152 h 217"/>
                <a:gd name="T26" fmla="*/ 42 w 94"/>
                <a:gd name="T27" fmla="*/ 203 h 217"/>
                <a:gd name="T28" fmla="*/ 80 w 94"/>
                <a:gd name="T29" fmla="*/ 217 h 217"/>
                <a:gd name="T30" fmla="*/ 87 w 94"/>
                <a:gd name="T31" fmla="*/ 216 h 217"/>
                <a:gd name="T32" fmla="*/ 94 w 94"/>
                <a:gd name="T33" fmla="*/ 209 h 217"/>
                <a:gd name="T34" fmla="*/ 94 w 94"/>
                <a:gd name="T35" fmla="*/ 198 h 217"/>
                <a:gd name="T36" fmla="*/ 92 w 94"/>
                <a:gd name="T37" fmla="*/ 193 h 217"/>
                <a:gd name="T38" fmla="*/ 87 w 94"/>
                <a:gd name="T39" fmla="*/ 191 h 217"/>
                <a:gd name="T40" fmla="*/ 60 w 94"/>
                <a:gd name="T41" fmla="*/ 183 h 217"/>
                <a:gd name="T42" fmla="*/ 49 w 94"/>
                <a:gd name="T43" fmla="*/ 152 h 217"/>
                <a:gd name="T44" fmla="*/ 49 w 94"/>
                <a:gd name="T45" fmla="*/ 62 h 217"/>
                <a:gd name="T46" fmla="*/ 87 w 94"/>
                <a:gd name="T47" fmla="*/ 62 h 217"/>
                <a:gd name="T48" fmla="*/ 94 w 94"/>
                <a:gd name="T49" fmla="*/ 55 h 217"/>
                <a:gd name="T50" fmla="*/ 94 w 94"/>
                <a:gd name="T51" fmla="*/ 43 h 217"/>
                <a:gd name="T52" fmla="*/ 87 w 94"/>
                <a:gd name="T53" fmla="*/ 36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4" h="217">
                  <a:moveTo>
                    <a:pt x="87" y="36"/>
                  </a:moveTo>
                  <a:lnTo>
                    <a:pt x="49" y="36"/>
                  </a:lnTo>
                  <a:lnTo>
                    <a:pt x="49" y="7"/>
                  </a:lnTo>
                  <a:cubicBezTo>
                    <a:pt x="49" y="3"/>
                    <a:pt x="46" y="0"/>
                    <a:pt x="42" y="0"/>
                  </a:cubicBezTo>
                  <a:lnTo>
                    <a:pt x="30" y="0"/>
                  </a:lnTo>
                  <a:cubicBezTo>
                    <a:pt x="26" y="0"/>
                    <a:pt x="23" y="3"/>
                    <a:pt x="23" y="7"/>
                  </a:cubicBezTo>
                  <a:lnTo>
                    <a:pt x="23" y="36"/>
                  </a:lnTo>
                  <a:lnTo>
                    <a:pt x="7" y="36"/>
                  </a:lnTo>
                  <a:cubicBezTo>
                    <a:pt x="3" y="36"/>
                    <a:pt x="0" y="39"/>
                    <a:pt x="0" y="43"/>
                  </a:cubicBezTo>
                  <a:lnTo>
                    <a:pt x="0" y="55"/>
                  </a:lnTo>
                  <a:cubicBezTo>
                    <a:pt x="0" y="59"/>
                    <a:pt x="3" y="62"/>
                    <a:pt x="7" y="62"/>
                  </a:cubicBezTo>
                  <a:lnTo>
                    <a:pt x="23" y="62"/>
                  </a:lnTo>
                  <a:lnTo>
                    <a:pt x="23" y="152"/>
                  </a:lnTo>
                  <a:cubicBezTo>
                    <a:pt x="23" y="174"/>
                    <a:pt x="29" y="191"/>
                    <a:pt x="42" y="203"/>
                  </a:cubicBezTo>
                  <a:cubicBezTo>
                    <a:pt x="52" y="212"/>
                    <a:pt x="65" y="217"/>
                    <a:pt x="80" y="217"/>
                  </a:cubicBezTo>
                  <a:cubicBezTo>
                    <a:pt x="83" y="217"/>
                    <a:pt x="85" y="217"/>
                    <a:pt x="87" y="216"/>
                  </a:cubicBezTo>
                  <a:cubicBezTo>
                    <a:pt x="91" y="216"/>
                    <a:pt x="94" y="213"/>
                    <a:pt x="94" y="209"/>
                  </a:cubicBezTo>
                  <a:lnTo>
                    <a:pt x="94" y="198"/>
                  </a:lnTo>
                  <a:cubicBezTo>
                    <a:pt x="94" y="196"/>
                    <a:pt x="93" y="194"/>
                    <a:pt x="92" y="193"/>
                  </a:cubicBezTo>
                  <a:cubicBezTo>
                    <a:pt x="90" y="191"/>
                    <a:pt x="89" y="191"/>
                    <a:pt x="87" y="191"/>
                  </a:cubicBezTo>
                  <a:cubicBezTo>
                    <a:pt x="75" y="191"/>
                    <a:pt x="66" y="189"/>
                    <a:pt x="60" y="183"/>
                  </a:cubicBezTo>
                  <a:cubicBezTo>
                    <a:pt x="53" y="176"/>
                    <a:pt x="49" y="166"/>
                    <a:pt x="49" y="152"/>
                  </a:cubicBezTo>
                  <a:lnTo>
                    <a:pt x="49" y="62"/>
                  </a:lnTo>
                  <a:lnTo>
                    <a:pt x="87" y="62"/>
                  </a:lnTo>
                  <a:cubicBezTo>
                    <a:pt x="91" y="62"/>
                    <a:pt x="94" y="59"/>
                    <a:pt x="94" y="55"/>
                  </a:cubicBezTo>
                  <a:lnTo>
                    <a:pt x="94" y="43"/>
                  </a:lnTo>
                  <a:cubicBezTo>
                    <a:pt x="94" y="39"/>
                    <a:pt x="91" y="36"/>
                    <a:pt x="87" y="36"/>
                  </a:cubicBezTo>
                  <a:close/>
                </a:path>
              </a:pathLst>
            </a:custGeom>
            <a:solidFill>
              <a:srgbClr val="F078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4" name="Freeform 31">
              <a:extLst>
                <a:ext uri="{FF2B5EF4-FFF2-40B4-BE49-F238E27FC236}">
                  <a16:creationId xmlns:a16="http://schemas.microsoft.com/office/drawing/2014/main" id="{55DDD84C-A031-4DB7-9EFB-C181ADD6AD6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13" y="439"/>
              <a:ext cx="39" cy="45"/>
            </a:xfrm>
            <a:custGeom>
              <a:avLst/>
              <a:gdLst>
                <a:gd name="T0" fmla="*/ 67 w 164"/>
                <a:gd name="T1" fmla="*/ 162 h 188"/>
                <a:gd name="T2" fmla="*/ 27 w 164"/>
                <a:gd name="T3" fmla="*/ 134 h 188"/>
                <a:gd name="T4" fmla="*/ 80 w 164"/>
                <a:gd name="T5" fmla="*/ 103 h 188"/>
                <a:gd name="T6" fmla="*/ 132 w 164"/>
                <a:gd name="T7" fmla="*/ 93 h 188"/>
                <a:gd name="T8" fmla="*/ 132 w 164"/>
                <a:gd name="T9" fmla="*/ 118 h 188"/>
                <a:gd name="T10" fmla="*/ 67 w 164"/>
                <a:gd name="T11" fmla="*/ 162 h 188"/>
                <a:gd name="T12" fmla="*/ 158 w 164"/>
                <a:gd name="T13" fmla="*/ 151 h 188"/>
                <a:gd name="T14" fmla="*/ 158 w 164"/>
                <a:gd name="T15" fmla="*/ 57 h 188"/>
                <a:gd name="T16" fmla="*/ 85 w 164"/>
                <a:gd name="T17" fmla="*/ 0 h 188"/>
                <a:gd name="T18" fmla="*/ 9 w 164"/>
                <a:gd name="T19" fmla="*/ 53 h 188"/>
                <a:gd name="T20" fmla="*/ 10 w 164"/>
                <a:gd name="T21" fmla="*/ 59 h 188"/>
                <a:gd name="T22" fmla="*/ 16 w 164"/>
                <a:gd name="T23" fmla="*/ 62 h 188"/>
                <a:gd name="T24" fmla="*/ 28 w 164"/>
                <a:gd name="T25" fmla="*/ 62 h 188"/>
                <a:gd name="T26" fmla="*/ 35 w 164"/>
                <a:gd name="T27" fmla="*/ 57 h 188"/>
                <a:gd name="T28" fmla="*/ 85 w 164"/>
                <a:gd name="T29" fmla="*/ 27 h 188"/>
                <a:gd name="T30" fmla="*/ 132 w 164"/>
                <a:gd name="T31" fmla="*/ 57 h 188"/>
                <a:gd name="T32" fmla="*/ 77 w 164"/>
                <a:gd name="T33" fmla="*/ 78 h 188"/>
                <a:gd name="T34" fmla="*/ 0 w 164"/>
                <a:gd name="T35" fmla="*/ 135 h 188"/>
                <a:gd name="T36" fmla="*/ 67 w 164"/>
                <a:gd name="T37" fmla="*/ 188 h 188"/>
                <a:gd name="T38" fmla="*/ 133 w 164"/>
                <a:gd name="T39" fmla="*/ 168 h 188"/>
                <a:gd name="T40" fmla="*/ 137 w 164"/>
                <a:gd name="T41" fmla="*/ 181 h 188"/>
                <a:gd name="T42" fmla="*/ 144 w 164"/>
                <a:gd name="T43" fmla="*/ 185 h 188"/>
                <a:gd name="T44" fmla="*/ 156 w 164"/>
                <a:gd name="T45" fmla="*/ 185 h 188"/>
                <a:gd name="T46" fmla="*/ 162 w 164"/>
                <a:gd name="T47" fmla="*/ 182 h 188"/>
                <a:gd name="T48" fmla="*/ 163 w 164"/>
                <a:gd name="T49" fmla="*/ 175 h 188"/>
                <a:gd name="T50" fmla="*/ 158 w 164"/>
                <a:gd name="T51" fmla="*/ 151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64" h="188">
                  <a:moveTo>
                    <a:pt x="67" y="162"/>
                  </a:moveTo>
                  <a:cubicBezTo>
                    <a:pt x="67" y="162"/>
                    <a:pt x="27" y="161"/>
                    <a:pt x="27" y="134"/>
                  </a:cubicBezTo>
                  <a:cubicBezTo>
                    <a:pt x="27" y="122"/>
                    <a:pt x="31" y="108"/>
                    <a:pt x="80" y="103"/>
                  </a:cubicBezTo>
                  <a:cubicBezTo>
                    <a:pt x="97" y="102"/>
                    <a:pt x="117" y="100"/>
                    <a:pt x="132" y="93"/>
                  </a:cubicBezTo>
                  <a:lnTo>
                    <a:pt x="132" y="118"/>
                  </a:lnTo>
                  <a:cubicBezTo>
                    <a:pt x="132" y="148"/>
                    <a:pt x="99" y="162"/>
                    <a:pt x="67" y="162"/>
                  </a:cubicBezTo>
                  <a:close/>
                  <a:moveTo>
                    <a:pt x="158" y="151"/>
                  </a:moveTo>
                  <a:lnTo>
                    <a:pt x="158" y="57"/>
                  </a:lnTo>
                  <a:cubicBezTo>
                    <a:pt x="158" y="22"/>
                    <a:pt x="131" y="0"/>
                    <a:pt x="85" y="0"/>
                  </a:cubicBezTo>
                  <a:cubicBezTo>
                    <a:pt x="45" y="0"/>
                    <a:pt x="17" y="19"/>
                    <a:pt x="9" y="53"/>
                  </a:cubicBezTo>
                  <a:cubicBezTo>
                    <a:pt x="8" y="55"/>
                    <a:pt x="9" y="57"/>
                    <a:pt x="10" y="59"/>
                  </a:cubicBezTo>
                  <a:cubicBezTo>
                    <a:pt x="11" y="61"/>
                    <a:pt x="14" y="62"/>
                    <a:pt x="16" y="62"/>
                  </a:cubicBezTo>
                  <a:lnTo>
                    <a:pt x="28" y="62"/>
                  </a:lnTo>
                  <a:cubicBezTo>
                    <a:pt x="31" y="62"/>
                    <a:pt x="34" y="60"/>
                    <a:pt x="35" y="57"/>
                  </a:cubicBezTo>
                  <a:cubicBezTo>
                    <a:pt x="43" y="32"/>
                    <a:pt x="67" y="27"/>
                    <a:pt x="85" y="27"/>
                  </a:cubicBezTo>
                  <a:cubicBezTo>
                    <a:pt x="107" y="27"/>
                    <a:pt x="132" y="32"/>
                    <a:pt x="132" y="57"/>
                  </a:cubicBezTo>
                  <a:cubicBezTo>
                    <a:pt x="132" y="70"/>
                    <a:pt x="115" y="74"/>
                    <a:pt x="77" y="78"/>
                  </a:cubicBezTo>
                  <a:cubicBezTo>
                    <a:pt x="54" y="80"/>
                    <a:pt x="0" y="85"/>
                    <a:pt x="0" y="135"/>
                  </a:cubicBezTo>
                  <a:cubicBezTo>
                    <a:pt x="0" y="172"/>
                    <a:pt x="35" y="188"/>
                    <a:pt x="67" y="188"/>
                  </a:cubicBezTo>
                  <a:cubicBezTo>
                    <a:pt x="94" y="188"/>
                    <a:pt x="117" y="181"/>
                    <a:pt x="133" y="168"/>
                  </a:cubicBezTo>
                  <a:cubicBezTo>
                    <a:pt x="134" y="173"/>
                    <a:pt x="135" y="177"/>
                    <a:pt x="137" y="181"/>
                  </a:cubicBezTo>
                  <a:cubicBezTo>
                    <a:pt x="138" y="184"/>
                    <a:pt x="141" y="185"/>
                    <a:pt x="144" y="185"/>
                  </a:cubicBezTo>
                  <a:lnTo>
                    <a:pt x="156" y="185"/>
                  </a:lnTo>
                  <a:cubicBezTo>
                    <a:pt x="158" y="185"/>
                    <a:pt x="161" y="184"/>
                    <a:pt x="162" y="182"/>
                  </a:cubicBezTo>
                  <a:cubicBezTo>
                    <a:pt x="163" y="180"/>
                    <a:pt x="164" y="178"/>
                    <a:pt x="163" y="175"/>
                  </a:cubicBezTo>
                  <a:cubicBezTo>
                    <a:pt x="160" y="170"/>
                    <a:pt x="158" y="158"/>
                    <a:pt x="158" y="151"/>
                  </a:cubicBezTo>
                  <a:close/>
                </a:path>
              </a:pathLst>
            </a:custGeom>
            <a:solidFill>
              <a:srgbClr val="F078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5" name="Freeform 32">
              <a:extLst>
                <a:ext uri="{FF2B5EF4-FFF2-40B4-BE49-F238E27FC236}">
                  <a16:creationId xmlns:a16="http://schemas.microsoft.com/office/drawing/2014/main" id="{D86AFC46-0199-4824-979B-637A047B243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73" y="439"/>
              <a:ext cx="39" cy="45"/>
            </a:xfrm>
            <a:custGeom>
              <a:avLst/>
              <a:gdLst>
                <a:gd name="T0" fmla="*/ 68 w 164"/>
                <a:gd name="T1" fmla="*/ 162 h 188"/>
                <a:gd name="T2" fmla="*/ 28 w 164"/>
                <a:gd name="T3" fmla="*/ 134 h 188"/>
                <a:gd name="T4" fmla="*/ 80 w 164"/>
                <a:gd name="T5" fmla="*/ 103 h 188"/>
                <a:gd name="T6" fmla="*/ 132 w 164"/>
                <a:gd name="T7" fmla="*/ 93 h 188"/>
                <a:gd name="T8" fmla="*/ 132 w 164"/>
                <a:gd name="T9" fmla="*/ 118 h 188"/>
                <a:gd name="T10" fmla="*/ 68 w 164"/>
                <a:gd name="T11" fmla="*/ 162 h 188"/>
                <a:gd name="T12" fmla="*/ 159 w 164"/>
                <a:gd name="T13" fmla="*/ 151 h 188"/>
                <a:gd name="T14" fmla="*/ 159 w 164"/>
                <a:gd name="T15" fmla="*/ 57 h 188"/>
                <a:gd name="T16" fmla="*/ 86 w 164"/>
                <a:gd name="T17" fmla="*/ 0 h 188"/>
                <a:gd name="T18" fmla="*/ 9 w 164"/>
                <a:gd name="T19" fmla="*/ 53 h 188"/>
                <a:gd name="T20" fmla="*/ 11 w 164"/>
                <a:gd name="T21" fmla="*/ 59 h 188"/>
                <a:gd name="T22" fmla="*/ 17 w 164"/>
                <a:gd name="T23" fmla="*/ 62 h 188"/>
                <a:gd name="T24" fmla="*/ 29 w 164"/>
                <a:gd name="T25" fmla="*/ 62 h 188"/>
                <a:gd name="T26" fmla="*/ 36 w 164"/>
                <a:gd name="T27" fmla="*/ 57 h 188"/>
                <a:gd name="T28" fmla="*/ 86 w 164"/>
                <a:gd name="T29" fmla="*/ 27 h 188"/>
                <a:gd name="T30" fmla="*/ 132 w 164"/>
                <a:gd name="T31" fmla="*/ 57 h 188"/>
                <a:gd name="T32" fmla="*/ 78 w 164"/>
                <a:gd name="T33" fmla="*/ 78 h 188"/>
                <a:gd name="T34" fmla="*/ 0 w 164"/>
                <a:gd name="T35" fmla="*/ 135 h 188"/>
                <a:gd name="T36" fmla="*/ 68 w 164"/>
                <a:gd name="T37" fmla="*/ 188 h 188"/>
                <a:gd name="T38" fmla="*/ 134 w 164"/>
                <a:gd name="T39" fmla="*/ 168 h 188"/>
                <a:gd name="T40" fmla="*/ 138 w 164"/>
                <a:gd name="T41" fmla="*/ 181 h 188"/>
                <a:gd name="T42" fmla="*/ 144 w 164"/>
                <a:gd name="T43" fmla="*/ 185 h 188"/>
                <a:gd name="T44" fmla="*/ 157 w 164"/>
                <a:gd name="T45" fmla="*/ 185 h 188"/>
                <a:gd name="T46" fmla="*/ 163 w 164"/>
                <a:gd name="T47" fmla="*/ 182 h 188"/>
                <a:gd name="T48" fmla="*/ 163 w 164"/>
                <a:gd name="T49" fmla="*/ 175 h 188"/>
                <a:gd name="T50" fmla="*/ 159 w 164"/>
                <a:gd name="T51" fmla="*/ 151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64" h="188">
                  <a:moveTo>
                    <a:pt x="68" y="162"/>
                  </a:moveTo>
                  <a:cubicBezTo>
                    <a:pt x="68" y="162"/>
                    <a:pt x="28" y="161"/>
                    <a:pt x="28" y="134"/>
                  </a:cubicBezTo>
                  <a:cubicBezTo>
                    <a:pt x="28" y="122"/>
                    <a:pt x="32" y="108"/>
                    <a:pt x="80" y="103"/>
                  </a:cubicBezTo>
                  <a:cubicBezTo>
                    <a:pt x="98" y="102"/>
                    <a:pt x="118" y="100"/>
                    <a:pt x="132" y="93"/>
                  </a:cubicBezTo>
                  <a:lnTo>
                    <a:pt x="132" y="118"/>
                  </a:lnTo>
                  <a:cubicBezTo>
                    <a:pt x="132" y="148"/>
                    <a:pt x="100" y="162"/>
                    <a:pt x="68" y="162"/>
                  </a:cubicBezTo>
                  <a:close/>
                  <a:moveTo>
                    <a:pt x="159" y="151"/>
                  </a:moveTo>
                  <a:lnTo>
                    <a:pt x="159" y="57"/>
                  </a:lnTo>
                  <a:cubicBezTo>
                    <a:pt x="159" y="22"/>
                    <a:pt x="132" y="0"/>
                    <a:pt x="86" y="0"/>
                  </a:cubicBezTo>
                  <a:cubicBezTo>
                    <a:pt x="46" y="0"/>
                    <a:pt x="18" y="19"/>
                    <a:pt x="9" y="53"/>
                  </a:cubicBezTo>
                  <a:cubicBezTo>
                    <a:pt x="9" y="55"/>
                    <a:pt x="9" y="57"/>
                    <a:pt x="11" y="59"/>
                  </a:cubicBezTo>
                  <a:cubicBezTo>
                    <a:pt x="12" y="61"/>
                    <a:pt x="14" y="62"/>
                    <a:pt x="17" y="62"/>
                  </a:cubicBezTo>
                  <a:lnTo>
                    <a:pt x="29" y="62"/>
                  </a:lnTo>
                  <a:cubicBezTo>
                    <a:pt x="32" y="62"/>
                    <a:pt x="35" y="60"/>
                    <a:pt x="36" y="57"/>
                  </a:cubicBezTo>
                  <a:cubicBezTo>
                    <a:pt x="44" y="32"/>
                    <a:pt x="68" y="27"/>
                    <a:pt x="86" y="27"/>
                  </a:cubicBezTo>
                  <a:cubicBezTo>
                    <a:pt x="107" y="27"/>
                    <a:pt x="132" y="32"/>
                    <a:pt x="132" y="57"/>
                  </a:cubicBezTo>
                  <a:cubicBezTo>
                    <a:pt x="132" y="70"/>
                    <a:pt x="116" y="74"/>
                    <a:pt x="78" y="78"/>
                  </a:cubicBezTo>
                  <a:cubicBezTo>
                    <a:pt x="55" y="80"/>
                    <a:pt x="0" y="85"/>
                    <a:pt x="0" y="135"/>
                  </a:cubicBezTo>
                  <a:cubicBezTo>
                    <a:pt x="0" y="172"/>
                    <a:pt x="36" y="188"/>
                    <a:pt x="68" y="188"/>
                  </a:cubicBezTo>
                  <a:cubicBezTo>
                    <a:pt x="95" y="188"/>
                    <a:pt x="118" y="181"/>
                    <a:pt x="134" y="168"/>
                  </a:cubicBezTo>
                  <a:cubicBezTo>
                    <a:pt x="134" y="173"/>
                    <a:pt x="136" y="177"/>
                    <a:pt x="138" y="181"/>
                  </a:cubicBezTo>
                  <a:cubicBezTo>
                    <a:pt x="139" y="184"/>
                    <a:pt x="141" y="185"/>
                    <a:pt x="144" y="185"/>
                  </a:cubicBezTo>
                  <a:lnTo>
                    <a:pt x="157" y="185"/>
                  </a:lnTo>
                  <a:cubicBezTo>
                    <a:pt x="159" y="185"/>
                    <a:pt x="161" y="184"/>
                    <a:pt x="163" y="182"/>
                  </a:cubicBezTo>
                  <a:cubicBezTo>
                    <a:pt x="164" y="180"/>
                    <a:pt x="164" y="178"/>
                    <a:pt x="163" y="175"/>
                  </a:cubicBezTo>
                  <a:cubicBezTo>
                    <a:pt x="161" y="170"/>
                    <a:pt x="159" y="158"/>
                    <a:pt x="159" y="151"/>
                  </a:cubicBezTo>
                  <a:close/>
                </a:path>
              </a:pathLst>
            </a:custGeom>
            <a:solidFill>
              <a:srgbClr val="F078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6" name="Freeform 33">
              <a:extLst>
                <a:ext uri="{FF2B5EF4-FFF2-40B4-BE49-F238E27FC236}">
                  <a16:creationId xmlns:a16="http://schemas.microsoft.com/office/drawing/2014/main" id="{3D0EEFA8-0615-468B-8310-B2C4F31A304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65" y="440"/>
              <a:ext cx="6" cy="44"/>
            </a:xfrm>
            <a:custGeom>
              <a:avLst/>
              <a:gdLst>
                <a:gd name="T0" fmla="*/ 19 w 27"/>
                <a:gd name="T1" fmla="*/ 0 h 180"/>
                <a:gd name="T2" fmla="*/ 8 w 27"/>
                <a:gd name="T3" fmla="*/ 0 h 180"/>
                <a:gd name="T4" fmla="*/ 0 w 27"/>
                <a:gd name="T5" fmla="*/ 7 h 180"/>
                <a:gd name="T6" fmla="*/ 0 w 27"/>
                <a:gd name="T7" fmla="*/ 173 h 180"/>
                <a:gd name="T8" fmla="*/ 8 w 27"/>
                <a:gd name="T9" fmla="*/ 180 h 180"/>
                <a:gd name="T10" fmla="*/ 19 w 27"/>
                <a:gd name="T11" fmla="*/ 180 h 180"/>
                <a:gd name="T12" fmla="*/ 27 w 27"/>
                <a:gd name="T13" fmla="*/ 173 h 180"/>
                <a:gd name="T14" fmla="*/ 27 w 27"/>
                <a:gd name="T15" fmla="*/ 7 h 180"/>
                <a:gd name="T16" fmla="*/ 19 w 27"/>
                <a:gd name="T17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180">
                  <a:moveTo>
                    <a:pt x="19" y="0"/>
                  </a:moveTo>
                  <a:lnTo>
                    <a:pt x="8" y="0"/>
                  </a:lnTo>
                  <a:cubicBezTo>
                    <a:pt x="3" y="0"/>
                    <a:pt x="0" y="3"/>
                    <a:pt x="0" y="7"/>
                  </a:cubicBezTo>
                  <a:lnTo>
                    <a:pt x="0" y="173"/>
                  </a:lnTo>
                  <a:cubicBezTo>
                    <a:pt x="0" y="177"/>
                    <a:pt x="3" y="180"/>
                    <a:pt x="8" y="180"/>
                  </a:cubicBezTo>
                  <a:lnTo>
                    <a:pt x="19" y="180"/>
                  </a:lnTo>
                  <a:cubicBezTo>
                    <a:pt x="24" y="180"/>
                    <a:pt x="27" y="177"/>
                    <a:pt x="27" y="173"/>
                  </a:cubicBezTo>
                  <a:lnTo>
                    <a:pt x="27" y="7"/>
                  </a:lnTo>
                  <a:cubicBezTo>
                    <a:pt x="27" y="3"/>
                    <a:pt x="24" y="0"/>
                    <a:pt x="19" y="0"/>
                  </a:cubicBezTo>
                  <a:close/>
                </a:path>
              </a:pathLst>
            </a:custGeom>
            <a:solidFill>
              <a:srgbClr val="F078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7" name="Freeform 34">
              <a:extLst>
                <a:ext uri="{FF2B5EF4-FFF2-40B4-BE49-F238E27FC236}">
                  <a16:creationId xmlns:a16="http://schemas.microsoft.com/office/drawing/2014/main" id="{46E41F3C-AA12-417C-978D-8B846879748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85" y="439"/>
              <a:ext cx="23" cy="45"/>
            </a:xfrm>
            <a:custGeom>
              <a:avLst/>
              <a:gdLst>
                <a:gd name="T0" fmla="*/ 88 w 94"/>
                <a:gd name="T1" fmla="*/ 3 h 187"/>
                <a:gd name="T2" fmla="*/ 27 w 94"/>
                <a:gd name="T3" fmla="*/ 20 h 187"/>
                <a:gd name="T4" fmla="*/ 27 w 94"/>
                <a:gd name="T5" fmla="*/ 14 h 187"/>
                <a:gd name="T6" fmla="*/ 20 w 94"/>
                <a:gd name="T7" fmla="*/ 7 h 187"/>
                <a:gd name="T8" fmla="*/ 7 w 94"/>
                <a:gd name="T9" fmla="*/ 7 h 187"/>
                <a:gd name="T10" fmla="*/ 0 w 94"/>
                <a:gd name="T11" fmla="*/ 14 h 187"/>
                <a:gd name="T12" fmla="*/ 0 w 94"/>
                <a:gd name="T13" fmla="*/ 180 h 187"/>
                <a:gd name="T14" fmla="*/ 7 w 94"/>
                <a:gd name="T15" fmla="*/ 187 h 187"/>
                <a:gd name="T16" fmla="*/ 20 w 94"/>
                <a:gd name="T17" fmla="*/ 187 h 187"/>
                <a:gd name="T18" fmla="*/ 27 w 94"/>
                <a:gd name="T19" fmla="*/ 180 h 187"/>
                <a:gd name="T20" fmla="*/ 27 w 94"/>
                <a:gd name="T21" fmla="*/ 80 h 187"/>
                <a:gd name="T22" fmla="*/ 43 w 94"/>
                <a:gd name="T23" fmla="*/ 41 h 187"/>
                <a:gd name="T24" fmla="*/ 86 w 94"/>
                <a:gd name="T25" fmla="*/ 29 h 187"/>
                <a:gd name="T26" fmla="*/ 92 w 94"/>
                <a:gd name="T27" fmla="*/ 27 h 187"/>
                <a:gd name="T28" fmla="*/ 94 w 94"/>
                <a:gd name="T29" fmla="*/ 21 h 187"/>
                <a:gd name="T30" fmla="*/ 94 w 94"/>
                <a:gd name="T31" fmla="*/ 10 h 187"/>
                <a:gd name="T32" fmla="*/ 88 w 94"/>
                <a:gd name="T33" fmla="*/ 3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4" h="187">
                  <a:moveTo>
                    <a:pt x="88" y="3"/>
                  </a:moveTo>
                  <a:cubicBezTo>
                    <a:pt x="64" y="0"/>
                    <a:pt x="43" y="6"/>
                    <a:pt x="27" y="20"/>
                  </a:cubicBezTo>
                  <a:lnTo>
                    <a:pt x="27" y="14"/>
                  </a:lnTo>
                  <a:cubicBezTo>
                    <a:pt x="27" y="10"/>
                    <a:pt x="24" y="7"/>
                    <a:pt x="20" y="7"/>
                  </a:cubicBezTo>
                  <a:lnTo>
                    <a:pt x="7" y="7"/>
                  </a:lnTo>
                  <a:cubicBezTo>
                    <a:pt x="3" y="7"/>
                    <a:pt x="0" y="10"/>
                    <a:pt x="0" y="14"/>
                  </a:cubicBezTo>
                  <a:lnTo>
                    <a:pt x="0" y="180"/>
                  </a:lnTo>
                  <a:cubicBezTo>
                    <a:pt x="0" y="184"/>
                    <a:pt x="3" y="187"/>
                    <a:pt x="7" y="187"/>
                  </a:cubicBezTo>
                  <a:lnTo>
                    <a:pt x="20" y="187"/>
                  </a:lnTo>
                  <a:cubicBezTo>
                    <a:pt x="24" y="187"/>
                    <a:pt x="27" y="184"/>
                    <a:pt x="27" y="180"/>
                  </a:cubicBezTo>
                  <a:lnTo>
                    <a:pt x="27" y="80"/>
                  </a:lnTo>
                  <a:cubicBezTo>
                    <a:pt x="27" y="64"/>
                    <a:pt x="33" y="50"/>
                    <a:pt x="43" y="41"/>
                  </a:cubicBezTo>
                  <a:cubicBezTo>
                    <a:pt x="53" y="31"/>
                    <a:pt x="68" y="27"/>
                    <a:pt x="86" y="29"/>
                  </a:cubicBezTo>
                  <a:cubicBezTo>
                    <a:pt x="88" y="29"/>
                    <a:pt x="91" y="28"/>
                    <a:pt x="92" y="27"/>
                  </a:cubicBezTo>
                  <a:cubicBezTo>
                    <a:pt x="94" y="25"/>
                    <a:pt x="94" y="23"/>
                    <a:pt x="94" y="21"/>
                  </a:cubicBezTo>
                  <a:lnTo>
                    <a:pt x="94" y="10"/>
                  </a:lnTo>
                  <a:cubicBezTo>
                    <a:pt x="94" y="7"/>
                    <a:pt x="92" y="3"/>
                    <a:pt x="88" y="3"/>
                  </a:cubicBezTo>
                  <a:close/>
                </a:path>
              </a:pathLst>
            </a:custGeom>
            <a:solidFill>
              <a:srgbClr val="F078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8" name="Freeform 35">
              <a:extLst>
                <a:ext uri="{FF2B5EF4-FFF2-40B4-BE49-F238E27FC236}">
                  <a16:creationId xmlns:a16="http://schemas.microsoft.com/office/drawing/2014/main" id="{75674113-A324-4FB1-A94F-90C28A71D4E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747" y="426"/>
              <a:ext cx="54" cy="58"/>
            </a:xfrm>
            <a:custGeom>
              <a:avLst/>
              <a:gdLst>
                <a:gd name="T0" fmla="*/ 217 w 224"/>
                <a:gd name="T1" fmla="*/ 0 h 238"/>
                <a:gd name="T2" fmla="*/ 204 w 224"/>
                <a:gd name="T3" fmla="*/ 0 h 238"/>
                <a:gd name="T4" fmla="*/ 197 w 224"/>
                <a:gd name="T5" fmla="*/ 4 h 238"/>
                <a:gd name="T6" fmla="*/ 112 w 224"/>
                <a:gd name="T7" fmla="*/ 198 h 238"/>
                <a:gd name="T8" fmla="*/ 27 w 224"/>
                <a:gd name="T9" fmla="*/ 4 h 238"/>
                <a:gd name="T10" fmla="*/ 20 w 224"/>
                <a:gd name="T11" fmla="*/ 0 h 238"/>
                <a:gd name="T12" fmla="*/ 8 w 224"/>
                <a:gd name="T13" fmla="*/ 0 h 238"/>
                <a:gd name="T14" fmla="*/ 0 w 224"/>
                <a:gd name="T15" fmla="*/ 7 h 238"/>
                <a:gd name="T16" fmla="*/ 0 w 224"/>
                <a:gd name="T17" fmla="*/ 231 h 238"/>
                <a:gd name="T18" fmla="*/ 8 w 224"/>
                <a:gd name="T19" fmla="*/ 238 h 238"/>
                <a:gd name="T20" fmla="*/ 19 w 224"/>
                <a:gd name="T21" fmla="*/ 238 h 238"/>
                <a:gd name="T22" fmla="*/ 27 w 224"/>
                <a:gd name="T23" fmla="*/ 231 h 238"/>
                <a:gd name="T24" fmla="*/ 27 w 224"/>
                <a:gd name="T25" fmla="*/ 70 h 238"/>
                <a:gd name="T26" fmla="*/ 99 w 224"/>
                <a:gd name="T27" fmla="*/ 234 h 238"/>
                <a:gd name="T28" fmla="*/ 106 w 224"/>
                <a:gd name="T29" fmla="*/ 238 h 238"/>
                <a:gd name="T30" fmla="*/ 119 w 224"/>
                <a:gd name="T31" fmla="*/ 238 h 238"/>
                <a:gd name="T32" fmla="*/ 126 w 224"/>
                <a:gd name="T33" fmla="*/ 234 h 238"/>
                <a:gd name="T34" fmla="*/ 197 w 224"/>
                <a:gd name="T35" fmla="*/ 70 h 238"/>
                <a:gd name="T36" fmla="*/ 197 w 224"/>
                <a:gd name="T37" fmla="*/ 231 h 238"/>
                <a:gd name="T38" fmla="*/ 205 w 224"/>
                <a:gd name="T39" fmla="*/ 238 h 238"/>
                <a:gd name="T40" fmla="*/ 217 w 224"/>
                <a:gd name="T41" fmla="*/ 238 h 238"/>
                <a:gd name="T42" fmla="*/ 224 w 224"/>
                <a:gd name="T43" fmla="*/ 231 h 238"/>
                <a:gd name="T44" fmla="*/ 224 w 224"/>
                <a:gd name="T45" fmla="*/ 7 h 238"/>
                <a:gd name="T46" fmla="*/ 217 w 224"/>
                <a:gd name="T47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24" h="238">
                  <a:moveTo>
                    <a:pt x="217" y="0"/>
                  </a:moveTo>
                  <a:lnTo>
                    <a:pt x="204" y="0"/>
                  </a:lnTo>
                  <a:cubicBezTo>
                    <a:pt x="201" y="0"/>
                    <a:pt x="198" y="2"/>
                    <a:pt x="197" y="4"/>
                  </a:cubicBezTo>
                  <a:lnTo>
                    <a:pt x="112" y="198"/>
                  </a:lnTo>
                  <a:lnTo>
                    <a:pt x="27" y="4"/>
                  </a:lnTo>
                  <a:cubicBezTo>
                    <a:pt x="26" y="2"/>
                    <a:pt x="23" y="0"/>
                    <a:pt x="20" y="0"/>
                  </a:cubicBezTo>
                  <a:lnTo>
                    <a:pt x="8" y="0"/>
                  </a:lnTo>
                  <a:cubicBezTo>
                    <a:pt x="3" y="0"/>
                    <a:pt x="0" y="3"/>
                    <a:pt x="0" y="7"/>
                  </a:cubicBezTo>
                  <a:lnTo>
                    <a:pt x="0" y="231"/>
                  </a:lnTo>
                  <a:cubicBezTo>
                    <a:pt x="0" y="235"/>
                    <a:pt x="3" y="238"/>
                    <a:pt x="8" y="238"/>
                  </a:cubicBezTo>
                  <a:lnTo>
                    <a:pt x="19" y="238"/>
                  </a:lnTo>
                  <a:cubicBezTo>
                    <a:pt x="24" y="238"/>
                    <a:pt x="27" y="235"/>
                    <a:pt x="27" y="231"/>
                  </a:cubicBezTo>
                  <a:lnTo>
                    <a:pt x="27" y="70"/>
                  </a:lnTo>
                  <a:lnTo>
                    <a:pt x="99" y="234"/>
                  </a:lnTo>
                  <a:cubicBezTo>
                    <a:pt x="100" y="237"/>
                    <a:pt x="103" y="238"/>
                    <a:pt x="106" y="238"/>
                  </a:cubicBezTo>
                  <a:lnTo>
                    <a:pt x="119" y="238"/>
                  </a:lnTo>
                  <a:cubicBezTo>
                    <a:pt x="122" y="238"/>
                    <a:pt x="124" y="237"/>
                    <a:pt x="126" y="234"/>
                  </a:cubicBezTo>
                  <a:lnTo>
                    <a:pt x="197" y="70"/>
                  </a:lnTo>
                  <a:lnTo>
                    <a:pt x="197" y="231"/>
                  </a:lnTo>
                  <a:cubicBezTo>
                    <a:pt x="197" y="235"/>
                    <a:pt x="201" y="238"/>
                    <a:pt x="205" y="238"/>
                  </a:cubicBezTo>
                  <a:lnTo>
                    <a:pt x="217" y="238"/>
                  </a:lnTo>
                  <a:cubicBezTo>
                    <a:pt x="221" y="238"/>
                    <a:pt x="224" y="235"/>
                    <a:pt x="224" y="231"/>
                  </a:cubicBezTo>
                  <a:lnTo>
                    <a:pt x="224" y="7"/>
                  </a:lnTo>
                  <a:cubicBezTo>
                    <a:pt x="224" y="3"/>
                    <a:pt x="221" y="0"/>
                    <a:pt x="217" y="0"/>
                  </a:cubicBezTo>
                  <a:close/>
                </a:path>
              </a:pathLst>
            </a:custGeom>
            <a:solidFill>
              <a:srgbClr val="F078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9" name="Freeform 36">
              <a:extLst>
                <a:ext uri="{FF2B5EF4-FFF2-40B4-BE49-F238E27FC236}">
                  <a16:creationId xmlns:a16="http://schemas.microsoft.com/office/drawing/2014/main" id="{113A2518-1F46-414F-A06A-C9ACD2C4174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812" y="439"/>
              <a:ext cx="43" cy="46"/>
            </a:xfrm>
            <a:custGeom>
              <a:avLst/>
              <a:gdLst>
                <a:gd name="T0" fmla="*/ 29 w 181"/>
                <a:gd name="T1" fmla="*/ 76 h 189"/>
                <a:gd name="T2" fmla="*/ 90 w 181"/>
                <a:gd name="T3" fmla="*/ 27 h 189"/>
                <a:gd name="T4" fmla="*/ 151 w 181"/>
                <a:gd name="T5" fmla="*/ 76 h 189"/>
                <a:gd name="T6" fmla="*/ 29 w 181"/>
                <a:gd name="T7" fmla="*/ 76 h 189"/>
                <a:gd name="T8" fmla="*/ 90 w 181"/>
                <a:gd name="T9" fmla="*/ 0 h 189"/>
                <a:gd name="T10" fmla="*/ 0 w 181"/>
                <a:gd name="T11" fmla="*/ 96 h 189"/>
                <a:gd name="T12" fmla="*/ 92 w 181"/>
                <a:gd name="T13" fmla="*/ 189 h 189"/>
                <a:gd name="T14" fmla="*/ 176 w 181"/>
                <a:gd name="T15" fmla="*/ 129 h 189"/>
                <a:gd name="T16" fmla="*/ 175 w 181"/>
                <a:gd name="T17" fmla="*/ 122 h 189"/>
                <a:gd name="T18" fmla="*/ 169 w 181"/>
                <a:gd name="T19" fmla="*/ 119 h 189"/>
                <a:gd name="T20" fmla="*/ 157 w 181"/>
                <a:gd name="T21" fmla="*/ 119 h 189"/>
                <a:gd name="T22" fmla="*/ 150 w 181"/>
                <a:gd name="T23" fmla="*/ 124 h 189"/>
                <a:gd name="T24" fmla="*/ 92 w 181"/>
                <a:gd name="T25" fmla="*/ 163 h 189"/>
                <a:gd name="T26" fmla="*/ 27 w 181"/>
                <a:gd name="T27" fmla="*/ 102 h 189"/>
                <a:gd name="T28" fmla="*/ 173 w 181"/>
                <a:gd name="T29" fmla="*/ 102 h 189"/>
                <a:gd name="T30" fmla="*/ 180 w 181"/>
                <a:gd name="T31" fmla="*/ 95 h 189"/>
                <a:gd name="T32" fmla="*/ 152 w 181"/>
                <a:gd name="T33" fmla="*/ 27 h 189"/>
                <a:gd name="T34" fmla="*/ 90 w 181"/>
                <a:gd name="T35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1" h="189">
                  <a:moveTo>
                    <a:pt x="29" y="76"/>
                  </a:moveTo>
                  <a:cubicBezTo>
                    <a:pt x="37" y="47"/>
                    <a:pt x="61" y="27"/>
                    <a:pt x="90" y="27"/>
                  </a:cubicBezTo>
                  <a:cubicBezTo>
                    <a:pt x="118" y="27"/>
                    <a:pt x="143" y="47"/>
                    <a:pt x="151" y="76"/>
                  </a:cubicBezTo>
                  <a:lnTo>
                    <a:pt x="29" y="76"/>
                  </a:lnTo>
                  <a:close/>
                  <a:moveTo>
                    <a:pt x="90" y="0"/>
                  </a:moveTo>
                  <a:cubicBezTo>
                    <a:pt x="40" y="0"/>
                    <a:pt x="0" y="43"/>
                    <a:pt x="0" y="96"/>
                  </a:cubicBezTo>
                  <a:cubicBezTo>
                    <a:pt x="0" y="148"/>
                    <a:pt x="40" y="189"/>
                    <a:pt x="92" y="189"/>
                  </a:cubicBezTo>
                  <a:cubicBezTo>
                    <a:pt x="134" y="189"/>
                    <a:pt x="164" y="168"/>
                    <a:pt x="176" y="129"/>
                  </a:cubicBezTo>
                  <a:cubicBezTo>
                    <a:pt x="177" y="127"/>
                    <a:pt x="177" y="124"/>
                    <a:pt x="175" y="122"/>
                  </a:cubicBezTo>
                  <a:cubicBezTo>
                    <a:pt x="174" y="120"/>
                    <a:pt x="172" y="119"/>
                    <a:pt x="169" y="119"/>
                  </a:cubicBezTo>
                  <a:lnTo>
                    <a:pt x="157" y="119"/>
                  </a:lnTo>
                  <a:cubicBezTo>
                    <a:pt x="154" y="119"/>
                    <a:pt x="151" y="121"/>
                    <a:pt x="150" y="124"/>
                  </a:cubicBezTo>
                  <a:cubicBezTo>
                    <a:pt x="140" y="150"/>
                    <a:pt x="121" y="163"/>
                    <a:pt x="92" y="163"/>
                  </a:cubicBezTo>
                  <a:cubicBezTo>
                    <a:pt x="57" y="163"/>
                    <a:pt x="30" y="137"/>
                    <a:pt x="27" y="102"/>
                  </a:cubicBezTo>
                  <a:lnTo>
                    <a:pt x="173" y="102"/>
                  </a:lnTo>
                  <a:cubicBezTo>
                    <a:pt x="177" y="102"/>
                    <a:pt x="180" y="99"/>
                    <a:pt x="180" y="95"/>
                  </a:cubicBezTo>
                  <a:cubicBezTo>
                    <a:pt x="181" y="71"/>
                    <a:pt x="170" y="45"/>
                    <a:pt x="152" y="27"/>
                  </a:cubicBezTo>
                  <a:cubicBezTo>
                    <a:pt x="135" y="10"/>
                    <a:pt x="113" y="0"/>
                    <a:pt x="90" y="0"/>
                  </a:cubicBezTo>
                  <a:close/>
                </a:path>
              </a:pathLst>
            </a:custGeom>
            <a:solidFill>
              <a:srgbClr val="F078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0" name="Freeform 37">
              <a:extLst>
                <a:ext uri="{FF2B5EF4-FFF2-40B4-BE49-F238E27FC236}">
                  <a16:creationId xmlns:a16="http://schemas.microsoft.com/office/drawing/2014/main" id="{41EA17C5-200B-4C66-AA46-9F488F1DEFF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076" y="439"/>
              <a:ext cx="43" cy="46"/>
            </a:xfrm>
            <a:custGeom>
              <a:avLst/>
              <a:gdLst>
                <a:gd name="T0" fmla="*/ 29 w 181"/>
                <a:gd name="T1" fmla="*/ 76 h 189"/>
                <a:gd name="T2" fmla="*/ 90 w 181"/>
                <a:gd name="T3" fmla="*/ 27 h 189"/>
                <a:gd name="T4" fmla="*/ 151 w 181"/>
                <a:gd name="T5" fmla="*/ 76 h 189"/>
                <a:gd name="T6" fmla="*/ 29 w 181"/>
                <a:gd name="T7" fmla="*/ 76 h 189"/>
                <a:gd name="T8" fmla="*/ 90 w 181"/>
                <a:gd name="T9" fmla="*/ 0 h 189"/>
                <a:gd name="T10" fmla="*/ 0 w 181"/>
                <a:gd name="T11" fmla="*/ 96 h 189"/>
                <a:gd name="T12" fmla="*/ 92 w 181"/>
                <a:gd name="T13" fmla="*/ 189 h 189"/>
                <a:gd name="T14" fmla="*/ 176 w 181"/>
                <a:gd name="T15" fmla="*/ 129 h 189"/>
                <a:gd name="T16" fmla="*/ 175 w 181"/>
                <a:gd name="T17" fmla="*/ 122 h 189"/>
                <a:gd name="T18" fmla="*/ 169 w 181"/>
                <a:gd name="T19" fmla="*/ 119 h 189"/>
                <a:gd name="T20" fmla="*/ 157 w 181"/>
                <a:gd name="T21" fmla="*/ 119 h 189"/>
                <a:gd name="T22" fmla="*/ 150 w 181"/>
                <a:gd name="T23" fmla="*/ 124 h 189"/>
                <a:gd name="T24" fmla="*/ 92 w 181"/>
                <a:gd name="T25" fmla="*/ 163 h 189"/>
                <a:gd name="T26" fmla="*/ 27 w 181"/>
                <a:gd name="T27" fmla="*/ 102 h 189"/>
                <a:gd name="T28" fmla="*/ 173 w 181"/>
                <a:gd name="T29" fmla="*/ 102 h 189"/>
                <a:gd name="T30" fmla="*/ 180 w 181"/>
                <a:gd name="T31" fmla="*/ 95 h 189"/>
                <a:gd name="T32" fmla="*/ 152 w 181"/>
                <a:gd name="T33" fmla="*/ 27 h 189"/>
                <a:gd name="T34" fmla="*/ 90 w 181"/>
                <a:gd name="T35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1" h="189">
                  <a:moveTo>
                    <a:pt x="29" y="76"/>
                  </a:moveTo>
                  <a:cubicBezTo>
                    <a:pt x="37" y="47"/>
                    <a:pt x="62" y="27"/>
                    <a:pt x="90" y="27"/>
                  </a:cubicBezTo>
                  <a:cubicBezTo>
                    <a:pt x="118" y="27"/>
                    <a:pt x="143" y="47"/>
                    <a:pt x="151" y="76"/>
                  </a:cubicBezTo>
                  <a:lnTo>
                    <a:pt x="29" y="76"/>
                  </a:lnTo>
                  <a:close/>
                  <a:moveTo>
                    <a:pt x="90" y="0"/>
                  </a:moveTo>
                  <a:cubicBezTo>
                    <a:pt x="40" y="0"/>
                    <a:pt x="0" y="43"/>
                    <a:pt x="0" y="96"/>
                  </a:cubicBezTo>
                  <a:cubicBezTo>
                    <a:pt x="0" y="148"/>
                    <a:pt x="40" y="189"/>
                    <a:pt x="92" y="189"/>
                  </a:cubicBezTo>
                  <a:cubicBezTo>
                    <a:pt x="134" y="189"/>
                    <a:pt x="164" y="168"/>
                    <a:pt x="176" y="129"/>
                  </a:cubicBezTo>
                  <a:cubicBezTo>
                    <a:pt x="177" y="127"/>
                    <a:pt x="177" y="124"/>
                    <a:pt x="175" y="122"/>
                  </a:cubicBezTo>
                  <a:cubicBezTo>
                    <a:pt x="174" y="120"/>
                    <a:pt x="172" y="119"/>
                    <a:pt x="169" y="119"/>
                  </a:cubicBezTo>
                  <a:lnTo>
                    <a:pt x="157" y="119"/>
                  </a:lnTo>
                  <a:cubicBezTo>
                    <a:pt x="154" y="119"/>
                    <a:pt x="151" y="121"/>
                    <a:pt x="150" y="124"/>
                  </a:cubicBezTo>
                  <a:cubicBezTo>
                    <a:pt x="140" y="150"/>
                    <a:pt x="121" y="163"/>
                    <a:pt x="92" y="163"/>
                  </a:cubicBezTo>
                  <a:cubicBezTo>
                    <a:pt x="57" y="163"/>
                    <a:pt x="30" y="137"/>
                    <a:pt x="27" y="102"/>
                  </a:cubicBezTo>
                  <a:lnTo>
                    <a:pt x="173" y="102"/>
                  </a:lnTo>
                  <a:cubicBezTo>
                    <a:pt x="177" y="102"/>
                    <a:pt x="180" y="99"/>
                    <a:pt x="180" y="95"/>
                  </a:cubicBezTo>
                  <a:cubicBezTo>
                    <a:pt x="181" y="71"/>
                    <a:pt x="170" y="45"/>
                    <a:pt x="152" y="27"/>
                  </a:cubicBezTo>
                  <a:cubicBezTo>
                    <a:pt x="135" y="10"/>
                    <a:pt x="113" y="0"/>
                    <a:pt x="90" y="0"/>
                  </a:cubicBezTo>
                  <a:close/>
                </a:path>
              </a:pathLst>
            </a:custGeom>
            <a:solidFill>
              <a:srgbClr val="F078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1" name="Freeform 38">
              <a:extLst>
                <a:ext uri="{FF2B5EF4-FFF2-40B4-BE49-F238E27FC236}">
                  <a16:creationId xmlns:a16="http://schemas.microsoft.com/office/drawing/2014/main" id="{35A788E5-69AF-4386-978C-F5110CD3E08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862" y="422"/>
              <a:ext cx="43" cy="63"/>
            </a:xfrm>
            <a:custGeom>
              <a:avLst/>
              <a:gdLst>
                <a:gd name="T0" fmla="*/ 90 w 180"/>
                <a:gd name="T1" fmla="*/ 232 h 258"/>
                <a:gd name="T2" fmla="*/ 26 w 180"/>
                <a:gd name="T3" fmla="*/ 164 h 258"/>
                <a:gd name="T4" fmla="*/ 90 w 180"/>
                <a:gd name="T5" fmla="*/ 96 h 258"/>
                <a:gd name="T6" fmla="*/ 154 w 180"/>
                <a:gd name="T7" fmla="*/ 164 h 258"/>
                <a:gd name="T8" fmla="*/ 90 w 180"/>
                <a:gd name="T9" fmla="*/ 232 h 258"/>
                <a:gd name="T10" fmla="*/ 173 w 180"/>
                <a:gd name="T11" fmla="*/ 0 h 258"/>
                <a:gd name="T12" fmla="*/ 161 w 180"/>
                <a:gd name="T13" fmla="*/ 0 h 258"/>
                <a:gd name="T14" fmla="*/ 154 w 180"/>
                <a:gd name="T15" fmla="*/ 7 h 258"/>
                <a:gd name="T16" fmla="*/ 154 w 180"/>
                <a:gd name="T17" fmla="*/ 98 h 258"/>
                <a:gd name="T18" fmla="*/ 90 w 180"/>
                <a:gd name="T19" fmla="*/ 69 h 258"/>
                <a:gd name="T20" fmla="*/ 0 w 180"/>
                <a:gd name="T21" fmla="*/ 164 h 258"/>
                <a:gd name="T22" fmla="*/ 90 w 180"/>
                <a:gd name="T23" fmla="*/ 258 h 258"/>
                <a:gd name="T24" fmla="*/ 154 w 180"/>
                <a:gd name="T25" fmla="*/ 230 h 258"/>
                <a:gd name="T26" fmla="*/ 154 w 180"/>
                <a:gd name="T27" fmla="*/ 247 h 258"/>
                <a:gd name="T28" fmla="*/ 161 w 180"/>
                <a:gd name="T29" fmla="*/ 254 h 258"/>
                <a:gd name="T30" fmla="*/ 173 w 180"/>
                <a:gd name="T31" fmla="*/ 254 h 258"/>
                <a:gd name="T32" fmla="*/ 180 w 180"/>
                <a:gd name="T33" fmla="*/ 247 h 258"/>
                <a:gd name="T34" fmla="*/ 180 w 180"/>
                <a:gd name="T35" fmla="*/ 7 h 258"/>
                <a:gd name="T36" fmla="*/ 173 w 180"/>
                <a:gd name="T37" fmla="*/ 0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0" h="258">
                  <a:moveTo>
                    <a:pt x="90" y="232"/>
                  </a:moveTo>
                  <a:cubicBezTo>
                    <a:pt x="55" y="232"/>
                    <a:pt x="26" y="202"/>
                    <a:pt x="26" y="164"/>
                  </a:cubicBezTo>
                  <a:cubicBezTo>
                    <a:pt x="26" y="127"/>
                    <a:pt x="55" y="96"/>
                    <a:pt x="90" y="96"/>
                  </a:cubicBezTo>
                  <a:cubicBezTo>
                    <a:pt x="125" y="96"/>
                    <a:pt x="154" y="127"/>
                    <a:pt x="154" y="164"/>
                  </a:cubicBezTo>
                  <a:cubicBezTo>
                    <a:pt x="154" y="202"/>
                    <a:pt x="125" y="232"/>
                    <a:pt x="90" y="232"/>
                  </a:cubicBezTo>
                  <a:close/>
                  <a:moveTo>
                    <a:pt x="173" y="0"/>
                  </a:moveTo>
                  <a:lnTo>
                    <a:pt x="161" y="0"/>
                  </a:lnTo>
                  <a:cubicBezTo>
                    <a:pt x="157" y="0"/>
                    <a:pt x="154" y="3"/>
                    <a:pt x="154" y="7"/>
                  </a:cubicBezTo>
                  <a:lnTo>
                    <a:pt x="154" y="98"/>
                  </a:lnTo>
                  <a:cubicBezTo>
                    <a:pt x="137" y="80"/>
                    <a:pt x="114" y="69"/>
                    <a:pt x="90" y="69"/>
                  </a:cubicBezTo>
                  <a:cubicBezTo>
                    <a:pt x="40" y="69"/>
                    <a:pt x="0" y="112"/>
                    <a:pt x="0" y="164"/>
                  </a:cubicBezTo>
                  <a:cubicBezTo>
                    <a:pt x="0" y="216"/>
                    <a:pt x="40" y="258"/>
                    <a:pt x="90" y="258"/>
                  </a:cubicBezTo>
                  <a:cubicBezTo>
                    <a:pt x="114" y="258"/>
                    <a:pt x="137" y="248"/>
                    <a:pt x="154" y="230"/>
                  </a:cubicBezTo>
                  <a:lnTo>
                    <a:pt x="154" y="247"/>
                  </a:lnTo>
                  <a:cubicBezTo>
                    <a:pt x="154" y="251"/>
                    <a:pt x="157" y="254"/>
                    <a:pt x="161" y="254"/>
                  </a:cubicBezTo>
                  <a:lnTo>
                    <a:pt x="173" y="254"/>
                  </a:lnTo>
                  <a:cubicBezTo>
                    <a:pt x="177" y="254"/>
                    <a:pt x="180" y="251"/>
                    <a:pt x="180" y="247"/>
                  </a:cubicBezTo>
                  <a:lnTo>
                    <a:pt x="180" y="7"/>
                  </a:lnTo>
                  <a:cubicBezTo>
                    <a:pt x="180" y="3"/>
                    <a:pt x="177" y="0"/>
                    <a:pt x="173" y="0"/>
                  </a:cubicBezTo>
                  <a:close/>
                </a:path>
              </a:pathLst>
            </a:custGeom>
            <a:solidFill>
              <a:srgbClr val="F078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2" name="Freeform 39">
              <a:extLst>
                <a:ext uri="{FF2B5EF4-FFF2-40B4-BE49-F238E27FC236}">
                  <a16:creationId xmlns:a16="http://schemas.microsoft.com/office/drawing/2014/main" id="{4F6CA5B9-671C-43BB-AF51-0279A1F8A36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19" y="440"/>
              <a:ext cx="7" cy="44"/>
            </a:xfrm>
            <a:custGeom>
              <a:avLst/>
              <a:gdLst>
                <a:gd name="T0" fmla="*/ 20 w 27"/>
                <a:gd name="T1" fmla="*/ 0 h 180"/>
                <a:gd name="T2" fmla="*/ 8 w 27"/>
                <a:gd name="T3" fmla="*/ 0 h 180"/>
                <a:gd name="T4" fmla="*/ 0 w 27"/>
                <a:gd name="T5" fmla="*/ 7 h 180"/>
                <a:gd name="T6" fmla="*/ 0 w 27"/>
                <a:gd name="T7" fmla="*/ 173 h 180"/>
                <a:gd name="T8" fmla="*/ 8 w 27"/>
                <a:gd name="T9" fmla="*/ 180 h 180"/>
                <a:gd name="T10" fmla="*/ 20 w 27"/>
                <a:gd name="T11" fmla="*/ 180 h 180"/>
                <a:gd name="T12" fmla="*/ 27 w 27"/>
                <a:gd name="T13" fmla="*/ 173 h 180"/>
                <a:gd name="T14" fmla="*/ 27 w 27"/>
                <a:gd name="T15" fmla="*/ 7 h 180"/>
                <a:gd name="T16" fmla="*/ 20 w 27"/>
                <a:gd name="T17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180">
                  <a:moveTo>
                    <a:pt x="20" y="0"/>
                  </a:moveTo>
                  <a:lnTo>
                    <a:pt x="8" y="0"/>
                  </a:lnTo>
                  <a:cubicBezTo>
                    <a:pt x="4" y="0"/>
                    <a:pt x="0" y="3"/>
                    <a:pt x="0" y="7"/>
                  </a:cubicBezTo>
                  <a:lnTo>
                    <a:pt x="0" y="173"/>
                  </a:lnTo>
                  <a:cubicBezTo>
                    <a:pt x="0" y="177"/>
                    <a:pt x="4" y="180"/>
                    <a:pt x="8" y="180"/>
                  </a:cubicBezTo>
                  <a:lnTo>
                    <a:pt x="20" y="180"/>
                  </a:lnTo>
                  <a:cubicBezTo>
                    <a:pt x="24" y="180"/>
                    <a:pt x="27" y="177"/>
                    <a:pt x="27" y="173"/>
                  </a:cubicBezTo>
                  <a:lnTo>
                    <a:pt x="27" y="7"/>
                  </a:lnTo>
                  <a:cubicBezTo>
                    <a:pt x="27" y="3"/>
                    <a:pt x="24" y="0"/>
                    <a:pt x="20" y="0"/>
                  </a:cubicBezTo>
                  <a:close/>
                </a:path>
              </a:pathLst>
            </a:custGeom>
            <a:solidFill>
              <a:srgbClr val="F078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3" name="Freeform 40">
              <a:extLst>
                <a:ext uri="{FF2B5EF4-FFF2-40B4-BE49-F238E27FC236}">
                  <a16:creationId xmlns:a16="http://schemas.microsoft.com/office/drawing/2014/main" id="{EAF9C4F9-294A-4CFE-BA51-ACEC26CB417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37" y="439"/>
              <a:ext cx="38" cy="46"/>
            </a:xfrm>
            <a:custGeom>
              <a:avLst/>
              <a:gdLst>
                <a:gd name="T0" fmla="*/ 84 w 159"/>
                <a:gd name="T1" fmla="*/ 76 h 189"/>
                <a:gd name="T2" fmla="*/ 36 w 159"/>
                <a:gd name="T3" fmla="*/ 53 h 189"/>
                <a:gd name="T4" fmla="*/ 42 w 159"/>
                <a:gd name="T5" fmla="*/ 39 h 189"/>
                <a:gd name="T6" fmla="*/ 80 w 159"/>
                <a:gd name="T7" fmla="*/ 26 h 189"/>
                <a:gd name="T8" fmla="*/ 128 w 159"/>
                <a:gd name="T9" fmla="*/ 56 h 189"/>
                <a:gd name="T10" fmla="*/ 135 w 159"/>
                <a:gd name="T11" fmla="*/ 62 h 189"/>
                <a:gd name="T12" fmla="*/ 147 w 159"/>
                <a:gd name="T13" fmla="*/ 62 h 189"/>
                <a:gd name="T14" fmla="*/ 153 w 159"/>
                <a:gd name="T15" fmla="*/ 59 h 189"/>
                <a:gd name="T16" fmla="*/ 155 w 159"/>
                <a:gd name="T17" fmla="*/ 53 h 189"/>
                <a:gd name="T18" fmla="*/ 79 w 159"/>
                <a:gd name="T19" fmla="*/ 0 h 189"/>
                <a:gd name="T20" fmla="*/ 9 w 159"/>
                <a:gd name="T21" fmla="*/ 53 h 189"/>
                <a:gd name="T22" fmla="*/ 80 w 159"/>
                <a:gd name="T23" fmla="*/ 102 h 189"/>
                <a:gd name="T24" fmla="*/ 132 w 159"/>
                <a:gd name="T25" fmla="*/ 132 h 189"/>
                <a:gd name="T26" fmla="*/ 126 w 159"/>
                <a:gd name="T27" fmla="*/ 149 h 189"/>
                <a:gd name="T28" fmla="*/ 84 w 159"/>
                <a:gd name="T29" fmla="*/ 163 h 189"/>
                <a:gd name="T30" fmla="*/ 27 w 159"/>
                <a:gd name="T31" fmla="*/ 128 h 189"/>
                <a:gd name="T32" fmla="*/ 20 w 159"/>
                <a:gd name="T33" fmla="*/ 122 h 189"/>
                <a:gd name="T34" fmla="*/ 8 w 159"/>
                <a:gd name="T35" fmla="*/ 122 h 189"/>
                <a:gd name="T36" fmla="*/ 2 w 159"/>
                <a:gd name="T37" fmla="*/ 125 h 189"/>
                <a:gd name="T38" fmla="*/ 0 w 159"/>
                <a:gd name="T39" fmla="*/ 131 h 189"/>
                <a:gd name="T40" fmla="*/ 85 w 159"/>
                <a:gd name="T41" fmla="*/ 189 h 189"/>
                <a:gd name="T42" fmla="*/ 145 w 159"/>
                <a:gd name="T43" fmla="*/ 168 h 189"/>
                <a:gd name="T44" fmla="*/ 159 w 159"/>
                <a:gd name="T45" fmla="*/ 131 h 189"/>
                <a:gd name="T46" fmla="*/ 159 w 159"/>
                <a:gd name="T47" fmla="*/ 131 h 189"/>
                <a:gd name="T48" fmla="*/ 84 w 159"/>
                <a:gd name="T49" fmla="*/ 76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9" h="189">
                  <a:moveTo>
                    <a:pt x="84" y="76"/>
                  </a:moveTo>
                  <a:cubicBezTo>
                    <a:pt x="43" y="70"/>
                    <a:pt x="36" y="64"/>
                    <a:pt x="36" y="53"/>
                  </a:cubicBezTo>
                  <a:cubicBezTo>
                    <a:pt x="36" y="48"/>
                    <a:pt x="38" y="43"/>
                    <a:pt x="42" y="39"/>
                  </a:cubicBezTo>
                  <a:cubicBezTo>
                    <a:pt x="50" y="31"/>
                    <a:pt x="63" y="26"/>
                    <a:pt x="80" y="26"/>
                  </a:cubicBezTo>
                  <a:cubicBezTo>
                    <a:pt x="98" y="26"/>
                    <a:pt x="121" y="32"/>
                    <a:pt x="128" y="56"/>
                  </a:cubicBezTo>
                  <a:cubicBezTo>
                    <a:pt x="129" y="59"/>
                    <a:pt x="132" y="62"/>
                    <a:pt x="135" y="62"/>
                  </a:cubicBezTo>
                  <a:lnTo>
                    <a:pt x="147" y="62"/>
                  </a:lnTo>
                  <a:cubicBezTo>
                    <a:pt x="150" y="62"/>
                    <a:pt x="152" y="61"/>
                    <a:pt x="153" y="59"/>
                  </a:cubicBezTo>
                  <a:cubicBezTo>
                    <a:pt x="155" y="57"/>
                    <a:pt x="155" y="55"/>
                    <a:pt x="155" y="53"/>
                  </a:cubicBezTo>
                  <a:cubicBezTo>
                    <a:pt x="147" y="19"/>
                    <a:pt x="119" y="0"/>
                    <a:pt x="79" y="0"/>
                  </a:cubicBezTo>
                  <a:cubicBezTo>
                    <a:pt x="33" y="0"/>
                    <a:pt x="9" y="27"/>
                    <a:pt x="9" y="53"/>
                  </a:cubicBezTo>
                  <a:cubicBezTo>
                    <a:pt x="10" y="92"/>
                    <a:pt x="50" y="98"/>
                    <a:pt x="80" y="102"/>
                  </a:cubicBezTo>
                  <a:cubicBezTo>
                    <a:pt x="122" y="108"/>
                    <a:pt x="131" y="118"/>
                    <a:pt x="132" y="132"/>
                  </a:cubicBezTo>
                  <a:cubicBezTo>
                    <a:pt x="132" y="138"/>
                    <a:pt x="130" y="144"/>
                    <a:pt x="126" y="149"/>
                  </a:cubicBezTo>
                  <a:cubicBezTo>
                    <a:pt x="117" y="158"/>
                    <a:pt x="102" y="163"/>
                    <a:pt x="84" y="163"/>
                  </a:cubicBezTo>
                  <a:cubicBezTo>
                    <a:pt x="66" y="163"/>
                    <a:pt x="33" y="159"/>
                    <a:pt x="27" y="128"/>
                  </a:cubicBezTo>
                  <a:cubicBezTo>
                    <a:pt x="26" y="125"/>
                    <a:pt x="23" y="122"/>
                    <a:pt x="20" y="122"/>
                  </a:cubicBezTo>
                  <a:lnTo>
                    <a:pt x="8" y="122"/>
                  </a:lnTo>
                  <a:cubicBezTo>
                    <a:pt x="6" y="122"/>
                    <a:pt x="3" y="123"/>
                    <a:pt x="2" y="125"/>
                  </a:cubicBezTo>
                  <a:cubicBezTo>
                    <a:pt x="1" y="127"/>
                    <a:pt x="0" y="129"/>
                    <a:pt x="0" y="131"/>
                  </a:cubicBezTo>
                  <a:cubicBezTo>
                    <a:pt x="6" y="167"/>
                    <a:pt x="38" y="189"/>
                    <a:pt x="85" y="189"/>
                  </a:cubicBezTo>
                  <a:cubicBezTo>
                    <a:pt x="110" y="189"/>
                    <a:pt x="131" y="182"/>
                    <a:pt x="145" y="168"/>
                  </a:cubicBezTo>
                  <a:cubicBezTo>
                    <a:pt x="154" y="158"/>
                    <a:pt x="159" y="145"/>
                    <a:pt x="159" y="131"/>
                  </a:cubicBezTo>
                  <a:lnTo>
                    <a:pt x="159" y="131"/>
                  </a:lnTo>
                  <a:cubicBezTo>
                    <a:pt x="156" y="87"/>
                    <a:pt x="110" y="80"/>
                    <a:pt x="84" y="76"/>
                  </a:cubicBezTo>
                  <a:close/>
                </a:path>
              </a:pathLst>
            </a:custGeom>
            <a:solidFill>
              <a:srgbClr val="F078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4" name="Freeform 41">
              <a:extLst>
                <a:ext uri="{FF2B5EF4-FFF2-40B4-BE49-F238E27FC236}">
                  <a16:creationId xmlns:a16="http://schemas.microsoft.com/office/drawing/2014/main" id="{C57128A5-60C9-4C0C-9F5F-83893A65A1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029" y="422"/>
              <a:ext cx="37" cy="62"/>
            </a:xfrm>
            <a:custGeom>
              <a:avLst/>
              <a:gdLst>
                <a:gd name="T0" fmla="*/ 79 w 155"/>
                <a:gd name="T1" fmla="*/ 69 h 254"/>
                <a:gd name="T2" fmla="*/ 27 w 155"/>
                <a:gd name="T3" fmla="*/ 89 h 254"/>
                <a:gd name="T4" fmla="*/ 27 w 155"/>
                <a:gd name="T5" fmla="*/ 7 h 254"/>
                <a:gd name="T6" fmla="*/ 19 w 155"/>
                <a:gd name="T7" fmla="*/ 0 h 254"/>
                <a:gd name="T8" fmla="*/ 7 w 155"/>
                <a:gd name="T9" fmla="*/ 0 h 254"/>
                <a:gd name="T10" fmla="*/ 0 w 155"/>
                <a:gd name="T11" fmla="*/ 7 h 254"/>
                <a:gd name="T12" fmla="*/ 0 w 155"/>
                <a:gd name="T13" fmla="*/ 247 h 254"/>
                <a:gd name="T14" fmla="*/ 7 w 155"/>
                <a:gd name="T15" fmla="*/ 254 h 254"/>
                <a:gd name="T16" fmla="*/ 19 w 155"/>
                <a:gd name="T17" fmla="*/ 254 h 254"/>
                <a:gd name="T18" fmla="*/ 27 w 155"/>
                <a:gd name="T19" fmla="*/ 247 h 254"/>
                <a:gd name="T20" fmla="*/ 27 w 155"/>
                <a:gd name="T21" fmla="*/ 147 h 254"/>
                <a:gd name="T22" fmla="*/ 79 w 155"/>
                <a:gd name="T23" fmla="*/ 96 h 254"/>
                <a:gd name="T24" fmla="*/ 128 w 155"/>
                <a:gd name="T25" fmla="*/ 147 h 254"/>
                <a:gd name="T26" fmla="*/ 128 w 155"/>
                <a:gd name="T27" fmla="*/ 247 h 254"/>
                <a:gd name="T28" fmla="*/ 135 w 155"/>
                <a:gd name="T29" fmla="*/ 254 h 254"/>
                <a:gd name="T30" fmla="*/ 147 w 155"/>
                <a:gd name="T31" fmla="*/ 254 h 254"/>
                <a:gd name="T32" fmla="*/ 155 w 155"/>
                <a:gd name="T33" fmla="*/ 247 h 254"/>
                <a:gd name="T34" fmla="*/ 155 w 155"/>
                <a:gd name="T35" fmla="*/ 147 h 254"/>
                <a:gd name="T36" fmla="*/ 79 w 155"/>
                <a:gd name="T37" fmla="*/ 69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55" h="254">
                  <a:moveTo>
                    <a:pt x="79" y="69"/>
                  </a:moveTo>
                  <a:cubicBezTo>
                    <a:pt x="59" y="69"/>
                    <a:pt x="41" y="76"/>
                    <a:pt x="27" y="89"/>
                  </a:cubicBezTo>
                  <a:lnTo>
                    <a:pt x="27" y="7"/>
                  </a:lnTo>
                  <a:cubicBezTo>
                    <a:pt x="27" y="3"/>
                    <a:pt x="23" y="0"/>
                    <a:pt x="19" y="0"/>
                  </a:cubicBezTo>
                  <a:lnTo>
                    <a:pt x="7" y="0"/>
                  </a:lnTo>
                  <a:cubicBezTo>
                    <a:pt x="3" y="0"/>
                    <a:pt x="0" y="3"/>
                    <a:pt x="0" y="7"/>
                  </a:cubicBezTo>
                  <a:lnTo>
                    <a:pt x="0" y="247"/>
                  </a:lnTo>
                  <a:cubicBezTo>
                    <a:pt x="0" y="251"/>
                    <a:pt x="3" y="254"/>
                    <a:pt x="7" y="254"/>
                  </a:cubicBezTo>
                  <a:lnTo>
                    <a:pt x="19" y="254"/>
                  </a:lnTo>
                  <a:cubicBezTo>
                    <a:pt x="23" y="254"/>
                    <a:pt x="27" y="251"/>
                    <a:pt x="27" y="247"/>
                  </a:cubicBezTo>
                  <a:lnTo>
                    <a:pt x="27" y="147"/>
                  </a:lnTo>
                  <a:cubicBezTo>
                    <a:pt x="27" y="118"/>
                    <a:pt x="49" y="96"/>
                    <a:pt x="79" y="96"/>
                  </a:cubicBezTo>
                  <a:cubicBezTo>
                    <a:pt x="111" y="96"/>
                    <a:pt x="128" y="114"/>
                    <a:pt x="128" y="147"/>
                  </a:cubicBezTo>
                  <a:lnTo>
                    <a:pt x="128" y="247"/>
                  </a:lnTo>
                  <a:cubicBezTo>
                    <a:pt x="128" y="251"/>
                    <a:pt x="131" y="254"/>
                    <a:pt x="135" y="254"/>
                  </a:cubicBezTo>
                  <a:lnTo>
                    <a:pt x="147" y="254"/>
                  </a:lnTo>
                  <a:cubicBezTo>
                    <a:pt x="151" y="254"/>
                    <a:pt x="155" y="251"/>
                    <a:pt x="155" y="247"/>
                  </a:cubicBezTo>
                  <a:lnTo>
                    <a:pt x="155" y="147"/>
                  </a:lnTo>
                  <a:cubicBezTo>
                    <a:pt x="155" y="99"/>
                    <a:pt x="126" y="69"/>
                    <a:pt x="79" y="69"/>
                  </a:cubicBezTo>
                  <a:close/>
                </a:path>
              </a:pathLst>
            </a:custGeom>
            <a:solidFill>
              <a:srgbClr val="F078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5" name="Freeform 42">
              <a:extLst>
                <a:ext uri="{FF2B5EF4-FFF2-40B4-BE49-F238E27FC236}">
                  <a16:creationId xmlns:a16="http://schemas.microsoft.com/office/drawing/2014/main" id="{7C479B4C-24CF-4A56-AE03-B39D98F026B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213" y="439"/>
              <a:ext cx="43" cy="46"/>
            </a:xfrm>
            <a:custGeom>
              <a:avLst/>
              <a:gdLst>
                <a:gd name="T0" fmla="*/ 29 w 181"/>
                <a:gd name="T1" fmla="*/ 76 h 189"/>
                <a:gd name="T2" fmla="*/ 90 w 181"/>
                <a:gd name="T3" fmla="*/ 27 h 189"/>
                <a:gd name="T4" fmla="*/ 151 w 181"/>
                <a:gd name="T5" fmla="*/ 76 h 189"/>
                <a:gd name="T6" fmla="*/ 29 w 181"/>
                <a:gd name="T7" fmla="*/ 76 h 189"/>
                <a:gd name="T8" fmla="*/ 90 w 181"/>
                <a:gd name="T9" fmla="*/ 0 h 189"/>
                <a:gd name="T10" fmla="*/ 0 w 181"/>
                <a:gd name="T11" fmla="*/ 96 h 189"/>
                <a:gd name="T12" fmla="*/ 92 w 181"/>
                <a:gd name="T13" fmla="*/ 189 h 189"/>
                <a:gd name="T14" fmla="*/ 176 w 181"/>
                <a:gd name="T15" fmla="*/ 129 h 189"/>
                <a:gd name="T16" fmla="*/ 175 w 181"/>
                <a:gd name="T17" fmla="*/ 122 h 189"/>
                <a:gd name="T18" fmla="*/ 169 w 181"/>
                <a:gd name="T19" fmla="*/ 119 h 189"/>
                <a:gd name="T20" fmla="*/ 157 w 181"/>
                <a:gd name="T21" fmla="*/ 119 h 189"/>
                <a:gd name="T22" fmla="*/ 150 w 181"/>
                <a:gd name="T23" fmla="*/ 124 h 189"/>
                <a:gd name="T24" fmla="*/ 92 w 181"/>
                <a:gd name="T25" fmla="*/ 163 h 189"/>
                <a:gd name="T26" fmla="*/ 27 w 181"/>
                <a:gd name="T27" fmla="*/ 102 h 189"/>
                <a:gd name="T28" fmla="*/ 173 w 181"/>
                <a:gd name="T29" fmla="*/ 102 h 189"/>
                <a:gd name="T30" fmla="*/ 180 w 181"/>
                <a:gd name="T31" fmla="*/ 95 h 189"/>
                <a:gd name="T32" fmla="*/ 152 w 181"/>
                <a:gd name="T33" fmla="*/ 27 h 189"/>
                <a:gd name="T34" fmla="*/ 90 w 181"/>
                <a:gd name="T35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1" h="189">
                  <a:moveTo>
                    <a:pt x="29" y="76"/>
                  </a:moveTo>
                  <a:cubicBezTo>
                    <a:pt x="37" y="47"/>
                    <a:pt x="62" y="27"/>
                    <a:pt x="90" y="27"/>
                  </a:cubicBezTo>
                  <a:cubicBezTo>
                    <a:pt x="118" y="27"/>
                    <a:pt x="143" y="47"/>
                    <a:pt x="151" y="76"/>
                  </a:cubicBezTo>
                  <a:lnTo>
                    <a:pt x="29" y="76"/>
                  </a:lnTo>
                  <a:close/>
                  <a:moveTo>
                    <a:pt x="90" y="0"/>
                  </a:moveTo>
                  <a:cubicBezTo>
                    <a:pt x="40" y="0"/>
                    <a:pt x="0" y="43"/>
                    <a:pt x="0" y="96"/>
                  </a:cubicBezTo>
                  <a:cubicBezTo>
                    <a:pt x="0" y="148"/>
                    <a:pt x="40" y="189"/>
                    <a:pt x="92" y="189"/>
                  </a:cubicBezTo>
                  <a:cubicBezTo>
                    <a:pt x="134" y="189"/>
                    <a:pt x="164" y="168"/>
                    <a:pt x="176" y="129"/>
                  </a:cubicBezTo>
                  <a:cubicBezTo>
                    <a:pt x="177" y="127"/>
                    <a:pt x="177" y="124"/>
                    <a:pt x="175" y="122"/>
                  </a:cubicBezTo>
                  <a:cubicBezTo>
                    <a:pt x="174" y="120"/>
                    <a:pt x="172" y="119"/>
                    <a:pt x="169" y="119"/>
                  </a:cubicBezTo>
                  <a:lnTo>
                    <a:pt x="157" y="119"/>
                  </a:lnTo>
                  <a:cubicBezTo>
                    <a:pt x="154" y="119"/>
                    <a:pt x="151" y="121"/>
                    <a:pt x="150" y="124"/>
                  </a:cubicBezTo>
                  <a:cubicBezTo>
                    <a:pt x="140" y="150"/>
                    <a:pt x="121" y="163"/>
                    <a:pt x="92" y="163"/>
                  </a:cubicBezTo>
                  <a:cubicBezTo>
                    <a:pt x="57" y="163"/>
                    <a:pt x="30" y="137"/>
                    <a:pt x="27" y="102"/>
                  </a:cubicBezTo>
                  <a:lnTo>
                    <a:pt x="173" y="102"/>
                  </a:lnTo>
                  <a:cubicBezTo>
                    <a:pt x="177" y="102"/>
                    <a:pt x="180" y="99"/>
                    <a:pt x="180" y="95"/>
                  </a:cubicBezTo>
                  <a:cubicBezTo>
                    <a:pt x="181" y="71"/>
                    <a:pt x="170" y="45"/>
                    <a:pt x="152" y="27"/>
                  </a:cubicBezTo>
                  <a:cubicBezTo>
                    <a:pt x="135" y="10"/>
                    <a:pt x="113" y="0"/>
                    <a:pt x="90" y="0"/>
                  </a:cubicBezTo>
                  <a:close/>
                </a:path>
              </a:pathLst>
            </a:custGeom>
            <a:solidFill>
              <a:srgbClr val="F078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6" name="Freeform 43">
              <a:extLst>
                <a:ext uri="{FF2B5EF4-FFF2-40B4-BE49-F238E27FC236}">
                  <a16:creationId xmlns:a16="http://schemas.microsoft.com/office/drawing/2014/main" id="{974CC57D-CA05-4687-A43D-E4D901C1CE6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266" y="439"/>
              <a:ext cx="37" cy="45"/>
            </a:xfrm>
            <a:custGeom>
              <a:avLst/>
              <a:gdLst>
                <a:gd name="T0" fmla="*/ 80 w 155"/>
                <a:gd name="T1" fmla="*/ 0 h 185"/>
                <a:gd name="T2" fmla="*/ 27 w 155"/>
                <a:gd name="T3" fmla="*/ 20 h 185"/>
                <a:gd name="T4" fmla="*/ 27 w 155"/>
                <a:gd name="T5" fmla="*/ 12 h 185"/>
                <a:gd name="T6" fmla="*/ 20 w 155"/>
                <a:gd name="T7" fmla="*/ 5 h 185"/>
                <a:gd name="T8" fmla="*/ 8 w 155"/>
                <a:gd name="T9" fmla="*/ 5 h 185"/>
                <a:gd name="T10" fmla="*/ 0 w 155"/>
                <a:gd name="T11" fmla="*/ 12 h 185"/>
                <a:gd name="T12" fmla="*/ 0 w 155"/>
                <a:gd name="T13" fmla="*/ 178 h 185"/>
                <a:gd name="T14" fmla="*/ 8 w 155"/>
                <a:gd name="T15" fmla="*/ 185 h 185"/>
                <a:gd name="T16" fmla="*/ 20 w 155"/>
                <a:gd name="T17" fmla="*/ 185 h 185"/>
                <a:gd name="T18" fmla="*/ 27 w 155"/>
                <a:gd name="T19" fmla="*/ 178 h 185"/>
                <a:gd name="T20" fmla="*/ 27 w 155"/>
                <a:gd name="T21" fmla="*/ 78 h 185"/>
                <a:gd name="T22" fmla="*/ 79 w 155"/>
                <a:gd name="T23" fmla="*/ 27 h 185"/>
                <a:gd name="T24" fmla="*/ 128 w 155"/>
                <a:gd name="T25" fmla="*/ 78 h 185"/>
                <a:gd name="T26" fmla="*/ 128 w 155"/>
                <a:gd name="T27" fmla="*/ 178 h 185"/>
                <a:gd name="T28" fmla="*/ 135 w 155"/>
                <a:gd name="T29" fmla="*/ 185 h 185"/>
                <a:gd name="T30" fmla="*/ 147 w 155"/>
                <a:gd name="T31" fmla="*/ 185 h 185"/>
                <a:gd name="T32" fmla="*/ 155 w 155"/>
                <a:gd name="T33" fmla="*/ 178 h 185"/>
                <a:gd name="T34" fmla="*/ 155 w 155"/>
                <a:gd name="T35" fmla="*/ 78 h 185"/>
                <a:gd name="T36" fmla="*/ 80 w 155"/>
                <a:gd name="T37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55" h="185">
                  <a:moveTo>
                    <a:pt x="80" y="0"/>
                  </a:moveTo>
                  <a:cubicBezTo>
                    <a:pt x="59" y="0"/>
                    <a:pt x="41" y="7"/>
                    <a:pt x="27" y="20"/>
                  </a:cubicBezTo>
                  <a:lnTo>
                    <a:pt x="27" y="12"/>
                  </a:lnTo>
                  <a:cubicBezTo>
                    <a:pt x="27" y="8"/>
                    <a:pt x="24" y="5"/>
                    <a:pt x="20" y="5"/>
                  </a:cubicBezTo>
                  <a:lnTo>
                    <a:pt x="8" y="5"/>
                  </a:lnTo>
                  <a:cubicBezTo>
                    <a:pt x="4" y="5"/>
                    <a:pt x="0" y="8"/>
                    <a:pt x="0" y="12"/>
                  </a:cubicBezTo>
                  <a:lnTo>
                    <a:pt x="0" y="178"/>
                  </a:lnTo>
                  <a:cubicBezTo>
                    <a:pt x="0" y="182"/>
                    <a:pt x="4" y="185"/>
                    <a:pt x="8" y="185"/>
                  </a:cubicBezTo>
                  <a:lnTo>
                    <a:pt x="20" y="185"/>
                  </a:lnTo>
                  <a:cubicBezTo>
                    <a:pt x="24" y="185"/>
                    <a:pt x="27" y="182"/>
                    <a:pt x="27" y="178"/>
                  </a:cubicBezTo>
                  <a:lnTo>
                    <a:pt x="27" y="78"/>
                  </a:lnTo>
                  <a:cubicBezTo>
                    <a:pt x="27" y="49"/>
                    <a:pt x="50" y="27"/>
                    <a:pt x="79" y="27"/>
                  </a:cubicBezTo>
                  <a:cubicBezTo>
                    <a:pt x="111" y="27"/>
                    <a:pt x="128" y="45"/>
                    <a:pt x="128" y="78"/>
                  </a:cubicBezTo>
                  <a:lnTo>
                    <a:pt x="128" y="178"/>
                  </a:lnTo>
                  <a:cubicBezTo>
                    <a:pt x="128" y="182"/>
                    <a:pt x="131" y="185"/>
                    <a:pt x="135" y="185"/>
                  </a:cubicBezTo>
                  <a:lnTo>
                    <a:pt x="147" y="185"/>
                  </a:lnTo>
                  <a:cubicBezTo>
                    <a:pt x="151" y="185"/>
                    <a:pt x="155" y="182"/>
                    <a:pt x="155" y="178"/>
                  </a:cubicBezTo>
                  <a:lnTo>
                    <a:pt x="155" y="78"/>
                  </a:lnTo>
                  <a:cubicBezTo>
                    <a:pt x="155" y="30"/>
                    <a:pt x="126" y="0"/>
                    <a:pt x="80" y="0"/>
                  </a:cubicBezTo>
                  <a:close/>
                </a:path>
              </a:pathLst>
            </a:custGeom>
            <a:solidFill>
              <a:srgbClr val="F078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7" name="Freeform 44">
              <a:extLst>
                <a:ext uri="{FF2B5EF4-FFF2-40B4-BE49-F238E27FC236}">
                  <a16:creationId xmlns:a16="http://schemas.microsoft.com/office/drawing/2014/main" id="{256B23C2-3A5B-4FBE-A93D-199D319983B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12" y="432"/>
              <a:ext cx="22" cy="52"/>
            </a:xfrm>
            <a:custGeom>
              <a:avLst/>
              <a:gdLst>
                <a:gd name="T0" fmla="*/ 86 w 94"/>
                <a:gd name="T1" fmla="*/ 36 h 217"/>
                <a:gd name="T2" fmla="*/ 49 w 94"/>
                <a:gd name="T3" fmla="*/ 36 h 217"/>
                <a:gd name="T4" fmla="*/ 49 w 94"/>
                <a:gd name="T5" fmla="*/ 7 h 217"/>
                <a:gd name="T6" fmla="*/ 42 w 94"/>
                <a:gd name="T7" fmla="*/ 0 h 217"/>
                <a:gd name="T8" fmla="*/ 30 w 94"/>
                <a:gd name="T9" fmla="*/ 0 h 217"/>
                <a:gd name="T10" fmla="*/ 22 w 94"/>
                <a:gd name="T11" fmla="*/ 7 h 217"/>
                <a:gd name="T12" fmla="*/ 22 w 94"/>
                <a:gd name="T13" fmla="*/ 36 h 217"/>
                <a:gd name="T14" fmla="*/ 7 w 94"/>
                <a:gd name="T15" fmla="*/ 36 h 217"/>
                <a:gd name="T16" fmla="*/ 0 w 94"/>
                <a:gd name="T17" fmla="*/ 43 h 217"/>
                <a:gd name="T18" fmla="*/ 0 w 94"/>
                <a:gd name="T19" fmla="*/ 55 h 217"/>
                <a:gd name="T20" fmla="*/ 7 w 94"/>
                <a:gd name="T21" fmla="*/ 62 h 217"/>
                <a:gd name="T22" fmla="*/ 22 w 94"/>
                <a:gd name="T23" fmla="*/ 62 h 217"/>
                <a:gd name="T24" fmla="*/ 22 w 94"/>
                <a:gd name="T25" fmla="*/ 152 h 217"/>
                <a:gd name="T26" fmla="*/ 42 w 94"/>
                <a:gd name="T27" fmla="*/ 203 h 217"/>
                <a:gd name="T28" fmla="*/ 80 w 94"/>
                <a:gd name="T29" fmla="*/ 217 h 217"/>
                <a:gd name="T30" fmla="*/ 87 w 94"/>
                <a:gd name="T31" fmla="*/ 216 h 217"/>
                <a:gd name="T32" fmla="*/ 94 w 94"/>
                <a:gd name="T33" fmla="*/ 209 h 217"/>
                <a:gd name="T34" fmla="*/ 94 w 94"/>
                <a:gd name="T35" fmla="*/ 198 h 217"/>
                <a:gd name="T36" fmla="*/ 92 w 94"/>
                <a:gd name="T37" fmla="*/ 193 h 217"/>
                <a:gd name="T38" fmla="*/ 86 w 94"/>
                <a:gd name="T39" fmla="*/ 191 h 217"/>
                <a:gd name="T40" fmla="*/ 59 w 94"/>
                <a:gd name="T41" fmla="*/ 183 h 217"/>
                <a:gd name="T42" fmla="*/ 49 w 94"/>
                <a:gd name="T43" fmla="*/ 152 h 217"/>
                <a:gd name="T44" fmla="*/ 49 w 94"/>
                <a:gd name="T45" fmla="*/ 62 h 217"/>
                <a:gd name="T46" fmla="*/ 86 w 94"/>
                <a:gd name="T47" fmla="*/ 62 h 217"/>
                <a:gd name="T48" fmla="*/ 94 w 94"/>
                <a:gd name="T49" fmla="*/ 55 h 217"/>
                <a:gd name="T50" fmla="*/ 94 w 94"/>
                <a:gd name="T51" fmla="*/ 43 h 217"/>
                <a:gd name="T52" fmla="*/ 86 w 94"/>
                <a:gd name="T53" fmla="*/ 36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4" h="217">
                  <a:moveTo>
                    <a:pt x="86" y="36"/>
                  </a:moveTo>
                  <a:lnTo>
                    <a:pt x="49" y="36"/>
                  </a:lnTo>
                  <a:lnTo>
                    <a:pt x="49" y="7"/>
                  </a:lnTo>
                  <a:cubicBezTo>
                    <a:pt x="49" y="3"/>
                    <a:pt x="46" y="0"/>
                    <a:pt x="42" y="0"/>
                  </a:cubicBezTo>
                  <a:lnTo>
                    <a:pt x="30" y="0"/>
                  </a:lnTo>
                  <a:cubicBezTo>
                    <a:pt x="26" y="0"/>
                    <a:pt x="22" y="3"/>
                    <a:pt x="22" y="7"/>
                  </a:cubicBezTo>
                  <a:lnTo>
                    <a:pt x="22" y="36"/>
                  </a:lnTo>
                  <a:lnTo>
                    <a:pt x="7" y="36"/>
                  </a:lnTo>
                  <a:cubicBezTo>
                    <a:pt x="3" y="36"/>
                    <a:pt x="0" y="39"/>
                    <a:pt x="0" y="43"/>
                  </a:cubicBezTo>
                  <a:lnTo>
                    <a:pt x="0" y="55"/>
                  </a:lnTo>
                  <a:cubicBezTo>
                    <a:pt x="0" y="59"/>
                    <a:pt x="3" y="62"/>
                    <a:pt x="7" y="62"/>
                  </a:cubicBezTo>
                  <a:lnTo>
                    <a:pt x="22" y="62"/>
                  </a:lnTo>
                  <a:lnTo>
                    <a:pt x="22" y="152"/>
                  </a:lnTo>
                  <a:cubicBezTo>
                    <a:pt x="22" y="174"/>
                    <a:pt x="29" y="191"/>
                    <a:pt x="42" y="203"/>
                  </a:cubicBezTo>
                  <a:cubicBezTo>
                    <a:pt x="52" y="212"/>
                    <a:pt x="65" y="217"/>
                    <a:pt x="80" y="217"/>
                  </a:cubicBezTo>
                  <a:cubicBezTo>
                    <a:pt x="82" y="217"/>
                    <a:pt x="85" y="217"/>
                    <a:pt x="87" y="216"/>
                  </a:cubicBezTo>
                  <a:cubicBezTo>
                    <a:pt x="91" y="216"/>
                    <a:pt x="94" y="213"/>
                    <a:pt x="94" y="209"/>
                  </a:cubicBezTo>
                  <a:lnTo>
                    <a:pt x="94" y="198"/>
                  </a:lnTo>
                  <a:cubicBezTo>
                    <a:pt x="94" y="196"/>
                    <a:pt x="93" y="194"/>
                    <a:pt x="92" y="193"/>
                  </a:cubicBezTo>
                  <a:cubicBezTo>
                    <a:pt x="90" y="191"/>
                    <a:pt x="88" y="191"/>
                    <a:pt x="86" y="191"/>
                  </a:cubicBezTo>
                  <a:cubicBezTo>
                    <a:pt x="75" y="191"/>
                    <a:pt x="65" y="189"/>
                    <a:pt x="59" y="183"/>
                  </a:cubicBezTo>
                  <a:cubicBezTo>
                    <a:pt x="52" y="176"/>
                    <a:pt x="49" y="166"/>
                    <a:pt x="49" y="152"/>
                  </a:cubicBezTo>
                  <a:lnTo>
                    <a:pt x="49" y="62"/>
                  </a:lnTo>
                  <a:lnTo>
                    <a:pt x="86" y="62"/>
                  </a:lnTo>
                  <a:cubicBezTo>
                    <a:pt x="91" y="62"/>
                    <a:pt x="94" y="59"/>
                    <a:pt x="94" y="55"/>
                  </a:cubicBezTo>
                  <a:lnTo>
                    <a:pt x="94" y="43"/>
                  </a:lnTo>
                  <a:cubicBezTo>
                    <a:pt x="94" y="39"/>
                    <a:pt x="91" y="36"/>
                    <a:pt x="86" y="36"/>
                  </a:cubicBezTo>
                  <a:close/>
                </a:path>
              </a:pathLst>
            </a:custGeom>
            <a:solidFill>
              <a:srgbClr val="F078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8" name="Freeform 45">
              <a:extLst>
                <a:ext uri="{FF2B5EF4-FFF2-40B4-BE49-F238E27FC236}">
                  <a16:creationId xmlns:a16="http://schemas.microsoft.com/office/drawing/2014/main" id="{E16C5EC5-2057-49CC-82D2-8719CCFE95D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45" y="439"/>
              <a:ext cx="23" cy="45"/>
            </a:xfrm>
            <a:custGeom>
              <a:avLst/>
              <a:gdLst>
                <a:gd name="T0" fmla="*/ 88 w 95"/>
                <a:gd name="T1" fmla="*/ 3 h 187"/>
                <a:gd name="T2" fmla="*/ 27 w 95"/>
                <a:gd name="T3" fmla="*/ 20 h 187"/>
                <a:gd name="T4" fmla="*/ 27 w 95"/>
                <a:gd name="T5" fmla="*/ 14 h 187"/>
                <a:gd name="T6" fmla="*/ 20 w 95"/>
                <a:gd name="T7" fmla="*/ 7 h 187"/>
                <a:gd name="T8" fmla="*/ 7 w 95"/>
                <a:gd name="T9" fmla="*/ 7 h 187"/>
                <a:gd name="T10" fmla="*/ 0 w 95"/>
                <a:gd name="T11" fmla="*/ 14 h 187"/>
                <a:gd name="T12" fmla="*/ 0 w 95"/>
                <a:gd name="T13" fmla="*/ 180 h 187"/>
                <a:gd name="T14" fmla="*/ 7 w 95"/>
                <a:gd name="T15" fmla="*/ 187 h 187"/>
                <a:gd name="T16" fmla="*/ 20 w 95"/>
                <a:gd name="T17" fmla="*/ 187 h 187"/>
                <a:gd name="T18" fmla="*/ 27 w 95"/>
                <a:gd name="T19" fmla="*/ 180 h 187"/>
                <a:gd name="T20" fmla="*/ 27 w 95"/>
                <a:gd name="T21" fmla="*/ 80 h 187"/>
                <a:gd name="T22" fmla="*/ 43 w 95"/>
                <a:gd name="T23" fmla="*/ 41 h 187"/>
                <a:gd name="T24" fmla="*/ 87 w 95"/>
                <a:gd name="T25" fmla="*/ 29 h 187"/>
                <a:gd name="T26" fmla="*/ 92 w 95"/>
                <a:gd name="T27" fmla="*/ 27 h 187"/>
                <a:gd name="T28" fmla="*/ 95 w 95"/>
                <a:gd name="T29" fmla="*/ 21 h 187"/>
                <a:gd name="T30" fmla="*/ 95 w 95"/>
                <a:gd name="T31" fmla="*/ 10 h 187"/>
                <a:gd name="T32" fmla="*/ 88 w 95"/>
                <a:gd name="T33" fmla="*/ 3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5" h="187">
                  <a:moveTo>
                    <a:pt x="88" y="3"/>
                  </a:moveTo>
                  <a:cubicBezTo>
                    <a:pt x="65" y="0"/>
                    <a:pt x="44" y="6"/>
                    <a:pt x="27" y="20"/>
                  </a:cubicBezTo>
                  <a:lnTo>
                    <a:pt x="27" y="14"/>
                  </a:lnTo>
                  <a:cubicBezTo>
                    <a:pt x="27" y="10"/>
                    <a:pt x="24" y="7"/>
                    <a:pt x="20" y="7"/>
                  </a:cubicBezTo>
                  <a:lnTo>
                    <a:pt x="7" y="7"/>
                  </a:lnTo>
                  <a:cubicBezTo>
                    <a:pt x="3" y="7"/>
                    <a:pt x="0" y="10"/>
                    <a:pt x="0" y="14"/>
                  </a:cubicBezTo>
                  <a:lnTo>
                    <a:pt x="0" y="180"/>
                  </a:lnTo>
                  <a:cubicBezTo>
                    <a:pt x="0" y="184"/>
                    <a:pt x="3" y="187"/>
                    <a:pt x="7" y="187"/>
                  </a:cubicBezTo>
                  <a:lnTo>
                    <a:pt x="20" y="187"/>
                  </a:lnTo>
                  <a:cubicBezTo>
                    <a:pt x="24" y="187"/>
                    <a:pt x="27" y="184"/>
                    <a:pt x="27" y="180"/>
                  </a:cubicBezTo>
                  <a:lnTo>
                    <a:pt x="27" y="80"/>
                  </a:lnTo>
                  <a:cubicBezTo>
                    <a:pt x="27" y="64"/>
                    <a:pt x="33" y="50"/>
                    <a:pt x="43" y="41"/>
                  </a:cubicBezTo>
                  <a:cubicBezTo>
                    <a:pt x="53" y="31"/>
                    <a:pt x="68" y="27"/>
                    <a:pt x="87" y="29"/>
                  </a:cubicBezTo>
                  <a:cubicBezTo>
                    <a:pt x="89" y="29"/>
                    <a:pt x="91" y="28"/>
                    <a:pt x="92" y="27"/>
                  </a:cubicBezTo>
                  <a:cubicBezTo>
                    <a:pt x="94" y="25"/>
                    <a:pt x="95" y="23"/>
                    <a:pt x="95" y="21"/>
                  </a:cubicBezTo>
                  <a:lnTo>
                    <a:pt x="95" y="10"/>
                  </a:lnTo>
                  <a:cubicBezTo>
                    <a:pt x="95" y="7"/>
                    <a:pt x="92" y="3"/>
                    <a:pt x="88" y="3"/>
                  </a:cubicBezTo>
                  <a:close/>
                </a:path>
              </a:pathLst>
            </a:custGeom>
            <a:solidFill>
              <a:srgbClr val="F078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9" name="Freeform 46">
              <a:extLst>
                <a:ext uri="{FF2B5EF4-FFF2-40B4-BE49-F238E27FC236}">
                  <a16:creationId xmlns:a16="http://schemas.microsoft.com/office/drawing/2014/main" id="{72AAC083-216D-4A83-837F-BE57D03AF49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157" y="425"/>
              <a:ext cx="50" cy="60"/>
            </a:xfrm>
            <a:custGeom>
              <a:avLst/>
              <a:gdLst>
                <a:gd name="T0" fmla="*/ 192 w 208"/>
                <a:gd name="T1" fmla="*/ 196 h 248"/>
                <a:gd name="T2" fmla="*/ 182 w 208"/>
                <a:gd name="T3" fmla="*/ 196 h 248"/>
                <a:gd name="T4" fmla="*/ 121 w 208"/>
                <a:gd name="T5" fmla="*/ 222 h 248"/>
                <a:gd name="T6" fmla="*/ 30 w 208"/>
                <a:gd name="T7" fmla="*/ 124 h 248"/>
                <a:gd name="T8" fmla="*/ 121 w 208"/>
                <a:gd name="T9" fmla="*/ 27 h 248"/>
                <a:gd name="T10" fmla="*/ 186 w 208"/>
                <a:gd name="T11" fmla="*/ 55 h 248"/>
                <a:gd name="T12" fmla="*/ 196 w 208"/>
                <a:gd name="T13" fmla="*/ 55 h 248"/>
                <a:gd name="T14" fmla="*/ 205 w 208"/>
                <a:gd name="T15" fmla="*/ 46 h 248"/>
                <a:gd name="T16" fmla="*/ 205 w 208"/>
                <a:gd name="T17" fmla="*/ 37 h 248"/>
                <a:gd name="T18" fmla="*/ 121 w 208"/>
                <a:gd name="T19" fmla="*/ 0 h 248"/>
                <a:gd name="T20" fmla="*/ 0 w 208"/>
                <a:gd name="T21" fmla="*/ 124 h 248"/>
                <a:gd name="T22" fmla="*/ 121 w 208"/>
                <a:gd name="T23" fmla="*/ 248 h 248"/>
                <a:gd name="T24" fmla="*/ 201 w 208"/>
                <a:gd name="T25" fmla="*/ 215 h 248"/>
                <a:gd name="T26" fmla="*/ 201 w 208"/>
                <a:gd name="T27" fmla="*/ 205 h 248"/>
                <a:gd name="T28" fmla="*/ 192 w 208"/>
                <a:gd name="T29" fmla="*/ 196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08" h="248">
                  <a:moveTo>
                    <a:pt x="192" y="196"/>
                  </a:moveTo>
                  <a:cubicBezTo>
                    <a:pt x="189" y="193"/>
                    <a:pt x="185" y="193"/>
                    <a:pt x="182" y="196"/>
                  </a:cubicBezTo>
                  <a:cubicBezTo>
                    <a:pt x="166" y="212"/>
                    <a:pt x="144" y="222"/>
                    <a:pt x="121" y="222"/>
                  </a:cubicBezTo>
                  <a:cubicBezTo>
                    <a:pt x="71" y="222"/>
                    <a:pt x="30" y="178"/>
                    <a:pt x="30" y="124"/>
                  </a:cubicBezTo>
                  <a:cubicBezTo>
                    <a:pt x="30" y="71"/>
                    <a:pt x="71" y="27"/>
                    <a:pt x="121" y="27"/>
                  </a:cubicBezTo>
                  <a:cubicBezTo>
                    <a:pt x="146" y="27"/>
                    <a:pt x="169" y="37"/>
                    <a:pt x="186" y="55"/>
                  </a:cubicBezTo>
                  <a:cubicBezTo>
                    <a:pt x="188" y="58"/>
                    <a:pt x="193" y="58"/>
                    <a:pt x="196" y="55"/>
                  </a:cubicBezTo>
                  <a:lnTo>
                    <a:pt x="205" y="46"/>
                  </a:lnTo>
                  <a:cubicBezTo>
                    <a:pt x="208" y="44"/>
                    <a:pt x="208" y="39"/>
                    <a:pt x="205" y="37"/>
                  </a:cubicBezTo>
                  <a:cubicBezTo>
                    <a:pt x="184" y="14"/>
                    <a:pt x="154" y="0"/>
                    <a:pt x="121" y="0"/>
                  </a:cubicBezTo>
                  <a:cubicBezTo>
                    <a:pt x="56" y="0"/>
                    <a:pt x="0" y="56"/>
                    <a:pt x="0" y="124"/>
                  </a:cubicBezTo>
                  <a:cubicBezTo>
                    <a:pt x="0" y="193"/>
                    <a:pt x="56" y="248"/>
                    <a:pt x="121" y="248"/>
                  </a:cubicBezTo>
                  <a:cubicBezTo>
                    <a:pt x="151" y="248"/>
                    <a:pt x="180" y="236"/>
                    <a:pt x="201" y="215"/>
                  </a:cubicBezTo>
                  <a:cubicBezTo>
                    <a:pt x="204" y="212"/>
                    <a:pt x="204" y="208"/>
                    <a:pt x="201" y="205"/>
                  </a:cubicBezTo>
                  <a:lnTo>
                    <a:pt x="192" y="196"/>
                  </a:lnTo>
                  <a:close/>
                </a:path>
              </a:pathLst>
            </a:custGeom>
            <a:solidFill>
              <a:srgbClr val="F078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0" name="Freeform 47">
              <a:extLst>
                <a:ext uri="{FF2B5EF4-FFF2-40B4-BE49-F238E27FC236}">
                  <a16:creationId xmlns:a16="http://schemas.microsoft.com/office/drawing/2014/main" id="{57E240B3-4C35-4511-BAA2-E6C409A4B0F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83" y="439"/>
              <a:ext cx="38" cy="46"/>
            </a:xfrm>
            <a:custGeom>
              <a:avLst/>
              <a:gdLst>
                <a:gd name="T0" fmla="*/ 148 w 159"/>
                <a:gd name="T1" fmla="*/ 141 h 189"/>
                <a:gd name="T2" fmla="*/ 137 w 159"/>
                <a:gd name="T3" fmla="*/ 141 h 189"/>
                <a:gd name="T4" fmla="*/ 90 w 159"/>
                <a:gd name="T5" fmla="*/ 163 h 189"/>
                <a:gd name="T6" fmla="*/ 27 w 159"/>
                <a:gd name="T7" fmla="*/ 96 h 189"/>
                <a:gd name="T8" fmla="*/ 90 w 159"/>
                <a:gd name="T9" fmla="*/ 27 h 189"/>
                <a:gd name="T10" fmla="*/ 137 w 159"/>
                <a:gd name="T11" fmla="*/ 49 h 189"/>
                <a:gd name="T12" fmla="*/ 147 w 159"/>
                <a:gd name="T13" fmla="*/ 49 h 189"/>
                <a:gd name="T14" fmla="*/ 156 w 159"/>
                <a:gd name="T15" fmla="*/ 40 h 189"/>
                <a:gd name="T16" fmla="*/ 157 w 159"/>
                <a:gd name="T17" fmla="*/ 30 h 189"/>
                <a:gd name="T18" fmla="*/ 90 w 159"/>
                <a:gd name="T19" fmla="*/ 0 h 189"/>
                <a:gd name="T20" fmla="*/ 0 w 159"/>
                <a:gd name="T21" fmla="*/ 96 h 189"/>
                <a:gd name="T22" fmla="*/ 90 w 159"/>
                <a:gd name="T23" fmla="*/ 189 h 189"/>
                <a:gd name="T24" fmla="*/ 157 w 159"/>
                <a:gd name="T25" fmla="*/ 159 h 189"/>
                <a:gd name="T26" fmla="*/ 157 w 159"/>
                <a:gd name="T27" fmla="*/ 150 h 189"/>
                <a:gd name="T28" fmla="*/ 148 w 159"/>
                <a:gd name="T29" fmla="*/ 141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9" h="189">
                  <a:moveTo>
                    <a:pt x="148" y="141"/>
                  </a:moveTo>
                  <a:cubicBezTo>
                    <a:pt x="145" y="138"/>
                    <a:pt x="140" y="138"/>
                    <a:pt x="137" y="141"/>
                  </a:cubicBezTo>
                  <a:cubicBezTo>
                    <a:pt x="126" y="155"/>
                    <a:pt x="110" y="163"/>
                    <a:pt x="90" y="163"/>
                  </a:cubicBezTo>
                  <a:cubicBezTo>
                    <a:pt x="55" y="163"/>
                    <a:pt x="27" y="133"/>
                    <a:pt x="27" y="96"/>
                  </a:cubicBezTo>
                  <a:cubicBezTo>
                    <a:pt x="27" y="58"/>
                    <a:pt x="55" y="27"/>
                    <a:pt x="90" y="27"/>
                  </a:cubicBezTo>
                  <a:cubicBezTo>
                    <a:pt x="109" y="27"/>
                    <a:pt x="126" y="35"/>
                    <a:pt x="137" y="49"/>
                  </a:cubicBezTo>
                  <a:cubicBezTo>
                    <a:pt x="140" y="52"/>
                    <a:pt x="144" y="52"/>
                    <a:pt x="147" y="49"/>
                  </a:cubicBezTo>
                  <a:lnTo>
                    <a:pt x="156" y="40"/>
                  </a:lnTo>
                  <a:cubicBezTo>
                    <a:pt x="159" y="37"/>
                    <a:pt x="159" y="33"/>
                    <a:pt x="157" y="30"/>
                  </a:cubicBezTo>
                  <a:cubicBezTo>
                    <a:pt x="141" y="11"/>
                    <a:pt x="117" y="0"/>
                    <a:pt x="90" y="0"/>
                  </a:cubicBezTo>
                  <a:cubicBezTo>
                    <a:pt x="40" y="0"/>
                    <a:pt x="0" y="43"/>
                    <a:pt x="0" y="96"/>
                  </a:cubicBezTo>
                  <a:cubicBezTo>
                    <a:pt x="0" y="147"/>
                    <a:pt x="40" y="189"/>
                    <a:pt x="90" y="189"/>
                  </a:cubicBezTo>
                  <a:cubicBezTo>
                    <a:pt x="117" y="189"/>
                    <a:pt x="141" y="178"/>
                    <a:pt x="157" y="159"/>
                  </a:cubicBezTo>
                  <a:cubicBezTo>
                    <a:pt x="159" y="157"/>
                    <a:pt x="159" y="153"/>
                    <a:pt x="157" y="150"/>
                  </a:cubicBezTo>
                  <a:lnTo>
                    <a:pt x="148" y="141"/>
                  </a:lnTo>
                  <a:close/>
                </a:path>
              </a:pathLst>
            </a:custGeom>
            <a:solidFill>
              <a:srgbClr val="F078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1" name="Freeform 48">
              <a:extLst>
                <a:ext uri="{FF2B5EF4-FFF2-40B4-BE49-F238E27FC236}">
                  <a16:creationId xmlns:a16="http://schemas.microsoft.com/office/drawing/2014/main" id="{9C46D527-2945-446F-AA79-A4761A6AA4E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21" y="233"/>
              <a:ext cx="48" cy="188"/>
            </a:xfrm>
            <a:custGeom>
              <a:avLst/>
              <a:gdLst>
                <a:gd name="T0" fmla="*/ 0 w 202"/>
                <a:gd name="T1" fmla="*/ 0 h 783"/>
                <a:gd name="T2" fmla="*/ 0 w 202"/>
                <a:gd name="T3" fmla="*/ 435 h 783"/>
                <a:gd name="T4" fmla="*/ 84 w 202"/>
                <a:gd name="T5" fmla="*/ 724 h 783"/>
                <a:gd name="T6" fmla="*/ 202 w 202"/>
                <a:gd name="T7" fmla="*/ 783 h 783"/>
                <a:gd name="T8" fmla="*/ 202 w 202"/>
                <a:gd name="T9" fmla="*/ 395 h 783"/>
                <a:gd name="T10" fmla="*/ 0 w 202"/>
                <a:gd name="T11" fmla="*/ 0 h 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2" h="783">
                  <a:moveTo>
                    <a:pt x="0" y="0"/>
                  </a:moveTo>
                  <a:lnTo>
                    <a:pt x="0" y="435"/>
                  </a:lnTo>
                  <a:cubicBezTo>
                    <a:pt x="0" y="602"/>
                    <a:pt x="29" y="678"/>
                    <a:pt x="84" y="724"/>
                  </a:cubicBezTo>
                  <a:cubicBezTo>
                    <a:pt x="115" y="749"/>
                    <a:pt x="155" y="767"/>
                    <a:pt x="202" y="783"/>
                  </a:cubicBezTo>
                  <a:lnTo>
                    <a:pt x="202" y="395"/>
                  </a:lnTo>
                  <a:cubicBezTo>
                    <a:pt x="200" y="233"/>
                    <a:pt x="121" y="90"/>
                    <a:pt x="0" y="0"/>
                  </a:cubicBezTo>
                  <a:close/>
                </a:path>
              </a:pathLst>
            </a:custGeom>
            <a:solidFill>
              <a:srgbClr val="E600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2" name="Freeform 49">
              <a:extLst>
                <a:ext uri="{FF2B5EF4-FFF2-40B4-BE49-F238E27FC236}">
                  <a16:creationId xmlns:a16="http://schemas.microsoft.com/office/drawing/2014/main" id="{DEBF613B-C7B4-4DD7-9444-76FBC27702F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85" y="233"/>
              <a:ext cx="48" cy="188"/>
            </a:xfrm>
            <a:custGeom>
              <a:avLst/>
              <a:gdLst>
                <a:gd name="T0" fmla="*/ 201 w 201"/>
                <a:gd name="T1" fmla="*/ 0 h 783"/>
                <a:gd name="T2" fmla="*/ 201 w 201"/>
                <a:gd name="T3" fmla="*/ 435 h 783"/>
                <a:gd name="T4" fmla="*/ 117 w 201"/>
                <a:gd name="T5" fmla="*/ 724 h 783"/>
                <a:gd name="T6" fmla="*/ 0 w 201"/>
                <a:gd name="T7" fmla="*/ 783 h 783"/>
                <a:gd name="T8" fmla="*/ 0 w 201"/>
                <a:gd name="T9" fmla="*/ 395 h 783"/>
                <a:gd name="T10" fmla="*/ 201 w 201"/>
                <a:gd name="T11" fmla="*/ 0 h 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1" h="783">
                  <a:moveTo>
                    <a:pt x="201" y="0"/>
                  </a:moveTo>
                  <a:lnTo>
                    <a:pt x="201" y="435"/>
                  </a:lnTo>
                  <a:cubicBezTo>
                    <a:pt x="201" y="602"/>
                    <a:pt x="172" y="678"/>
                    <a:pt x="117" y="724"/>
                  </a:cubicBezTo>
                  <a:cubicBezTo>
                    <a:pt x="86" y="749"/>
                    <a:pt x="47" y="767"/>
                    <a:pt x="0" y="783"/>
                  </a:cubicBezTo>
                  <a:lnTo>
                    <a:pt x="0" y="395"/>
                  </a:lnTo>
                  <a:cubicBezTo>
                    <a:pt x="2" y="233"/>
                    <a:pt x="80" y="90"/>
                    <a:pt x="201" y="0"/>
                  </a:cubicBezTo>
                  <a:close/>
                </a:path>
              </a:pathLst>
            </a:custGeom>
            <a:solidFill>
              <a:srgbClr val="E600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3" name="Freeform 50">
              <a:extLst>
                <a:ext uri="{FF2B5EF4-FFF2-40B4-BE49-F238E27FC236}">
                  <a16:creationId xmlns:a16="http://schemas.microsoft.com/office/drawing/2014/main" id="{D86882BF-AA11-47F2-962E-D908DFAA9FD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57" y="209"/>
              <a:ext cx="240" cy="276"/>
            </a:xfrm>
            <a:custGeom>
              <a:avLst/>
              <a:gdLst>
                <a:gd name="T0" fmla="*/ 500 w 1001"/>
                <a:gd name="T1" fmla="*/ 1145 h 1145"/>
                <a:gd name="T2" fmla="*/ 1001 w 1001"/>
                <a:gd name="T3" fmla="*/ 636 h 1145"/>
                <a:gd name="T4" fmla="*/ 1001 w 1001"/>
                <a:gd name="T5" fmla="*/ 0 h 1145"/>
                <a:gd name="T6" fmla="*/ 799 w 1001"/>
                <a:gd name="T7" fmla="*/ 56 h 1145"/>
                <a:gd name="T8" fmla="*/ 799 w 1001"/>
                <a:gd name="T9" fmla="*/ 581 h 1145"/>
                <a:gd name="T10" fmla="*/ 500 w 1001"/>
                <a:gd name="T11" fmla="*/ 942 h 1145"/>
                <a:gd name="T12" fmla="*/ 202 w 1001"/>
                <a:gd name="T13" fmla="*/ 581 h 1145"/>
                <a:gd name="T14" fmla="*/ 202 w 1001"/>
                <a:gd name="T15" fmla="*/ 56 h 1145"/>
                <a:gd name="T16" fmla="*/ 0 w 1001"/>
                <a:gd name="T17" fmla="*/ 0 h 1145"/>
                <a:gd name="T18" fmla="*/ 0 w 1001"/>
                <a:gd name="T19" fmla="*/ 636 h 1145"/>
                <a:gd name="T20" fmla="*/ 500 w 1001"/>
                <a:gd name="T21" fmla="*/ 1145 h 1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01" h="1145">
                  <a:moveTo>
                    <a:pt x="500" y="1145"/>
                  </a:moveTo>
                  <a:cubicBezTo>
                    <a:pt x="776" y="1145"/>
                    <a:pt x="1001" y="925"/>
                    <a:pt x="1001" y="636"/>
                  </a:cubicBezTo>
                  <a:lnTo>
                    <a:pt x="1001" y="0"/>
                  </a:lnTo>
                  <a:cubicBezTo>
                    <a:pt x="928" y="4"/>
                    <a:pt x="860" y="24"/>
                    <a:pt x="799" y="56"/>
                  </a:cubicBezTo>
                  <a:lnTo>
                    <a:pt x="799" y="581"/>
                  </a:lnTo>
                  <a:cubicBezTo>
                    <a:pt x="799" y="930"/>
                    <a:pt x="547" y="942"/>
                    <a:pt x="500" y="942"/>
                  </a:cubicBezTo>
                  <a:cubicBezTo>
                    <a:pt x="454" y="942"/>
                    <a:pt x="202" y="930"/>
                    <a:pt x="202" y="581"/>
                  </a:cubicBezTo>
                  <a:lnTo>
                    <a:pt x="202" y="56"/>
                  </a:lnTo>
                  <a:cubicBezTo>
                    <a:pt x="141" y="24"/>
                    <a:pt x="73" y="4"/>
                    <a:pt x="0" y="0"/>
                  </a:cubicBezTo>
                  <a:lnTo>
                    <a:pt x="0" y="636"/>
                  </a:lnTo>
                  <a:cubicBezTo>
                    <a:pt x="0" y="925"/>
                    <a:pt x="224" y="1145"/>
                    <a:pt x="500" y="1145"/>
                  </a:cubicBezTo>
                  <a:close/>
                </a:path>
              </a:pathLst>
            </a:custGeom>
            <a:solidFill>
              <a:srgbClr val="F078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4" name="Freeform 51">
              <a:extLst>
                <a:ext uri="{FF2B5EF4-FFF2-40B4-BE49-F238E27FC236}">
                  <a16:creationId xmlns:a16="http://schemas.microsoft.com/office/drawing/2014/main" id="{C9EE8D77-BB11-4055-A2FD-D0C98376017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42" y="187"/>
              <a:ext cx="70" cy="83"/>
            </a:xfrm>
            <a:custGeom>
              <a:avLst/>
              <a:gdLst>
                <a:gd name="T0" fmla="*/ 147 w 294"/>
                <a:gd name="T1" fmla="*/ 347 h 347"/>
                <a:gd name="T2" fmla="*/ 294 w 294"/>
                <a:gd name="T3" fmla="*/ 162 h 347"/>
                <a:gd name="T4" fmla="*/ 147 w 294"/>
                <a:gd name="T5" fmla="*/ 0 h 347"/>
                <a:gd name="T6" fmla="*/ 0 w 294"/>
                <a:gd name="T7" fmla="*/ 162 h 347"/>
                <a:gd name="T8" fmla="*/ 147 w 294"/>
                <a:gd name="T9" fmla="*/ 347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4" h="347">
                  <a:moveTo>
                    <a:pt x="147" y="347"/>
                  </a:moveTo>
                  <a:cubicBezTo>
                    <a:pt x="183" y="275"/>
                    <a:pt x="233" y="212"/>
                    <a:pt x="294" y="162"/>
                  </a:cubicBezTo>
                  <a:cubicBezTo>
                    <a:pt x="258" y="98"/>
                    <a:pt x="208" y="43"/>
                    <a:pt x="147" y="0"/>
                  </a:cubicBezTo>
                  <a:cubicBezTo>
                    <a:pt x="87" y="43"/>
                    <a:pt x="37" y="98"/>
                    <a:pt x="0" y="162"/>
                  </a:cubicBezTo>
                  <a:cubicBezTo>
                    <a:pt x="61" y="212"/>
                    <a:pt x="112" y="275"/>
                    <a:pt x="147" y="347"/>
                  </a:cubicBezTo>
                  <a:close/>
                </a:path>
              </a:pathLst>
            </a:custGeom>
            <a:solidFill>
              <a:srgbClr val="0037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2673046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columns - corpor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0" y="1100092"/>
            <a:ext cx="10766044" cy="1325563"/>
          </a:xfrm>
        </p:spPr>
        <p:txBody>
          <a:bodyPr>
            <a:noAutofit/>
          </a:bodyPr>
          <a:lstStyle>
            <a:lvl1pPr>
              <a:defRPr>
                <a:solidFill>
                  <a:srgbClr val="003741"/>
                </a:solidFill>
              </a:defRPr>
            </a:lvl1pPr>
          </a:lstStyle>
          <a:p>
            <a:r>
              <a:rPr lang="nl-NL" dirty="0"/>
              <a:t>Enter </a:t>
            </a:r>
            <a:r>
              <a:rPr lang="nl-NL" dirty="0" err="1"/>
              <a:t>title</a:t>
            </a:r>
            <a:r>
              <a:rPr lang="nl-NL" dirty="0"/>
              <a:t> here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C723EE4-8616-4984-A1F0-0582DFEC573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94944" y="2425655"/>
            <a:ext cx="10744200" cy="3751308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 dirty="0" err="1"/>
              <a:t>Use</a:t>
            </a:r>
            <a:r>
              <a:rPr lang="nl-NL" dirty="0"/>
              <a:t> </a:t>
            </a:r>
            <a:r>
              <a:rPr lang="nl-NL" dirty="0" err="1"/>
              <a:t>bullet</a:t>
            </a:r>
            <a:r>
              <a:rPr lang="nl-NL" dirty="0"/>
              <a:t> </a:t>
            </a:r>
            <a:r>
              <a:rPr lang="nl-NL" dirty="0" err="1"/>
              <a:t>text</a:t>
            </a:r>
            <a:r>
              <a:rPr lang="nl-NL" dirty="0"/>
              <a:t> here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Example footer | July 2018</a:t>
            </a:r>
          </a:p>
        </p:txBody>
      </p:sp>
    </p:spTree>
    <p:extLst>
      <p:ext uri="{BB962C8B-B14F-4D97-AF65-F5344CB8AC3E}">
        <p14:creationId xmlns:p14="http://schemas.microsoft.com/office/powerpoint/2010/main" val="901386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14">
            <a:extLst>
              <a:ext uri="{FF2B5EF4-FFF2-40B4-BE49-F238E27FC236}">
                <a16:creationId xmlns:a16="http://schemas.microsoft.com/office/drawing/2014/main" id="{DA58A6F3-534A-40A0-83C6-89CBA2926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603738"/>
            <a:ext cx="12192000" cy="6254262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endParaRPr lang="nl-NL" dirty="0"/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968198D8-F9D5-466F-B081-D48DCE325626}"/>
              </a:ext>
            </a:extLst>
          </p:cNvPr>
          <p:cNvGrpSpPr/>
          <p:nvPr userDrawn="1"/>
        </p:nvGrpSpPr>
        <p:grpSpPr>
          <a:xfrm>
            <a:off x="4309680" y="-733"/>
            <a:ext cx="3565908" cy="992921"/>
            <a:chOff x="4309680" y="-733"/>
            <a:chExt cx="3565908" cy="992921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id="{7F68AFAE-ACDE-45F8-9005-12041EE103F6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313238" y="0"/>
              <a:ext cx="3562350" cy="992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BDBC6344-822B-41DC-A605-CFB48858EEA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09680" y="-733"/>
              <a:ext cx="3561146" cy="986572"/>
            </a:xfrm>
            <a:custGeom>
              <a:avLst/>
              <a:gdLst>
                <a:gd name="T0" fmla="*/ 0 w 9343"/>
                <a:gd name="T1" fmla="*/ 0 h 3048"/>
                <a:gd name="T2" fmla="*/ 0 w 9343"/>
                <a:gd name="T3" fmla="*/ 2148 h 3048"/>
                <a:gd name="T4" fmla="*/ 900 w 9343"/>
                <a:gd name="T5" fmla="*/ 3048 h 3048"/>
                <a:gd name="T6" fmla="*/ 8443 w 9343"/>
                <a:gd name="T7" fmla="*/ 3048 h 3048"/>
                <a:gd name="T8" fmla="*/ 9343 w 9343"/>
                <a:gd name="T9" fmla="*/ 2148 h 3048"/>
                <a:gd name="T10" fmla="*/ 9343 w 9343"/>
                <a:gd name="T11" fmla="*/ 0 h 3048"/>
                <a:gd name="T12" fmla="*/ 0 w 9343"/>
                <a:gd name="T13" fmla="*/ 0 h 3048"/>
                <a:gd name="connsiteX0" fmla="*/ 0 w 10000"/>
                <a:gd name="connsiteY0" fmla="*/ 0 h 10000"/>
                <a:gd name="connsiteX1" fmla="*/ 0 w 10000"/>
                <a:gd name="connsiteY1" fmla="*/ 7047 h 10000"/>
                <a:gd name="connsiteX2" fmla="*/ 963 w 10000"/>
                <a:gd name="connsiteY2" fmla="*/ 10000 h 10000"/>
                <a:gd name="connsiteX3" fmla="*/ 9037 w 10000"/>
                <a:gd name="connsiteY3" fmla="*/ 10000 h 10000"/>
                <a:gd name="connsiteX4" fmla="*/ 10000 w 10000"/>
                <a:gd name="connsiteY4" fmla="*/ 7047 h 10000"/>
                <a:gd name="connsiteX5" fmla="*/ 10000 w 10000"/>
                <a:gd name="connsiteY5" fmla="*/ 1497 h 10000"/>
                <a:gd name="connsiteX6" fmla="*/ 0 w 10000"/>
                <a:gd name="connsiteY6" fmla="*/ 0 h 10000"/>
                <a:gd name="connsiteX0" fmla="*/ 0 w 10010"/>
                <a:gd name="connsiteY0" fmla="*/ 125 h 8503"/>
                <a:gd name="connsiteX1" fmla="*/ 10 w 10010"/>
                <a:gd name="connsiteY1" fmla="*/ 5550 h 8503"/>
                <a:gd name="connsiteX2" fmla="*/ 973 w 10010"/>
                <a:gd name="connsiteY2" fmla="*/ 8503 h 8503"/>
                <a:gd name="connsiteX3" fmla="*/ 9047 w 10010"/>
                <a:gd name="connsiteY3" fmla="*/ 8503 h 8503"/>
                <a:gd name="connsiteX4" fmla="*/ 10010 w 10010"/>
                <a:gd name="connsiteY4" fmla="*/ 5550 h 8503"/>
                <a:gd name="connsiteX5" fmla="*/ 10010 w 10010"/>
                <a:gd name="connsiteY5" fmla="*/ 0 h 8503"/>
                <a:gd name="connsiteX6" fmla="*/ 0 w 10010"/>
                <a:gd name="connsiteY6" fmla="*/ 125 h 8503"/>
                <a:gd name="connsiteX0" fmla="*/ 0 w 10000"/>
                <a:gd name="connsiteY0" fmla="*/ 37 h 10000"/>
                <a:gd name="connsiteX1" fmla="*/ 10 w 10000"/>
                <a:gd name="connsiteY1" fmla="*/ 6527 h 10000"/>
                <a:gd name="connsiteX2" fmla="*/ 972 w 10000"/>
                <a:gd name="connsiteY2" fmla="*/ 10000 h 10000"/>
                <a:gd name="connsiteX3" fmla="*/ 9038 w 10000"/>
                <a:gd name="connsiteY3" fmla="*/ 10000 h 10000"/>
                <a:gd name="connsiteX4" fmla="*/ 10000 w 10000"/>
                <a:gd name="connsiteY4" fmla="*/ 6527 h 10000"/>
                <a:gd name="connsiteX5" fmla="*/ 10000 w 10000"/>
                <a:gd name="connsiteY5" fmla="*/ 0 h 10000"/>
                <a:gd name="connsiteX6" fmla="*/ 0 w 10000"/>
                <a:gd name="connsiteY6" fmla="*/ 37 h 10000"/>
                <a:gd name="connsiteX0" fmla="*/ 0 w 10000"/>
                <a:gd name="connsiteY0" fmla="*/ 8 h 9971"/>
                <a:gd name="connsiteX1" fmla="*/ 10 w 10000"/>
                <a:gd name="connsiteY1" fmla="*/ 6498 h 9971"/>
                <a:gd name="connsiteX2" fmla="*/ 972 w 10000"/>
                <a:gd name="connsiteY2" fmla="*/ 9971 h 9971"/>
                <a:gd name="connsiteX3" fmla="*/ 9038 w 10000"/>
                <a:gd name="connsiteY3" fmla="*/ 9971 h 9971"/>
                <a:gd name="connsiteX4" fmla="*/ 10000 w 10000"/>
                <a:gd name="connsiteY4" fmla="*/ 6498 h 9971"/>
                <a:gd name="connsiteX5" fmla="*/ 9992 w 10000"/>
                <a:gd name="connsiteY5" fmla="*/ 0 h 9971"/>
                <a:gd name="connsiteX6" fmla="*/ 0 w 10000"/>
                <a:gd name="connsiteY6" fmla="*/ 8 h 9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00" h="9971">
                  <a:moveTo>
                    <a:pt x="0" y="8"/>
                  </a:moveTo>
                  <a:cubicBezTo>
                    <a:pt x="3" y="2134"/>
                    <a:pt x="7" y="4372"/>
                    <a:pt x="10" y="6498"/>
                  </a:cubicBezTo>
                  <a:cubicBezTo>
                    <a:pt x="10" y="8416"/>
                    <a:pt x="441" y="9971"/>
                    <a:pt x="972" y="9971"/>
                  </a:cubicBezTo>
                  <a:lnTo>
                    <a:pt x="9038" y="9971"/>
                  </a:lnTo>
                  <a:cubicBezTo>
                    <a:pt x="9569" y="9971"/>
                    <a:pt x="10000" y="8416"/>
                    <a:pt x="10000" y="6498"/>
                  </a:cubicBezTo>
                  <a:cubicBezTo>
                    <a:pt x="9997" y="4332"/>
                    <a:pt x="9995" y="2166"/>
                    <a:pt x="9992" y="0"/>
                  </a:cubicBezTo>
                  <a:lnTo>
                    <a:pt x="0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pic>
          <p:nvPicPr>
            <p:cNvPr id="7" name="Afbeelding 6">
              <a:extLst>
                <a:ext uri="{FF2B5EF4-FFF2-40B4-BE49-F238E27FC236}">
                  <a16:creationId xmlns:a16="http://schemas.microsoft.com/office/drawing/2014/main" id="{588EF8EA-60D8-4FF4-9BF9-DEBB3A6B0C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96588" y="297838"/>
              <a:ext cx="2790888" cy="5040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21077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3CCC1A1E-656A-4AF0-AA4A-4C5B0A9CBB55}"/>
              </a:ext>
            </a:extLst>
          </p:cNvPr>
          <p:cNvSpPr/>
          <p:nvPr userDrawn="1"/>
        </p:nvSpPr>
        <p:spPr>
          <a:xfrm>
            <a:off x="1" y="6271260"/>
            <a:ext cx="12192000" cy="586740"/>
          </a:xfrm>
          <a:prstGeom prst="rect">
            <a:avLst/>
          </a:prstGeom>
          <a:solidFill>
            <a:srgbClr val="CED9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F05E57A9-EF42-41CC-A2FF-69FC44463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100" y="1100092"/>
            <a:ext cx="108458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Hier de titel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64C743E-8D29-4316-98AB-B30200D583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1200" y="63817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50">
                <a:solidFill>
                  <a:srgbClr val="00373E"/>
                </a:solidFill>
              </a:defRPr>
            </a:lvl1pPr>
          </a:lstStyle>
          <a:p>
            <a:r>
              <a:rPr lang="nl-NL"/>
              <a:t>Voorbeeld voettekst</a:t>
            </a:r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1A6CEDF9-8401-43A2-A4AB-0E7332B8A3EF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413" y="0"/>
            <a:ext cx="495173" cy="1011192"/>
          </a:xfrm>
          <a:prstGeom prst="rect">
            <a:avLst/>
          </a:prstGeom>
        </p:spPr>
      </p:pic>
      <p:sp>
        <p:nvSpPr>
          <p:cNvPr id="6" name="Tijdelijke aanduiding voor datum 3">
            <a:extLst>
              <a:ext uri="{FF2B5EF4-FFF2-40B4-BE49-F238E27FC236}">
                <a16:creationId xmlns:a16="http://schemas.microsoft.com/office/drawing/2014/main" id="{66DB8E96-56C8-4A73-8A62-3F54C82AC1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198356" y="6381747"/>
            <a:ext cx="2320544" cy="365125"/>
          </a:xfrm>
          <a:prstGeom prst="rect">
            <a:avLst/>
          </a:prstGeom>
        </p:spPr>
        <p:txBody>
          <a:bodyPr/>
          <a:lstStyle>
            <a:lvl1pPr algn="r">
              <a:lnSpc>
                <a:spcPct val="150000"/>
              </a:lnSpc>
              <a:defRPr sz="1250"/>
            </a:lvl1pPr>
          </a:lstStyle>
          <a:p>
            <a:fld id="{6C2CCAB5-5085-45A0-9A3F-87592D620DA4}" type="datetime1">
              <a:rPr lang="nl-NL" smtClean="0"/>
              <a:t>22-4-2024</a:t>
            </a:fld>
            <a:endParaRPr lang="nl-NL" dirty="0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21E1F003-D253-40BD-8FF4-BF1C977877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8900" y="6381748"/>
            <a:ext cx="557784" cy="365125"/>
          </a:xfrm>
          <a:prstGeom prst="rect">
            <a:avLst/>
          </a:prstGeom>
        </p:spPr>
        <p:txBody>
          <a:bodyPr/>
          <a:lstStyle>
            <a:lvl1pPr algn="ctr">
              <a:lnSpc>
                <a:spcPct val="150000"/>
              </a:lnSpc>
              <a:defRPr sz="1250"/>
            </a:lvl1pPr>
          </a:lstStyle>
          <a:p>
            <a:fld id="{55A188FA-AAFE-4713-8BE1-64CAD04AEEC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70640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60" r:id="rId3"/>
    <p:sldLayoutId id="2147483661" r:id="rId4"/>
    <p:sldLayoutId id="2147483662" r:id="rId5"/>
    <p:sldLayoutId id="2147483663" r:id="rId6"/>
    <p:sldLayoutId id="2147483655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2" r:id="rId15"/>
    <p:sldLayoutId id="2147483673" r:id="rId16"/>
    <p:sldLayoutId id="2147483674" r:id="rId17"/>
    <p:sldLayoutId id="2147483675" r:id="rId1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E89E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56.jpeg"/><Relationship Id="rId4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7.jp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12" Type="http://schemas.openxmlformats.org/officeDocument/2006/relationships/image" Target="../media/image6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0.png"/><Relationship Id="rId11" Type="http://schemas.openxmlformats.org/officeDocument/2006/relationships/image" Target="../media/image65.jpg"/><Relationship Id="rId5" Type="http://schemas.openxmlformats.org/officeDocument/2006/relationships/image" Target="../media/image59.jpg"/><Relationship Id="rId15" Type="http://schemas.openxmlformats.org/officeDocument/2006/relationships/image" Target="../media/image69.png"/><Relationship Id="rId10" Type="http://schemas.openxmlformats.org/officeDocument/2006/relationships/image" Target="../media/image64.jpg"/><Relationship Id="rId4" Type="http://schemas.openxmlformats.org/officeDocument/2006/relationships/image" Target="../media/image58.jpg"/><Relationship Id="rId9" Type="http://schemas.openxmlformats.org/officeDocument/2006/relationships/image" Target="../media/image63.jpg"/><Relationship Id="rId14" Type="http://schemas.openxmlformats.org/officeDocument/2006/relationships/image" Target="../media/image6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73.jp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7.emf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8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83.png"/><Relationship Id="rId4" Type="http://schemas.openxmlformats.org/officeDocument/2006/relationships/image" Target="../media/image7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hyperlink" Target="mailto:rbd@amsterdamumc.nl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4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jpg"/><Relationship Id="rId13" Type="http://schemas.openxmlformats.org/officeDocument/2006/relationships/image" Target="../media/image95.png"/><Relationship Id="rId3" Type="http://schemas.openxmlformats.org/officeDocument/2006/relationships/image" Target="../media/image85.png"/><Relationship Id="rId7" Type="http://schemas.openxmlformats.org/officeDocument/2006/relationships/image" Target="../media/image89.jpg"/><Relationship Id="rId12" Type="http://schemas.openxmlformats.org/officeDocument/2006/relationships/image" Target="../media/image9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8.jpg"/><Relationship Id="rId11" Type="http://schemas.openxmlformats.org/officeDocument/2006/relationships/image" Target="../media/image93.png"/><Relationship Id="rId5" Type="http://schemas.openxmlformats.org/officeDocument/2006/relationships/image" Target="../media/image87.jpg"/><Relationship Id="rId15" Type="http://schemas.openxmlformats.org/officeDocument/2006/relationships/image" Target="../media/image62.png"/><Relationship Id="rId10" Type="http://schemas.openxmlformats.org/officeDocument/2006/relationships/image" Target="../media/image92.png"/><Relationship Id="rId4" Type="http://schemas.openxmlformats.org/officeDocument/2006/relationships/image" Target="../media/image86.jpg"/><Relationship Id="rId9" Type="http://schemas.openxmlformats.org/officeDocument/2006/relationships/image" Target="../media/image91.png"/><Relationship Id="rId14" Type="http://schemas.openxmlformats.org/officeDocument/2006/relationships/image" Target="../media/image63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7BB04D19-C40C-4081-A492-B588ADE4B7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4000" dirty="0"/>
              <a:t>De rol van slaap bij de Ziekte van Parkinson</a:t>
            </a:r>
          </a:p>
        </p:txBody>
      </p:sp>
      <p:sp>
        <p:nvSpPr>
          <p:cNvPr id="6" name="Ondertitel 5">
            <a:extLst>
              <a:ext uri="{FF2B5EF4-FFF2-40B4-BE49-F238E27FC236}">
                <a16:creationId xmlns:a16="http://schemas.microsoft.com/office/drawing/2014/main" id="{B32206D8-8C26-49FF-93E7-85F0C0CB3F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" name="Tekstvak 1"/>
          <p:cNvSpPr txBox="1"/>
          <p:nvPr/>
        </p:nvSpPr>
        <p:spPr>
          <a:xfrm>
            <a:off x="96253" y="6368716"/>
            <a:ext cx="10242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Prof. dr. Ysbrand van der Werf &amp; drs. Eva van Heese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1452" y="3610707"/>
            <a:ext cx="2511622" cy="251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248" y="4275746"/>
            <a:ext cx="3080657" cy="1037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524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65" name="Group 9"/>
          <p:cNvGrpSpPr>
            <a:grpSpLocks/>
          </p:cNvGrpSpPr>
          <p:nvPr/>
        </p:nvGrpSpPr>
        <p:grpSpPr bwMode="auto">
          <a:xfrm>
            <a:off x="1388078" y="942592"/>
            <a:ext cx="4813300" cy="2970212"/>
            <a:chOff x="0" y="314"/>
            <a:chExt cx="3032" cy="1886"/>
          </a:xfrm>
        </p:grpSpPr>
        <p:sp>
          <p:nvSpPr>
            <p:cNvPr id="17409" name="AutoShape 1"/>
            <p:cNvSpPr>
              <a:spLocks/>
            </p:cNvSpPr>
            <p:nvPr/>
          </p:nvSpPr>
          <p:spPr bwMode="auto">
            <a:xfrm>
              <a:off x="0" y="314"/>
              <a:ext cx="3032" cy="1886"/>
            </a:xfrm>
            <a:prstGeom prst="roundRect">
              <a:avLst>
                <a:gd name="adj" fmla="val 5556"/>
              </a:avLst>
            </a:prstGeom>
            <a:solidFill>
              <a:srgbClr val="29CB08"/>
            </a:solidFill>
            <a:ln w="12700" cap="flat">
              <a:solidFill>
                <a:srgbClr val="284225"/>
              </a:solidFill>
              <a:prstDash val="solid"/>
              <a:miter lim="800000"/>
              <a:headEnd type="none" w="med" len="med"/>
              <a:tailEnd type="none" w="med" len="med"/>
            </a:ln>
            <a:effectLst>
              <a:outerShdw blurRad="127000" dist="76199" dir="2700000" algn="ctr" rotWithShape="0">
                <a:schemeClr val="bg2">
                  <a:alpha val="75000"/>
                </a:schemeClr>
              </a:outerShdw>
            </a:effectLst>
          </p:spPr>
          <p:txBody>
            <a:bodyPr lIns="0" tIns="0" rIns="0" bIns="0"/>
            <a:lstStyle/>
            <a:p>
              <a:pPr>
                <a:defRPr/>
              </a:pPr>
              <a:endParaRPr lang="en-US">
                <a:latin typeface="Gill Sans Light"/>
                <a:cs typeface="Gill Sans Light"/>
              </a:endParaRPr>
            </a:p>
          </p:txBody>
        </p:sp>
        <p:sp>
          <p:nvSpPr>
            <p:cNvPr id="36880" name="Rectangle 3"/>
            <p:cNvSpPr>
              <a:spLocks/>
            </p:cNvSpPr>
            <p:nvPr/>
          </p:nvSpPr>
          <p:spPr bwMode="auto">
            <a:xfrm>
              <a:off x="345" y="744"/>
              <a:ext cx="2123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97000"/>
                </a:lnSpc>
                <a:spcBef>
                  <a:spcPts val="21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</a:tabLst>
              </a:pPr>
              <a:r>
                <a:rPr lang="en-US" sz="2400" dirty="0" err="1">
                  <a:latin typeface="Gill Sans Light" charset="0"/>
                  <a:cs typeface="Gill Sans Light" charset="0"/>
                </a:rPr>
                <a:t>Cognitieve</a:t>
              </a:r>
              <a:r>
                <a:rPr lang="en-US" sz="2400" dirty="0">
                  <a:latin typeface="Gill Sans Light" charset="0"/>
                  <a:cs typeface="Gill Sans Light" charset="0"/>
                </a:rPr>
                <a:t> </a:t>
              </a:r>
              <a:r>
                <a:rPr lang="en-US" sz="2400" dirty="0" err="1">
                  <a:latin typeface="Gill Sans Light" charset="0"/>
                  <a:cs typeface="Gill Sans Light" charset="0"/>
                </a:rPr>
                <a:t>gedrags</a:t>
              </a:r>
              <a:r>
                <a:rPr lang="en-US" sz="2400" dirty="0">
                  <a:latin typeface="Gill Sans Light" charset="0"/>
                  <a:cs typeface="Gill Sans Light" charset="0"/>
                </a:rPr>
                <a:t> </a:t>
              </a:r>
              <a:r>
                <a:rPr lang="en-US" sz="2400" dirty="0" err="1">
                  <a:latin typeface="Gill Sans Light" charset="0"/>
                  <a:cs typeface="Gill Sans Light" charset="0"/>
                </a:rPr>
                <a:t>therapie</a:t>
              </a:r>
              <a:endParaRPr lang="en-US" sz="2400" dirty="0">
                <a:latin typeface="Gill Sans Light" charset="0"/>
                <a:cs typeface="Gill Sans Light" charset="0"/>
              </a:endParaRPr>
            </a:p>
          </p:txBody>
        </p:sp>
        <p:sp>
          <p:nvSpPr>
            <p:cNvPr id="36881" name="Rectangle 4"/>
            <p:cNvSpPr>
              <a:spLocks/>
            </p:cNvSpPr>
            <p:nvPr/>
          </p:nvSpPr>
          <p:spPr bwMode="auto">
            <a:xfrm>
              <a:off x="886" y="1000"/>
              <a:ext cx="1042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97000"/>
                </a:lnSpc>
                <a:tabLst>
                  <a:tab pos="0" algn="l"/>
                  <a:tab pos="914400" algn="l"/>
                  <a:tab pos="1828800" algn="l"/>
                  <a:tab pos="2743200" algn="l"/>
                </a:tabLst>
              </a:pPr>
              <a:r>
                <a:rPr lang="en-US" sz="2400" dirty="0" err="1">
                  <a:latin typeface="Gill Sans Light" charset="0"/>
                  <a:cs typeface="Gill Sans Light" charset="0"/>
                </a:rPr>
                <a:t>Licht</a:t>
              </a:r>
              <a:r>
                <a:rPr lang="en-US" sz="2400" dirty="0">
                  <a:latin typeface="Gill Sans Light" charset="0"/>
                  <a:cs typeface="Gill Sans Light" charset="0"/>
                </a:rPr>
                <a:t> </a:t>
              </a:r>
              <a:r>
                <a:rPr lang="en-US" sz="2400" dirty="0" err="1">
                  <a:latin typeface="Gill Sans Light" charset="0"/>
                  <a:cs typeface="Gill Sans Light" charset="0"/>
                </a:rPr>
                <a:t>therapie</a:t>
              </a:r>
              <a:endParaRPr lang="en-US" sz="2400" dirty="0">
                <a:latin typeface="Gill Sans Light" charset="0"/>
                <a:cs typeface="Gill Sans Light" charset="0"/>
              </a:endParaRPr>
            </a:p>
          </p:txBody>
        </p:sp>
        <p:sp>
          <p:nvSpPr>
            <p:cNvPr id="36882" name="Rectangle 5"/>
            <p:cNvSpPr>
              <a:spLocks/>
            </p:cNvSpPr>
            <p:nvPr/>
          </p:nvSpPr>
          <p:spPr bwMode="auto">
            <a:xfrm>
              <a:off x="1047" y="1512"/>
              <a:ext cx="720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97000"/>
                </a:lnSpc>
                <a:tabLst>
                  <a:tab pos="0" algn="l"/>
                  <a:tab pos="914400" algn="l"/>
                </a:tabLst>
              </a:pPr>
              <a:r>
                <a:rPr lang="en-US" sz="2400" dirty="0" err="1">
                  <a:latin typeface="Gill Sans Light" charset="0"/>
                  <a:cs typeface="Gill Sans Light" charset="0"/>
                </a:rPr>
                <a:t>Beweging</a:t>
              </a:r>
              <a:endParaRPr lang="en-US" sz="2400" dirty="0">
                <a:latin typeface="Gill Sans Light" charset="0"/>
                <a:cs typeface="Gill Sans Light" charset="0"/>
              </a:endParaRPr>
            </a:p>
          </p:txBody>
        </p:sp>
        <p:sp>
          <p:nvSpPr>
            <p:cNvPr id="36883" name="Rectangle 6"/>
            <p:cNvSpPr>
              <a:spLocks/>
            </p:cNvSpPr>
            <p:nvPr/>
          </p:nvSpPr>
          <p:spPr bwMode="auto">
            <a:xfrm>
              <a:off x="897" y="1256"/>
              <a:ext cx="1019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97000"/>
                </a:lnSpc>
                <a:tabLst>
                  <a:tab pos="0" algn="l"/>
                  <a:tab pos="914400" algn="l"/>
                  <a:tab pos="1828800" algn="l"/>
                </a:tabLst>
              </a:pPr>
              <a:r>
                <a:rPr lang="en-US" sz="2400" dirty="0" err="1">
                  <a:latin typeface="Gill Sans Light" charset="0"/>
                  <a:cs typeface="Gill Sans Light" charset="0"/>
                </a:rPr>
                <a:t>Slaap</a:t>
              </a:r>
              <a:r>
                <a:rPr lang="en-US" sz="2400" dirty="0">
                  <a:latin typeface="Gill Sans Light" charset="0"/>
                  <a:cs typeface="Gill Sans Light" charset="0"/>
                </a:rPr>
                <a:t> hygiene</a:t>
              </a:r>
            </a:p>
          </p:txBody>
        </p:sp>
        <p:sp>
          <p:nvSpPr>
            <p:cNvPr id="36884" name="Rectangle 7"/>
            <p:cNvSpPr>
              <a:spLocks/>
            </p:cNvSpPr>
            <p:nvPr/>
          </p:nvSpPr>
          <p:spPr bwMode="auto">
            <a:xfrm>
              <a:off x="64" y="1728"/>
              <a:ext cx="2686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97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</a:tabLst>
              </a:pPr>
              <a:r>
                <a:rPr lang="en-US" sz="2400" dirty="0" err="1">
                  <a:latin typeface="Gill Sans Light" charset="0"/>
                  <a:cs typeface="Gill Sans Light" charset="0"/>
                </a:rPr>
                <a:t>Lichaams</a:t>
              </a:r>
              <a:r>
                <a:rPr lang="en-US" sz="2400" dirty="0">
                  <a:latin typeface="Gill Sans Light" charset="0"/>
                  <a:cs typeface="Gill Sans Light" charset="0"/>
                </a:rPr>
                <a:t> </a:t>
              </a:r>
              <a:r>
                <a:rPr lang="en-US" sz="2400" dirty="0" err="1">
                  <a:latin typeface="Gill Sans Light" charset="0"/>
                  <a:cs typeface="Gill Sans Light" charset="0"/>
                </a:rPr>
                <a:t>temperatuur</a:t>
              </a:r>
              <a:r>
                <a:rPr lang="en-US" sz="2400" dirty="0">
                  <a:latin typeface="Gill Sans Light" charset="0"/>
                  <a:cs typeface="Gill Sans Light" charset="0"/>
                </a:rPr>
                <a:t> </a:t>
              </a:r>
              <a:r>
                <a:rPr lang="en-US" sz="2400" dirty="0" err="1">
                  <a:latin typeface="Gill Sans Light" charset="0"/>
                  <a:cs typeface="Gill Sans Light" charset="0"/>
                </a:rPr>
                <a:t>manipulaties</a:t>
              </a:r>
              <a:endParaRPr lang="en-US" sz="2400" dirty="0">
                <a:latin typeface="Gill Sans Light" charset="0"/>
                <a:cs typeface="Gill Sans Light" charset="0"/>
              </a:endParaRPr>
            </a:p>
          </p:txBody>
        </p:sp>
        <p:sp>
          <p:nvSpPr>
            <p:cNvPr id="36885" name="Rectangle 8"/>
            <p:cNvSpPr>
              <a:spLocks/>
            </p:cNvSpPr>
            <p:nvPr/>
          </p:nvSpPr>
          <p:spPr bwMode="auto">
            <a:xfrm>
              <a:off x="854" y="472"/>
              <a:ext cx="1105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97000"/>
                </a:lnSpc>
                <a:tabLst>
                  <a:tab pos="0" algn="l"/>
                  <a:tab pos="914400" algn="l"/>
                  <a:tab pos="1828800" algn="l"/>
                </a:tabLst>
              </a:pPr>
              <a:r>
                <a:rPr lang="en-US" sz="2400" dirty="0" err="1">
                  <a:latin typeface="Gill Sans Light" charset="0"/>
                  <a:cs typeface="Gill Sans Light" charset="0"/>
                </a:rPr>
                <a:t>Slaap</a:t>
              </a:r>
              <a:r>
                <a:rPr lang="en-US" sz="2400" dirty="0">
                  <a:latin typeface="Gill Sans Light" charset="0"/>
                  <a:cs typeface="Gill Sans Light" charset="0"/>
                </a:rPr>
                <a:t> </a:t>
              </a:r>
              <a:r>
                <a:rPr lang="en-US" sz="2400" dirty="0" err="1">
                  <a:latin typeface="Gill Sans Light" charset="0"/>
                  <a:cs typeface="Gill Sans Light" charset="0"/>
                </a:rPr>
                <a:t>restrictie</a:t>
              </a:r>
              <a:endParaRPr lang="en-US" sz="2400" dirty="0">
                <a:latin typeface="Gill Sans Light" charset="0"/>
                <a:cs typeface="Gill Sans Light" charset="0"/>
              </a:endParaRPr>
            </a:p>
          </p:txBody>
        </p:sp>
      </p:grpSp>
      <p:pic>
        <p:nvPicPr>
          <p:cNvPr id="17419" name="Picture 1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4578" y="4471604"/>
            <a:ext cx="179070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0" name="Picture 1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4328" y="4471604"/>
            <a:ext cx="189865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1" name="Picture 1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6879" y="4471604"/>
            <a:ext cx="1849437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426" name="Group 18"/>
          <p:cNvGrpSpPr>
            <a:grpSpLocks/>
          </p:cNvGrpSpPr>
          <p:nvPr/>
        </p:nvGrpSpPr>
        <p:grpSpPr bwMode="auto">
          <a:xfrm>
            <a:off x="2416779" y="4547805"/>
            <a:ext cx="1677987" cy="1636713"/>
            <a:chOff x="0" y="0"/>
            <a:chExt cx="1057" cy="1031"/>
          </a:xfrm>
        </p:grpSpPr>
        <p:sp>
          <p:nvSpPr>
            <p:cNvPr id="36875" name="Oval 14"/>
            <p:cNvSpPr>
              <a:spLocks/>
            </p:cNvSpPr>
            <p:nvPr/>
          </p:nvSpPr>
          <p:spPr bwMode="auto">
            <a:xfrm>
              <a:off x="0" y="0"/>
              <a:ext cx="1057" cy="1031"/>
            </a:xfrm>
            <a:prstGeom prst="ellipse">
              <a:avLst/>
            </a:prstGeom>
            <a:solidFill>
              <a:srgbClr val="F7F7F7"/>
            </a:solidFill>
            <a:ln w="177800">
              <a:solidFill>
                <a:srgbClr val="FF0820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pic>
          <p:nvPicPr>
            <p:cNvPr id="36876" name="Picture 15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6" y="137"/>
              <a:ext cx="303" cy="6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5400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877" name="Picture 16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" y="339"/>
              <a:ext cx="401" cy="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5400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878" name="Line 17"/>
            <p:cNvSpPr>
              <a:spLocks noChangeShapeType="1"/>
            </p:cNvSpPr>
            <p:nvPr/>
          </p:nvSpPr>
          <p:spPr bwMode="auto">
            <a:xfrm>
              <a:off x="179" y="138"/>
              <a:ext cx="724" cy="714"/>
            </a:xfrm>
            <a:prstGeom prst="line">
              <a:avLst/>
            </a:prstGeom>
            <a:noFill/>
            <a:ln w="190500">
              <a:solidFill>
                <a:srgbClr val="FA082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</p:grpSp>
      <p:pic>
        <p:nvPicPr>
          <p:cNvPr id="17427" name="Picture 19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0054" y="2566604"/>
            <a:ext cx="3070225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8" name="Picture 20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4178" y="648904"/>
            <a:ext cx="1803400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9" name="Picture 21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1078" y="648904"/>
            <a:ext cx="1803400" cy="18034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710176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 descr="stroomschema nieuw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497" y="1414041"/>
            <a:ext cx="5218906" cy="4570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3" descr="lamp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12" y="116632"/>
            <a:ext cx="1936442" cy="273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portret1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916" y="3165345"/>
            <a:ext cx="2047567" cy="3057655"/>
          </a:xfrm>
          <a:prstGeom prst="rect">
            <a:avLst/>
          </a:prstGeom>
        </p:spPr>
      </p:pic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6473825" y="6223000"/>
            <a:ext cx="6356350" cy="635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sz="1600" dirty="0" err="1"/>
              <a:t>Rutten</a:t>
            </a:r>
            <a:r>
              <a:rPr lang="en-US" sz="1600" dirty="0"/>
              <a:t> et al, 2012; 2016; 2017; 2018 Neurology</a:t>
            </a:r>
            <a:r>
              <a:rPr lang="en-US" dirty="0"/>
              <a:t> </a:t>
            </a:r>
          </a:p>
        </p:txBody>
      </p:sp>
      <p:pic>
        <p:nvPicPr>
          <p:cNvPr id="10" name="Pictur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88488" y="33602613"/>
            <a:ext cx="12252325" cy="952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40888" y="33755013"/>
            <a:ext cx="12252325" cy="952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3288" y="33907413"/>
            <a:ext cx="12252325" cy="952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45688" y="34059813"/>
            <a:ext cx="12252325" cy="952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7724" y="32616799"/>
            <a:ext cx="12252325" cy="952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0124" y="32769199"/>
            <a:ext cx="12252325" cy="952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72524" y="32921599"/>
            <a:ext cx="12252325" cy="952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497" y="1108820"/>
            <a:ext cx="6356349" cy="4995118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529320-5836-717F-41EE-5A5059D03F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519094772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2c929a87d61_0_280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b="1">
                <a:solidFill>
                  <a:srgbClr val="F07814"/>
                </a:solidFill>
              </a:rPr>
              <a:t>NPC 2.0</a:t>
            </a:r>
            <a:endParaRPr b="1">
              <a:solidFill>
                <a:srgbClr val="F07814"/>
              </a:solidFill>
            </a:endParaRPr>
          </a:p>
        </p:txBody>
      </p:sp>
      <p:pic>
        <p:nvPicPr>
          <p:cNvPr id="346" name="Google Shape;346;g2c929a87d61_0_2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2400" y="5671275"/>
            <a:ext cx="2825750" cy="670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g2c929a87d61_0_28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41917" y="5493000"/>
            <a:ext cx="1809675" cy="1096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g2c929a87d61_0_28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30540" y="5378875"/>
            <a:ext cx="2419375" cy="116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g2c929a87d61_0_28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09738" y="593363"/>
            <a:ext cx="4353000" cy="4829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350" name="Google Shape;350;g2c929a87d61_0_28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71113" y="1934192"/>
            <a:ext cx="1295400" cy="1676400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g2c929a87d61_0_280"/>
          <p:cNvSpPr txBox="1"/>
          <p:nvPr/>
        </p:nvSpPr>
        <p:spPr>
          <a:xfrm>
            <a:off x="531075" y="3591575"/>
            <a:ext cx="1375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nl-NL" sz="1600">
                <a:solidFill>
                  <a:schemeClr val="dk1"/>
                </a:solidFill>
              </a:rPr>
              <a:t>Chris Vriend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g2c929a87d61_0_280"/>
          <p:cNvSpPr txBox="1"/>
          <p:nvPr/>
        </p:nvSpPr>
        <p:spPr>
          <a:xfrm>
            <a:off x="8315650" y="669575"/>
            <a:ext cx="1099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nl-NL" sz="1600">
                <a:solidFill>
                  <a:srgbClr val="F07814"/>
                </a:solidFill>
              </a:rPr>
              <a:t>DUPARC</a:t>
            </a:r>
            <a:endParaRPr sz="1400" b="0" i="0" u="none" strike="noStrike" cap="none">
              <a:solidFill>
                <a:srgbClr val="F0781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g2c929a87d61_0_280"/>
          <p:cNvSpPr txBox="1"/>
          <p:nvPr/>
        </p:nvSpPr>
        <p:spPr>
          <a:xfrm>
            <a:off x="7549775" y="3591575"/>
            <a:ext cx="1099500" cy="7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nl-NL" sz="1600">
                <a:solidFill>
                  <a:srgbClr val="F07814"/>
                </a:solidFill>
              </a:rPr>
              <a:t>Parkinson op Maat</a:t>
            </a:r>
            <a:endParaRPr sz="1400" b="0" i="0" u="none" strike="noStrike" cap="none">
              <a:solidFill>
                <a:srgbClr val="F0781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g2c929a87d61_0_280"/>
          <p:cNvSpPr txBox="1"/>
          <p:nvPr/>
        </p:nvSpPr>
        <p:spPr>
          <a:xfrm>
            <a:off x="4302125" y="2064600"/>
            <a:ext cx="10170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nl-NL" sz="1600">
                <a:solidFill>
                  <a:srgbClr val="F07814"/>
                </a:solidFill>
              </a:rPr>
              <a:t>ProPark</a:t>
            </a:r>
            <a:endParaRPr sz="1400" b="0" i="0" u="none" strike="noStrike" cap="none">
              <a:solidFill>
                <a:srgbClr val="F0781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g2c929a87d61_0_280"/>
          <p:cNvSpPr txBox="1"/>
          <p:nvPr/>
        </p:nvSpPr>
        <p:spPr>
          <a:xfrm>
            <a:off x="5409075" y="4577575"/>
            <a:ext cx="1240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nl-NL" sz="1600">
                <a:solidFill>
                  <a:srgbClr val="F07814"/>
                </a:solidFill>
              </a:rPr>
              <a:t>TRACK-PD</a:t>
            </a:r>
            <a:endParaRPr sz="1400" b="0" i="0" u="none" strike="noStrike" cap="none">
              <a:solidFill>
                <a:srgbClr val="F0781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56" name="Google Shape;356;g2c929a87d61_0_280"/>
          <p:cNvCxnSpPr/>
          <p:nvPr/>
        </p:nvCxnSpPr>
        <p:spPr>
          <a:xfrm>
            <a:off x="5195200" y="2407325"/>
            <a:ext cx="819000" cy="264600"/>
          </a:xfrm>
          <a:prstGeom prst="straightConnector1">
            <a:avLst/>
          </a:prstGeom>
          <a:noFill/>
          <a:ln w="38100" cap="flat" cmpd="sng">
            <a:solidFill>
              <a:srgbClr val="F0781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57" name="Google Shape;357;g2c929a87d61_0_280"/>
          <p:cNvCxnSpPr/>
          <p:nvPr/>
        </p:nvCxnSpPr>
        <p:spPr>
          <a:xfrm>
            <a:off x="5195200" y="2407325"/>
            <a:ext cx="413400" cy="951600"/>
          </a:xfrm>
          <a:prstGeom prst="straightConnector1">
            <a:avLst/>
          </a:prstGeom>
          <a:noFill/>
          <a:ln w="38100" cap="flat" cmpd="sng">
            <a:solidFill>
              <a:srgbClr val="F0781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58" name="Google Shape;358;g2c929a87d61_0_280"/>
          <p:cNvCxnSpPr/>
          <p:nvPr/>
        </p:nvCxnSpPr>
        <p:spPr>
          <a:xfrm>
            <a:off x="5195200" y="2407325"/>
            <a:ext cx="397200" cy="562500"/>
          </a:xfrm>
          <a:prstGeom prst="straightConnector1">
            <a:avLst/>
          </a:prstGeom>
          <a:noFill/>
          <a:ln w="38100" cap="flat" cmpd="sng">
            <a:solidFill>
              <a:srgbClr val="F0781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59" name="Google Shape;359;g2c929a87d61_0_280"/>
          <p:cNvCxnSpPr/>
          <p:nvPr/>
        </p:nvCxnSpPr>
        <p:spPr>
          <a:xfrm flipH="1">
            <a:off x="7767850" y="967900"/>
            <a:ext cx="612300" cy="240000"/>
          </a:xfrm>
          <a:prstGeom prst="straightConnector1">
            <a:avLst/>
          </a:prstGeom>
          <a:noFill/>
          <a:ln w="38100" cap="flat" cmpd="sng">
            <a:solidFill>
              <a:srgbClr val="F0781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0" name="Google Shape;360;g2c929a87d61_0_280"/>
          <p:cNvCxnSpPr/>
          <p:nvPr/>
        </p:nvCxnSpPr>
        <p:spPr>
          <a:xfrm>
            <a:off x="7064825" y="3482775"/>
            <a:ext cx="485100" cy="422100"/>
          </a:xfrm>
          <a:prstGeom prst="straightConnector1">
            <a:avLst/>
          </a:prstGeom>
          <a:noFill/>
          <a:ln w="38100" cap="flat" cmpd="sng">
            <a:solidFill>
              <a:srgbClr val="F0781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1" name="Google Shape;361;g2c929a87d61_0_280"/>
          <p:cNvCxnSpPr/>
          <p:nvPr/>
        </p:nvCxnSpPr>
        <p:spPr>
          <a:xfrm rot="10800000">
            <a:off x="6502300" y="4955275"/>
            <a:ext cx="388800" cy="215100"/>
          </a:xfrm>
          <a:prstGeom prst="straightConnector1">
            <a:avLst/>
          </a:prstGeom>
          <a:noFill/>
          <a:ln w="38100" cap="flat" cmpd="sng">
            <a:solidFill>
              <a:srgbClr val="F07814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62" name="Google Shape;362;g2c929a87d61_0_280"/>
          <p:cNvPicPr preferRelativeResize="0"/>
          <p:nvPr/>
        </p:nvPicPr>
        <p:blipFill rotWithShape="1">
          <a:blip r:embed="rId8">
            <a:alphaModFix/>
          </a:blip>
          <a:srcRect l="11538" t="5038" r="22524" b="17561"/>
          <a:stretch/>
        </p:blipFill>
        <p:spPr>
          <a:xfrm>
            <a:off x="2206427" y="1979059"/>
            <a:ext cx="1240500" cy="158670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</p:pic>
      <p:sp>
        <p:nvSpPr>
          <p:cNvPr id="363" name="Google Shape;363;g2c929a87d61_0_280"/>
          <p:cNvSpPr txBox="1"/>
          <p:nvPr/>
        </p:nvSpPr>
        <p:spPr>
          <a:xfrm>
            <a:off x="2023875" y="3591575"/>
            <a:ext cx="19104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nl-NL" sz="1600">
                <a:solidFill>
                  <a:schemeClr val="dk1"/>
                </a:solidFill>
              </a:rPr>
              <a:t>Emile d’Angremont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DD5A63-3CAA-4FE7-B761-0B19E83A5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099" y="908328"/>
            <a:ext cx="11175189" cy="1200329"/>
          </a:xfrm>
        </p:spPr>
        <p:txBody>
          <a:bodyPr/>
          <a:lstStyle/>
          <a:p>
            <a:r>
              <a:rPr lang="en-US" noProof="0" dirty="0" err="1"/>
              <a:t>Slaapverstoringen</a:t>
            </a:r>
            <a:r>
              <a:rPr lang="en-US" noProof="0" dirty="0"/>
              <a:t> </a:t>
            </a:r>
            <a:r>
              <a:rPr lang="en-US" noProof="0" dirty="0" err="1"/>
              <a:t>bij</a:t>
            </a:r>
            <a:r>
              <a:rPr lang="en-US" noProof="0" dirty="0"/>
              <a:t> de </a:t>
            </a:r>
            <a:r>
              <a:rPr lang="en-US" noProof="0" dirty="0" err="1"/>
              <a:t>ziekte</a:t>
            </a:r>
            <a:r>
              <a:rPr lang="en-US" noProof="0" dirty="0"/>
              <a:t> van Parkinson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BE7B5D7-E628-4D74-B1C0-AC321877B7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3099" y="1853798"/>
            <a:ext cx="6220069" cy="137578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Slaapverstoringen</a:t>
            </a:r>
            <a:endParaRPr lang="en-US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dirty="0" err="1"/>
              <a:t>Rusteloze</a:t>
            </a:r>
            <a:r>
              <a:rPr lang="en-US" sz="2100" dirty="0"/>
              <a:t> </a:t>
            </a:r>
            <a:r>
              <a:rPr lang="en-US" sz="2100" dirty="0" err="1"/>
              <a:t>benen</a:t>
            </a:r>
            <a:endParaRPr lang="en-US" sz="21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dirty="0" err="1"/>
              <a:t>Ademhalingsstoornissen</a:t>
            </a: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C71F44-5FC3-60D1-953A-47AB7082F7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3166" y="1719959"/>
            <a:ext cx="1260000" cy="1260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F44A35F-1630-6135-DBA2-F81EB0F173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2564" y="1719959"/>
            <a:ext cx="1260000" cy="1260000"/>
          </a:xfrm>
          <a:prstGeom prst="rect">
            <a:avLst/>
          </a:prstGeom>
        </p:spPr>
      </p:pic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D6E79808-3528-4B3E-9AD0-084D0D2F28C6}"/>
              </a:ext>
            </a:extLst>
          </p:cNvPr>
          <p:cNvSpPr txBox="1">
            <a:spLocks/>
          </p:cNvSpPr>
          <p:nvPr/>
        </p:nvSpPr>
        <p:spPr>
          <a:xfrm>
            <a:off x="673098" y="3429000"/>
            <a:ext cx="6220069" cy="137578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Verstoorde</a:t>
            </a:r>
            <a:r>
              <a:rPr lang="en-US" sz="2000" dirty="0"/>
              <a:t> </a:t>
            </a:r>
            <a:r>
              <a:rPr lang="en-US" sz="2000" dirty="0" err="1"/>
              <a:t>regulatie</a:t>
            </a:r>
            <a:r>
              <a:rPr lang="en-US" sz="2000" dirty="0"/>
              <a:t> van </a:t>
            </a:r>
            <a:r>
              <a:rPr lang="en-US" sz="2000" dirty="0" err="1"/>
              <a:t>slaap-waak</a:t>
            </a:r>
            <a:r>
              <a:rPr lang="en-US" sz="2000" dirty="0"/>
              <a:t> </a:t>
            </a:r>
            <a:r>
              <a:rPr lang="en-US" sz="2000" dirty="0" err="1"/>
              <a:t>ritme</a:t>
            </a:r>
            <a:endParaRPr lang="en-US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dirty="0" err="1"/>
              <a:t>Slaperigheid</a:t>
            </a:r>
            <a:r>
              <a:rPr lang="en-US" sz="2100" dirty="0"/>
              <a:t> </a:t>
            </a:r>
            <a:r>
              <a:rPr lang="en-US" sz="2100" dirty="0" err="1"/>
              <a:t>overdag</a:t>
            </a:r>
            <a:endParaRPr lang="en-US" sz="21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dirty="0" err="1"/>
              <a:t>Slapeloosheid</a:t>
            </a:r>
            <a:r>
              <a:rPr lang="en-US" sz="2100" dirty="0"/>
              <a:t> ‘s </a:t>
            </a:r>
            <a:r>
              <a:rPr lang="en-US" sz="2100" dirty="0" err="1"/>
              <a:t>nachts</a:t>
            </a:r>
            <a:endParaRPr lang="en-US" sz="2100" dirty="0"/>
          </a:p>
          <a:p>
            <a:pPr lvl="1"/>
            <a:endParaRPr lang="en-US" sz="2100" dirty="0"/>
          </a:p>
          <a:p>
            <a:endParaRPr lang="en-US" sz="2000" dirty="0"/>
          </a:p>
        </p:txBody>
      </p: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360FE803-7287-4CD5-11E6-25CA6451B10B}"/>
              </a:ext>
            </a:extLst>
          </p:cNvPr>
          <p:cNvSpPr txBox="1">
            <a:spLocks/>
          </p:cNvSpPr>
          <p:nvPr/>
        </p:nvSpPr>
        <p:spPr>
          <a:xfrm>
            <a:off x="673097" y="4970834"/>
            <a:ext cx="6220069" cy="415121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Verstoorde</a:t>
            </a:r>
            <a:r>
              <a:rPr lang="en-US" sz="2000" dirty="0"/>
              <a:t> </a:t>
            </a:r>
            <a:r>
              <a:rPr lang="en-US" sz="2000" dirty="0" err="1"/>
              <a:t>controle</a:t>
            </a:r>
            <a:r>
              <a:rPr lang="en-US" sz="2000" dirty="0"/>
              <a:t> van </a:t>
            </a:r>
            <a:r>
              <a:rPr lang="en-US" sz="2000" dirty="0" err="1"/>
              <a:t>motorische</a:t>
            </a:r>
            <a:r>
              <a:rPr lang="en-US" sz="2000" dirty="0"/>
              <a:t> </a:t>
            </a:r>
            <a:r>
              <a:rPr lang="en-US" sz="2000" dirty="0" err="1"/>
              <a:t>activiteit</a:t>
            </a:r>
            <a:endParaRPr lang="en-US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dirty="0" err="1"/>
              <a:t>Slaapwandelen</a:t>
            </a:r>
            <a:endParaRPr lang="en-US" sz="21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dirty="0"/>
              <a:t>REM-</a:t>
            </a:r>
            <a:r>
              <a:rPr lang="en-US" sz="2100" dirty="0" err="1"/>
              <a:t>slaap</a:t>
            </a:r>
            <a:r>
              <a:rPr lang="en-US" sz="2100" dirty="0"/>
              <a:t> </a:t>
            </a:r>
            <a:r>
              <a:rPr lang="en-US" sz="2100" dirty="0" err="1"/>
              <a:t>gedragstoornis</a:t>
            </a:r>
            <a:endParaRPr lang="en-US" sz="21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EC77A0E-FA8F-928E-962D-694584F6C7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89711" y="3470208"/>
            <a:ext cx="1260000" cy="12600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3C3AA7A-C159-84D9-3264-5B9C0BA7EE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65645" y="3470208"/>
            <a:ext cx="1260000" cy="1260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DB91A96-3647-4F6E-B652-19E8DE5D57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82903" y="5151689"/>
            <a:ext cx="1260000" cy="1260000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FEB654B2-6CA6-31C4-4FAA-376F4CD2C9B7}"/>
              </a:ext>
            </a:extLst>
          </p:cNvPr>
          <p:cNvGrpSpPr/>
          <p:nvPr/>
        </p:nvGrpSpPr>
        <p:grpSpPr>
          <a:xfrm>
            <a:off x="10258903" y="5147293"/>
            <a:ext cx="1260000" cy="1260000"/>
            <a:chOff x="9304960" y="5487028"/>
            <a:chExt cx="1260000" cy="1260000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4656E63E-6B42-B8E8-EEA0-6A365E7FBA7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520960" y="5576568"/>
              <a:ext cx="828000" cy="828000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03433607-98BA-809D-4B55-A2A0B798DA0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304960" y="5487028"/>
              <a:ext cx="1260000" cy="12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86921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DD5A63-3CAA-4FE7-B761-0B19E83A5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100" y="978668"/>
            <a:ext cx="5346700" cy="1200329"/>
          </a:xfrm>
        </p:spPr>
        <p:txBody>
          <a:bodyPr/>
          <a:lstStyle/>
          <a:p>
            <a:r>
              <a:rPr lang="en-US" noProof="0" dirty="0"/>
              <a:t>REM-</a:t>
            </a:r>
            <a:r>
              <a:rPr lang="en-US" noProof="0" dirty="0" err="1"/>
              <a:t>slaap</a:t>
            </a:r>
            <a:r>
              <a:rPr lang="en-US" noProof="0" dirty="0"/>
              <a:t> </a:t>
            </a:r>
            <a:r>
              <a:rPr lang="en-US" noProof="0" dirty="0" err="1"/>
              <a:t>gedragsstoornis</a:t>
            </a:r>
            <a:endParaRPr lang="en-US" noProof="0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BE7B5D7-E628-4D74-B1C0-AC321877B7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3100" y="1888969"/>
            <a:ext cx="5980452" cy="3559178"/>
          </a:xfrm>
        </p:spPr>
        <p:txBody>
          <a:bodyPr/>
          <a:lstStyle/>
          <a:p>
            <a:pPr marL="0" indent="0">
              <a:buNone/>
            </a:pPr>
            <a:endParaRPr lang="en-US" sz="1800" noProof="0" dirty="0"/>
          </a:p>
          <a:p>
            <a:endParaRPr lang="en-US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Onrustig</a:t>
            </a:r>
            <a:r>
              <a:rPr lang="en-US" sz="2000" dirty="0"/>
              <a:t> </a:t>
            </a:r>
            <a:r>
              <a:rPr lang="en-US" sz="2000" dirty="0" err="1"/>
              <a:t>dromen</a:t>
            </a:r>
            <a:r>
              <a:rPr lang="en-US" sz="2000" dirty="0"/>
              <a:t> met </a:t>
            </a:r>
            <a:r>
              <a:rPr lang="en-US" sz="2000" dirty="0" err="1"/>
              <a:t>uitlevingen</a:t>
            </a: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Bij</a:t>
            </a:r>
            <a:r>
              <a:rPr lang="en-US" sz="2000" dirty="0"/>
              <a:t> 30-50% van </a:t>
            </a:r>
            <a:r>
              <a:rPr lang="en-US" sz="2000" dirty="0" err="1"/>
              <a:t>mensen</a:t>
            </a:r>
            <a:r>
              <a:rPr lang="en-US" sz="2000" dirty="0"/>
              <a:t> met Parkinson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Kan</a:t>
            </a:r>
            <a:r>
              <a:rPr lang="en-US" sz="2000" dirty="0"/>
              <a:t> al </a:t>
            </a:r>
            <a:r>
              <a:rPr lang="en-US" sz="2000" dirty="0" err="1"/>
              <a:t>geruime</a:t>
            </a:r>
            <a:r>
              <a:rPr lang="en-US" sz="2000" dirty="0"/>
              <a:t> </a:t>
            </a:r>
            <a:r>
              <a:rPr lang="en-US" sz="2000" dirty="0" err="1"/>
              <a:t>tijd</a:t>
            </a:r>
            <a:r>
              <a:rPr lang="en-US" sz="2000" dirty="0"/>
              <a:t> </a:t>
            </a:r>
            <a:r>
              <a:rPr lang="en-US" sz="2000" dirty="0" err="1"/>
              <a:t>voor</a:t>
            </a:r>
            <a:r>
              <a:rPr lang="en-US" sz="2000" dirty="0"/>
              <a:t> de Parkinson </a:t>
            </a:r>
            <a:r>
              <a:rPr lang="en-US" sz="2000" dirty="0" err="1"/>
              <a:t>aanwezig</a:t>
            </a:r>
            <a:r>
              <a:rPr lang="en-US" sz="2000" dirty="0"/>
              <a:t> </a:t>
            </a:r>
            <a:r>
              <a:rPr lang="en-US" sz="2000" dirty="0" err="1"/>
              <a:t>zijn</a:t>
            </a: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Specifieke</a:t>
            </a:r>
            <a:r>
              <a:rPr lang="en-US" sz="2000" dirty="0"/>
              <a:t> </a:t>
            </a:r>
            <a:r>
              <a:rPr lang="en-US" sz="2000" dirty="0" err="1"/>
              <a:t>hersengebieden</a:t>
            </a:r>
            <a:r>
              <a:rPr lang="en-US" sz="2000" dirty="0"/>
              <a:t> </a:t>
            </a:r>
            <a:r>
              <a:rPr lang="en-US" sz="2000" dirty="0" err="1"/>
              <a:t>betrokken</a:t>
            </a:r>
            <a:endParaRPr lang="en-US" sz="2000" dirty="0"/>
          </a:p>
        </p:txBody>
      </p:sp>
      <p:pic>
        <p:nvPicPr>
          <p:cNvPr id="6" name="Picture 2" descr="https://lh3.googleusercontent.com/_ZzR5m4er5oM-TOocwAfjxDN8vlLXr8rjE7BxIgZ3wn94DVBKuYeCSzmZAElpSHj54n9p7mkHkz8aEJaL1XCH3CCGOjj5hxfagrU-mfy1UywxeBp8Yb9HWReQSWZbYx-ShtXUs7tQBBjgRNE5dzXuPD2uQ=nw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74021" y="3668558"/>
            <a:ext cx="3837218" cy="2516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Pontine Stroke: Causes, Symptoms, Treatment, &amp;amp; Recovery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89" y="978775"/>
            <a:ext cx="2796172" cy="1864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How to Clean Your Light Switches | Martha Stewart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230064" y="1535467"/>
            <a:ext cx="1781175" cy="1185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Rechte verbindingslijn 15"/>
          <p:cNvCxnSpPr/>
          <p:nvPr/>
        </p:nvCxnSpPr>
        <p:spPr>
          <a:xfrm flipV="1">
            <a:off x="8239548" y="1685769"/>
            <a:ext cx="1262313" cy="40640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Rechte verbindingslijn 16"/>
          <p:cNvCxnSpPr/>
          <p:nvPr/>
        </p:nvCxnSpPr>
        <p:spPr>
          <a:xfrm>
            <a:off x="8252248" y="2387377"/>
            <a:ext cx="1301750" cy="66742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Pijl-omlaag 17"/>
          <p:cNvSpPr/>
          <p:nvPr/>
        </p:nvSpPr>
        <p:spPr>
          <a:xfrm>
            <a:off x="8870704" y="2953988"/>
            <a:ext cx="359360" cy="64814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227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6" name="Google Shape;496;g2c9f327d8c9_1_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92731" y="971794"/>
            <a:ext cx="3634972" cy="12236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97" name="Google Shape;497;g2c9f327d8c9_1_119"/>
          <p:cNvPicPr preferRelativeResize="0"/>
          <p:nvPr/>
        </p:nvPicPr>
        <p:blipFill rotWithShape="1">
          <a:blip r:embed="rId4">
            <a:alphaModFix/>
          </a:blip>
          <a:srcRect l="9639" r="16830" b="45103"/>
          <a:stretch/>
        </p:blipFill>
        <p:spPr>
          <a:xfrm>
            <a:off x="2036233" y="2393158"/>
            <a:ext cx="974100" cy="1091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498" name="Google Shape;498;g2c9f327d8c9_1_119"/>
          <p:cNvPicPr preferRelativeResize="0"/>
          <p:nvPr/>
        </p:nvPicPr>
        <p:blipFill rotWithShape="1">
          <a:blip r:embed="rId5">
            <a:alphaModFix/>
          </a:blip>
          <a:srcRect b="17607"/>
          <a:stretch/>
        </p:blipFill>
        <p:spPr>
          <a:xfrm>
            <a:off x="768949" y="2393158"/>
            <a:ext cx="974100" cy="1091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499" name="Google Shape;499;g2c9f327d8c9_1_119"/>
          <p:cNvPicPr preferRelativeResize="0"/>
          <p:nvPr/>
        </p:nvPicPr>
        <p:blipFill rotWithShape="1">
          <a:blip r:embed="rId6">
            <a:alphaModFix/>
          </a:blip>
          <a:srcRect b="25239"/>
          <a:stretch/>
        </p:blipFill>
        <p:spPr>
          <a:xfrm>
            <a:off x="3257246" y="2384548"/>
            <a:ext cx="976800" cy="1091100"/>
          </a:xfrm>
          <a:prstGeom prst="flowChartAlternateProcess">
            <a:avLst/>
          </a:prstGeom>
          <a:noFill/>
          <a:ln>
            <a:noFill/>
          </a:ln>
        </p:spPr>
      </p:pic>
      <p:pic>
        <p:nvPicPr>
          <p:cNvPr id="500" name="Google Shape;500;g2c9f327d8c9_1_11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515005" y="2392273"/>
            <a:ext cx="818400" cy="1091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501" name="Google Shape;501;g2c9f327d8c9_1_11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035417" y="4101916"/>
            <a:ext cx="883800" cy="10875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502" name="Google Shape;502;g2c9f327d8c9_1_119"/>
          <p:cNvPicPr preferRelativeResize="0"/>
          <p:nvPr/>
        </p:nvPicPr>
        <p:blipFill rotWithShape="1">
          <a:blip r:embed="rId9">
            <a:alphaModFix/>
          </a:blip>
          <a:srcRect l="30370" t="23001" r="32296" b="43820"/>
          <a:stretch/>
        </p:blipFill>
        <p:spPr>
          <a:xfrm>
            <a:off x="819661" y="4126345"/>
            <a:ext cx="926100" cy="1097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503" name="Google Shape;503;g2c9f327d8c9_1_119"/>
          <p:cNvSpPr txBox="1"/>
          <p:nvPr/>
        </p:nvSpPr>
        <p:spPr>
          <a:xfrm>
            <a:off x="2900260" y="3483305"/>
            <a:ext cx="1674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Ysbrand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van der Werf</a:t>
            </a:r>
            <a:endParaRPr sz="12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04" name="Google Shape;504;g2c9f327d8c9_1_119"/>
          <p:cNvSpPr txBox="1"/>
          <p:nvPr/>
        </p:nvSpPr>
        <p:spPr>
          <a:xfrm>
            <a:off x="4086933" y="3475580"/>
            <a:ext cx="1674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Odile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van den Heuvel</a:t>
            </a:r>
            <a:endParaRPr sz="12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05" name="Google Shape;505;g2c9f327d8c9_1_119"/>
          <p:cNvSpPr txBox="1"/>
          <p:nvPr/>
        </p:nvSpPr>
        <p:spPr>
          <a:xfrm>
            <a:off x="447683" y="3484190"/>
            <a:ext cx="1674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Karin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van Dijk</a:t>
            </a:r>
            <a:endParaRPr sz="12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06" name="Google Shape;506;g2c9f327d8c9_1_119"/>
          <p:cNvSpPr txBox="1"/>
          <p:nvPr/>
        </p:nvSpPr>
        <p:spPr>
          <a:xfrm>
            <a:off x="1686016" y="3484189"/>
            <a:ext cx="1674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Evelien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Lemstra</a:t>
            </a:r>
            <a:endParaRPr sz="12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07" name="Google Shape;507;g2c9f327d8c9_1_119"/>
          <p:cNvSpPr txBox="1"/>
          <p:nvPr/>
        </p:nvSpPr>
        <p:spPr>
          <a:xfrm>
            <a:off x="445442" y="5189359"/>
            <a:ext cx="1674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Max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Laansma</a:t>
            </a:r>
            <a:endParaRPr sz="12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08" name="Google Shape;508;g2c9f327d8c9_1_119"/>
          <p:cNvSpPr txBox="1"/>
          <p:nvPr/>
        </p:nvSpPr>
        <p:spPr>
          <a:xfrm>
            <a:off x="1624357" y="5189359"/>
            <a:ext cx="1674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Eva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van Heese</a:t>
            </a:r>
            <a:endParaRPr sz="12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509" name="Google Shape;509;g2c9f327d8c9_1_119" descr="Juliette van Alphen"/>
          <p:cNvPicPr preferRelativeResize="0"/>
          <p:nvPr/>
        </p:nvPicPr>
        <p:blipFill rotWithShape="1">
          <a:blip r:embed="rId10">
            <a:alphaModFix/>
          </a:blip>
          <a:srcRect l="8889" r="10374"/>
          <a:stretch/>
        </p:blipFill>
        <p:spPr>
          <a:xfrm>
            <a:off x="3242957" y="4101916"/>
            <a:ext cx="885900" cy="1097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510" name="Google Shape;510;g2c9f327d8c9_1_119"/>
          <p:cNvSpPr txBox="1"/>
          <p:nvPr/>
        </p:nvSpPr>
        <p:spPr>
          <a:xfrm>
            <a:off x="2848660" y="5189358"/>
            <a:ext cx="1674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Juliette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van Alphen</a:t>
            </a:r>
            <a:endParaRPr sz="12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511" name="Google Shape;511;g2c9f327d8c9_1_119"/>
          <p:cNvPicPr preferRelativeResize="0"/>
          <p:nvPr/>
        </p:nvPicPr>
        <p:blipFill rotWithShape="1">
          <a:blip r:embed="rId11">
            <a:alphaModFix/>
          </a:blip>
          <a:srcRect l="64328" t="40341" r="18289" b="31424"/>
          <a:stretch/>
        </p:blipFill>
        <p:spPr>
          <a:xfrm>
            <a:off x="4465358" y="4126345"/>
            <a:ext cx="867900" cy="10572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512" name="Google Shape;512;g2c9f327d8c9_1_119"/>
          <p:cNvSpPr txBox="1"/>
          <p:nvPr/>
        </p:nvSpPr>
        <p:spPr>
          <a:xfrm>
            <a:off x="4039977" y="5189358"/>
            <a:ext cx="1674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Jiska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van Wijk</a:t>
            </a:r>
            <a:endParaRPr sz="12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513" name="Google Shape;513;g2c9f327d8c9_1_119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717131" y="2945404"/>
            <a:ext cx="2654591" cy="826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514" name="Google Shape;514;g2c9f327d8c9_1_119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7717132" y="1448298"/>
            <a:ext cx="2654592" cy="1166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15" name="Google Shape;515;g2c9f327d8c9_1_119" descr="Home - Profilering van Parkinson"/>
          <p:cNvPicPr preferRelativeResize="0"/>
          <p:nvPr/>
        </p:nvPicPr>
        <p:blipFill rotWithShape="1">
          <a:blip r:embed="rId14">
            <a:alphaModFix/>
          </a:blip>
          <a:srcRect t="21973" b="21872"/>
          <a:stretch/>
        </p:blipFill>
        <p:spPr>
          <a:xfrm>
            <a:off x="8169665" y="4248150"/>
            <a:ext cx="1780980" cy="1000125"/>
          </a:xfrm>
          <a:prstGeom prst="rect">
            <a:avLst/>
          </a:prstGeom>
          <a:noFill/>
          <a:ln>
            <a:noFill/>
          </a:ln>
        </p:spPr>
      </p:pic>
      <p:sp>
        <p:nvSpPr>
          <p:cNvPr id="516" name="Google Shape;516;g2c9f327d8c9_1_119"/>
          <p:cNvSpPr txBox="1"/>
          <p:nvPr/>
        </p:nvSpPr>
        <p:spPr>
          <a:xfrm>
            <a:off x="7996676" y="5412221"/>
            <a:ext cx="20955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DeVELOP</a:t>
            </a:r>
            <a:endParaRPr sz="36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17" name="Google Shape;517;g2c9f327d8c9_1_119"/>
          <p:cNvSpPr/>
          <p:nvPr/>
        </p:nvSpPr>
        <p:spPr>
          <a:xfrm>
            <a:off x="445442" y="523875"/>
            <a:ext cx="5268900" cy="55818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518" name="Google Shape;518;g2c9f327d8c9_1_119" descr="Amsterdam University Medical Centers – CEMBO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7641228" y="409931"/>
            <a:ext cx="2806396" cy="10383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2c9f327d8c9_1_36"/>
          <p:cNvSpPr txBox="1">
            <a:spLocks noGrp="1"/>
          </p:cNvSpPr>
          <p:nvPr>
            <p:ph type="title"/>
          </p:nvPr>
        </p:nvSpPr>
        <p:spPr>
          <a:xfrm>
            <a:off x="673100" y="1439708"/>
            <a:ext cx="53466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CB4"/>
              </a:buClr>
              <a:buSzPts val="4000"/>
              <a:buFont typeface="Trebuchet MS"/>
              <a:buNone/>
            </a:pPr>
            <a:r>
              <a:rPr lang="nl-NL" dirty="0">
                <a:solidFill>
                  <a:srgbClr val="009CB4"/>
                </a:solidFill>
              </a:rPr>
              <a:t>De REMIND-Studie</a:t>
            </a:r>
            <a:endParaRPr dirty="0">
              <a:solidFill>
                <a:srgbClr val="009CB4"/>
              </a:solidFill>
            </a:endParaRPr>
          </a:p>
        </p:txBody>
      </p:sp>
      <p:sp>
        <p:nvSpPr>
          <p:cNvPr id="408" name="Google Shape;408;g2c9f327d8c9_1_36"/>
          <p:cNvSpPr txBox="1">
            <a:spLocks noGrp="1"/>
          </p:cNvSpPr>
          <p:nvPr>
            <p:ph type="body" idx="1"/>
          </p:nvPr>
        </p:nvSpPr>
        <p:spPr>
          <a:xfrm>
            <a:off x="673100" y="2350009"/>
            <a:ext cx="6775104" cy="3851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</a:pPr>
            <a:r>
              <a:rPr lang="nl-NL" dirty="0"/>
              <a:t>Deelnemers:</a:t>
            </a:r>
            <a:endParaRPr dirty="0"/>
          </a:p>
          <a:p>
            <a:pPr marL="8001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</a:pPr>
            <a:r>
              <a:rPr lang="nl-NL" i="1" dirty="0"/>
              <a:t>n </a:t>
            </a:r>
            <a:r>
              <a:rPr lang="nl-NL" dirty="0"/>
              <a:t>= 40 ziekte van Parkinson</a:t>
            </a:r>
            <a:endParaRPr dirty="0"/>
          </a:p>
          <a:p>
            <a:pPr marL="8001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</a:pPr>
            <a:r>
              <a:rPr lang="nl-NL" i="1" dirty="0"/>
              <a:t>n </a:t>
            </a:r>
            <a:r>
              <a:rPr lang="nl-NL" dirty="0"/>
              <a:t>= 40 dementie met </a:t>
            </a:r>
            <a:r>
              <a:rPr lang="nl-NL" dirty="0" err="1"/>
              <a:t>Lewy</a:t>
            </a:r>
            <a:r>
              <a:rPr lang="nl-NL" dirty="0"/>
              <a:t> lichaampjes</a:t>
            </a:r>
            <a:endParaRPr dirty="0"/>
          </a:p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</a:pPr>
            <a:endParaRPr lang="nl-NL" dirty="0"/>
          </a:p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</a:pPr>
            <a:r>
              <a:rPr lang="nl-NL" dirty="0"/>
              <a:t>Metingen:</a:t>
            </a:r>
            <a:endParaRPr dirty="0"/>
          </a:p>
          <a:p>
            <a:pPr marL="8001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</a:pPr>
            <a:r>
              <a:rPr lang="nl-NL" b="1" u="sng" dirty="0" err="1"/>
              <a:t>Polysomnographie</a:t>
            </a:r>
            <a:endParaRPr dirty="0"/>
          </a:p>
          <a:p>
            <a:pPr marL="8001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</a:pPr>
            <a:r>
              <a:rPr lang="nl-NL" dirty="0"/>
              <a:t>MRI</a:t>
            </a:r>
            <a:endParaRPr dirty="0"/>
          </a:p>
          <a:p>
            <a:pPr marL="8001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</a:pPr>
            <a:r>
              <a:rPr lang="nl-NL" dirty="0"/>
              <a:t>Neuropsychologie</a:t>
            </a:r>
            <a:endParaRPr dirty="0"/>
          </a:p>
          <a:p>
            <a:pPr marL="8001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1600"/>
              </a:spcAft>
              <a:buClr>
                <a:schemeClr val="dk1"/>
              </a:buClr>
              <a:buSzPts val="2400"/>
              <a:buFont typeface="Noto Sans Symbols"/>
              <a:buChar char="▪"/>
            </a:pPr>
            <a:r>
              <a:rPr lang="nl-NL" dirty="0"/>
              <a:t>Bloed &amp; CSF</a:t>
            </a:r>
            <a:endParaRPr dirty="0"/>
          </a:p>
        </p:txBody>
      </p:sp>
      <p:sp>
        <p:nvSpPr>
          <p:cNvPr id="409" name="Google Shape;409;g2c9f327d8c9_1_36"/>
          <p:cNvSpPr txBox="1">
            <a:spLocks noGrp="1"/>
          </p:cNvSpPr>
          <p:nvPr>
            <p:ph type="ftr" idx="11"/>
          </p:nvPr>
        </p:nvSpPr>
        <p:spPr>
          <a:xfrm>
            <a:off x="711200" y="63817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10" name="Google Shape;410;g2c9f327d8c9_1_36" descr="https://lh3.googleusercontent.com/06WfUdPzFP5L0k_ysUokVLN4WcYcauh43GquBW5jLwv1Jjefv_3Erjy_6RZ87n5HpVG_hZ5Q2txwVeksa3WrFdlaycTHoJ97HnPhACDIS9JxJ8dkec-TcRO8A7BQaKe_r0G8FRJy7YE6Yv8WUunPxzjJtw=nw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70311" y="4375648"/>
            <a:ext cx="1599263" cy="142156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11" name="Google Shape;411;g2c9f327d8c9_1_36" descr="https://lh4.googleusercontent.com/vTdhINhF4ltFnXzU9ve-8oGEVn4cKHIY0IksSz53h5ILvnJbWvvzJJF2Mbmq46014dBh6BNxdThtVnryqYlskveC0YOTq6_ATr_XqqJbGQ7ojDw_6FfY0WW3wvIJTzLvoiqohQ4AuQIGg4sn6b88HNQ4oQ=nw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136318" y="4465803"/>
            <a:ext cx="1241258" cy="1241258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g2c9f327d8c9_1_36" descr="https://lh4.googleusercontent.com/yvsqtWi6QVy1MKtq0IdJEtJz7EGb2rjWkFNxaQvxSuWqer3FaulEcQ03FXOV89DsfgYdRy1_fNyiP5HxKxk0BCJHJ8HkfQMqVEPSgj1fV8Tl3qCnTn-5ioknHxNEiYl6fJpqS4L7xYqSiau_XipZrTpo6w=nw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432317" y="4465803"/>
            <a:ext cx="1241258" cy="1241258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Google Shape;413;g2c9f327d8c9_1_3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29931" y="395286"/>
            <a:ext cx="3103740" cy="1044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 descr="https://lh5.googleusercontent.com/48c_gOKD-yTUwy6m2muQsq5RMqCHyNYLa4cWh6OQMXXr_gmkzWse53PQFsCN2GzGnygTEldbL6UvF_AMBLjtPXDouaGEmtJDfvhIFDVfUobdGSVOHZ9-g0-jaU3kIndZ5GHu_hygMjH0qSGpXz2lIhsCAg=n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08" y="916344"/>
            <a:ext cx="7829550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s://lh4.googleusercontent.com/ggnN3Fj7UmnWuS4dp0ghLtIWFR5UH35NAP8pj0NfLYgmhXSEHz4wFnEymnR7sj2I7H5LrBMshhm9VjqW_LZPTnKF3FAmrfm2HWhPOGeUj7Luz_ZkeFKKEVHdGVEHnIWSVLowKk3k9E6waH3PEFtREZ6ykQ=nw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498" y="2839711"/>
            <a:ext cx="1378081" cy="1853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https://lh6.googleusercontent.com/uAG_S9WynJ5RtKU-vUcgclzWMOQAlWq6s5VOFHbwJ02bcekYVDj0MVUqARue35K4uhTNVoCZQbcW2SNe7xbnKhC5a1T8pQWycM278F3OjGvzP6NqKdlQQrTDyNn9bRvGuaQrI0PfNVZeleFw_VPv1k4NQQ=nw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6807" y="2402229"/>
            <a:ext cx="1651021" cy="3470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vak 1"/>
          <p:cNvSpPr txBox="1"/>
          <p:nvPr/>
        </p:nvSpPr>
        <p:spPr>
          <a:xfrm>
            <a:off x="3988013" y="1329338"/>
            <a:ext cx="352697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Hersenactiviteit</a:t>
            </a:r>
          </a:p>
        </p:txBody>
      </p:sp>
      <p:sp>
        <p:nvSpPr>
          <p:cNvPr id="6" name="Tekstvak 5"/>
          <p:cNvSpPr txBox="1"/>
          <p:nvPr/>
        </p:nvSpPr>
        <p:spPr>
          <a:xfrm>
            <a:off x="275344" y="2772656"/>
            <a:ext cx="351288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Ademhaling &amp; zuurstof gehalte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2748322" y="5548385"/>
            <a:ext cx="351288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Hartslag</a:t>
            </a:r>
          </a:p>
        </p:txBody>
      </p:sp>
      <p:cxnSp>
        <p:nvCxnSpPr>
          <p:cNvPr id="4" name="Rechte verbindingslijn met pijl 3"/>
          <p:cNvCxnSpPr/>
          <p:nvPr/>
        </p:nvCxnSpPr>
        <p:spPr>
          <a:xfrm flipH="1" flipV="1">
            <a:off x="8574539" y="4525897"/>
            <a:ext cx="955726" cy="1022488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Rechte verbindingslijn met pijl 10"/>
          <p:cNvCxnSpPr/>
          <p:nvPr/>
        </p:nvCxnSpPr>
        <p:spPr>
          <a:xfrm flipV="1">
            <a:off x="9530265" y="5484640"/>
            <a:ext cx="940344" cy="63745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kstvak 14"/>
          <p:cNvSpPr txBox="1"/>
          <p:nvPr/>
        </p:nvSpPr>
        <p:spPr>
          <a:xfrm>
            <a:off x="8594108" y="5706497"/>
            <a:ext cx="1488355" cy="33855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1600" dirty="0"/>
              <a:t>spierspanning</a:t>
            </a: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6"/>
          <a:srcRect l="57047" b="51713"/>
          <a:stretch/>
        </p:blipFill>
        <p:spPr>
          <a:xfrm>
            <a:off x="9458595" y="390177"/>
            <a:ext cx="2024027" cy="1438593"/>
          </a:xfrm>
          <a:prstGeom prst="rect">
            <a:avLst/>
          </a:prstGeom>
        </p:spPr>
      </p:pic>
      <p:sp>
        <p:nvSpPr>
          <p:cNvPr id="13" name="Tekstvak 12"/>
          <p:cNvSpPr txBox="1"/>
          <p:nvPr/>
        </p:nvSpPr>
        <p:spPr>
          <a:xfrm>
            <a:off x="8005627" y="940196"/>
            <a:ext cx="1326826" cy="33855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600" dirty="0"/>
              <a:t>Video</a:t>
            </a:r>
          </a:p>
        </p:txBody>
      </p:sp>
      <p:sp>
        <p:nvSpPr>
          <p:cNvPr id="5" name="Rechthoek 4"/>
          <p:cNvSpPr/>
          <p:nvPr/>
        </p:nvSpPr>
        <p:spPr>
          <a:xfrm rot="20295465">
            <a:off x="3715273" y="3597883"/>
            <a:ext cx="185153" cy="9266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Tijdelijke aanduiding voor voettekst 4">
            <a:extLst>
              <a:ext uri="{FF2B5EF4-FFF2-40B4-BE49-F238E27FC236}">
                <a16:creationId xmlns:a16="http://schemas.microsoft.com/office/drawing/2014/main" id="{DE33105A-76AD-4529-916D-9C638C8EE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1200" y="6381750"/>
            <a:ext cx="4114800" cy="365125"/>
          </a:xfrm>
        </p:spPr>
        <p:txBody>
          <a:bodyPr/>
          <a:lstStyle/>
          <a:p>
            <a:r>
              <a:rPr lang="nl-NL" dirty="0" err="1"/>
              <a:t>Cesari</a:t>
            </a:r>
            <a:r>
              <a:rPr lang="nl-NL" dirty="0"/>
              <a:t> et al. 2022, SLEEPJ</a:t>
            </a:r>
          </a:p>
        </p:txBody>
      </p:sp>
      <p:pic>
        <p:nvPicPr>
          <p:cNvPr id="17" name="Afbeelding 1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9424" y="6257925"/>
            <a:ext cx="1782576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499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6.googleusercontent.com/S1kQf5Ddj-7hKBCdOEI2IF7kk1tXMQNrKac6SF2l8o6KSY2k7L_wdkgWTudpGV-A-8Z3ERL-k2t2OrQalJv0oQuXllqjpebKFC3aWC4cZsSF__3UBq3_IS0rkLqLgRKCCKVT-0aK4htacVr26PpRd3dGGg=nw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873" y="914401"/>
            <a:ext cx="8917759" cy="5786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Vierkante haak links 2"/>
          <p:cNvSpPr/>
          <p:nvPr/>
        </p:nvSpPr>
        <p:spPr>
          <a:xfrm>
            <a:off x="2283534" y="1487979"/>
            <a:ext cx="147279" cy="640080"/>
          </a:xfrm>
          <a:prstGeom prst="leftBracket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Vierkante haak links 3"/>
          <p:cNvSpPr/>
          <p:nvPr/>
        </p:nvSpPr>
        <p:spPr>
          <a:xfrm>
            <a:off x="2283533" y="2230582"/>
            <a:ext cx="147280" cy="2008909"/>
          </a:xfrm>
          <a:prstGeom prst="leftBracket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Vierkante haak links 4"/>
          <p:cNvSpPr/>
          <p:nvPr/>
        </p:nvSpPr>
        <p:spPr>
          <a:xfrm>
            <a:off x="2283533" y="4342014"/>
            <a:ext cx="132700" cy="584662"/>
          </a:xfrm>
          <a:prstGeom prst="leftBracket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Vierkante haak links 5"/>
          <p:cNvSpPr/>
          <p:nvPr/>
        </p:nvSpPr>
        <p:spPr>
          <a:xfrm>
            <a:off x="2292992" y="5004262"/>
            <a:ext cx="137821" cy="1654955"/>
          </a:xfrm>
          <a:prstGeom prst="leftBracket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ekstvak 6"/>
          <p:cNvSpPr txBox="1"/>
          <p:nvPr/>
        </p:nvSpPr>
        <p:spPr>
          <a:xfrm>
            <a:off x="232611" y="1695998"/>
            <a:ext cx="1895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Oog</a:t>
            </a:r>
            <a:r>
              <a:rPr lang="en-US" dirty="0"/>
              <a:t> </a:t>
            </a:r>
            <a:r>
              <a:rPr lang="en-US" dirty="0" err="1"/>
              <a:t>bewegingen</a:t>
            </a:r>
            <a:endParaRPr lang="nl-NL" dirty="0"/>
          </a:p>
        </p:txBody>
      </p:sp>
      <p:sp>
        <p:nvSpPr>
          <p:cNvPr id="8" name="Tekstvak 7"/>
          <p:cNvSpPr txBox="1"/>
          <p:nvPr/>
        </p:nvSpPr>
        <p:spPr>
          <a:xfrm>
            <a:off x="232612" y="2865704"/>
            <a:ext cx="19772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Hersenactiviteit</a:t>
            </a:r>
            <a:endParaRPr lang="nl-NL" dirty="0"/>
          </a:p>
        </p:txBody>
      </p:sp>
      <p:sp>
        <p:nvSpPr>
          <p:cNvPr id="9" name="Tekstvak 8"/>
          <p:cNvSpPr txBox="1"/>
          <p:nvPr/>
        </p:nvSpPr>
        <p:spPr>
          <a:xfrm>
            <a:off x="648394" y="4344785"/>
            <a:ext cx="1561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Hartslag</a:t>
            </a:r>
            <a:endParaRPr lang="nl-NL" dirty="0"/>
          </a:p>
        </p:txBody>
      </p:sp>
      <p:sp>
        <p:nvSpPr>
          <p:cNvPr id="10" name="Tekstvak 9"/>
          <p:cNvSpPr txBox="1"/>
          <p:nvPr/>
        </p:nvSpPr>
        <p:spPr>
          <a:xfrm>
            <a:off x="414516" y="5454534"/>
            <a:ext cx="16810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Spierspanning</a:t>
            </a:r>
            <a:endParaRPr lang="nl-NL" dirty="0"/>
          </a:p>
        </p:txBody>
      </p:sp>
      <p:sp>
        <p:nvSpPr>
          <p:cNvPr id="12" name="Tekstvak 11"/>
          <p:cNvSpPr txBox="1"/>
          <p:nvPr/>
        </p:nvSpPr>
        <p:spPr>
          <a:xfrm>
            <a:off x="414516" y="302962"/>
            <a:ext cx="32929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REM-</a:t>
            </a:r>
            <a:r>
              <a:rPr lang="en-US" sz="2800" b="1" dirty="0" err="1"/>
              <a:t>Slaap</a:t>
            </a:r>
            <a:r>
              <a:rPr lang="en-US" sz="2800" b="1" dirty="0"/>
              <a:t> </a:t>
            </a:r>
            <a:r>
              <a:rPr lang="en-US" sz="2800" b="1" dirty="0" err="1"/>
              <a:t>normaal</a:t>
            </a:r>
            <a:endParaRPr lang="nl-NL" sz="2800" b="1" dirty="0"/>
          </a:p>
        </p:txBody>
      </p:sp>
      <p:pic>
        <p:nvPicPr>
          <p:cNvPr id="13" name="Afbeelding 1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9424" y="6257925"/>
            <a:ext cx="1782576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012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lh3.googleusercontent.com/GM0dzvk3k39F3A8ovFN8MOfkbVT065hoShB4en681NHIE5fM_zCIuLf5o8T8CDWVvNQ4zj3Qx7JrO18X6sc_Jh2tHeKT4RNedUSKfdVKWrMAzbG9CV8RUca6JvuDoVbLV8pxCNUFhWpXjYIweJTMNu55fw=nw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813" y="904461"/>
            <a:ext cx="9009390" cy="5754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kstvak 12"/>
          <p:cNvSpPr txBox="1"/>
          <p:nvPr/>
        </p:nvSpPr>
        <p:spPr>
          <a:xfrm>
            <a:off x="414516" y="302962"/>
            <a:ext cx="3467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REM-</a:t>
            </a:r>
            <a:r>
              <a:rPr lang="en-US" sz="2800" b="1" dirty="0" err="1"/>
              <a:t>Slaap</a:t>
            </a:r>
            <a:r>
              <a:rPr lang="en-US" sz="2800" b="1" dirty="0"/>
              <a:t> RBD</a:t>
            </a:r>
            <a:endParaRPr lang="nl-NL" sz="2800" b="1" dirty="0"/>
          </a:p>
        </p:txBody>
      </p:sp>
      <p:sp>
        <p:nvSpPr>
          <p:cNvPr id="14" name="Vierkante haak links 13"/>
          <p:cNvSpPr/>
          <p:nvPr/>
        </p:nvSpPr>
        <p:spPr>
          <a:xfrm>
            <a:off x="2283534" y="1487979"/>
            <a:ext cx="147279" cy="640080"/>
          </a:xfrm>
          <a:prstGeom prst="leftBracket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Vierkante haak links 14"/>
          <p:cNvSpPr/>
          <p:nvPr/>
        </p:nvSpPr>
        <p:spPr>
          <a:xfrm>
            <a:off x="2283533" y="2230582"/>
            <a:ext cx="147280" cy="2008909"/>
          </a:xfrm>
          <a:prstGeom prst="leftBracket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Vierkante haak links 15"/>
          <p:cNvSpPr/>
          <p:nvPr/>
        </p:nvSpPr>
        <p:spPr>
          <a:xfrm>
            <a:off x="2283533" y="4342014"/>
            <a:ext cx="132700" cy="584662"/>
          </a:xfrm>
          <a:prstGeom prst="leftBracket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Vierkante haak links 16"/>
          <p:cNvSpPr/>
          <p:nvPr/>
        </p:nvSpPr>
        <p:spPr>
          <a:xfrm>
            <a:off x="2292992" y="5004262"/>
            <a:ext cx="137821" cy="1654955"/>
          </a:xfrm>
          <a:prstGeom prst="leftBracket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Tekstvak 17"/>
          <p:cNvSpPr txBox="1"/>
          <p:nvPr/>
        </p:nvSpPr>
        <p:spPr>
          <a:xfrm>
            <a:off x="232611" y="1695998"/>
            <a:ext cx="1895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Oog</a:t>
            </a:r>
            <a:r>
              <a:rPr lang="en-US" dirty="0"/>
              <a:t> </a:t>
            </a:r>
            <a:r>
              <a:rPr lang="en-US" dirty="0" err="1"/>
              <a:t>bewegingen</a:t>
            </a:r>
            <a:endParaRPr lang="nl-NL" dirty="0"/>
          </a:p>
        </p:txBody>
      </p:sp>
      <p:sp>
        <p:nvSpPr>
          <p:cNvPr id="19" name="Tekstvak 18"/>
          <p:cNvSpPr txBox="1"/>
          <p:nvPr/>
        </p:nvSpPr>
        <p:spPr>
          <a:xfrm>
            <a:off x="232612" y="2865704"/>
            <a:ext cx="19772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Hersenactiviteit</a:t>
            </a:r>
            <a:endParaRPr lang="nl-NL" dirty="0"/>
          </a:p>
        </p:txBody>
      </p:sp>
      <p:sp>
        <p:nvSpPr>
          <p:cNvPr id="20" name="Tekstvak 19"/>
          <p:cNvSpPr txBox="1"/>
          <p:nvPr/>
        </p:nvSpPr>
        <p:spPr>
          <a:xfrm>
            <a:off x="648394" y="4344785"/>
            <a:ext cx="1561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Hartslag</a:t>
            </a:r>
            <a:endParaRPr lang="nl-NL" dirty="0"/>
          </a:p>
        </p:txBody>
      </p:sp>
      <p:sp>
        <p:nvSpPr>
          <p:cNvPr id="21" name="Tekstvak 20"/>
          <p:cNvSpPr txBox="1"/>
          <p:nvPr/>
        </p:nvSpPr>
        <p:spPr>
          <a:xfrm>
            <a:off x="414516" y="5454534"/>
            <a:ext cx="16810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Spierspanning</a:t>
            </a:r>
            <a:endParaRPr lang="nl-NL" dirty="0"/>
          </a:p>
        </p:txBody>
      </p:sp>
      <p:pic>
        <p:nvPicPr>
          <p:cNvPr id="22" name="Afbeelding 2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9424" y="6257925"/>
            <a:ext cx="1782576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561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permwahelsleep2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>
          <a:xfrm>
            <a:off x="1114426" y="10"/>
            <a:ext cx="9963149" cy="6857990"/>
          </a:xfrm>
          <a:custGeom>
            <a:avLst/>
            <a:gdLst/>
            <a:ahLst/>
            <a:cxnLst/>
            <a:rect l="l" t="t" r="r" b="b"/>
            <a:pathLst>
              <a:path w="9948672" h="6858000">
                <a:moveTo>
                  <a:pt x="1593452" y="0"/>
                </a:moveTo>
                <a:lnTo>
                  <a:pt x="8355220" y="0"/>
                </a:lnTo>
                <a:lnTo>
                  <a:pt x="8491722" y="130333"/>
                </a:lnTo>
                <a:cubicBezTo>
                  <a:pt x="9391900" y="1031820"/>
                  <a:pt x="9948672" y="2277214"/>
                  <a:pt x="9948672" y="3652838"/>
                </a:cubicBezTo>
                <a:cubicBezTo>
                  <a:pt x="9948672" y="4856509"/>
                  <a:pt x="9522393" y="5960473"/>
                  <a:pt x="8812775" y="6821583"/>
                </a:cubicBezTo>
                <a:lnTo>
                  <a:pt x="8781276" y="6858000"/>
                </a:lnTo>
                <a:lnTo>
                  <a:pt x="1167397" y="6858000"/>
                </a:lnTo>
                <a:lnTo>
                  <a:pt x="1135897" y="6821583"/>
                </a:lnTo>
                <a:cubicBezTo>
                  <a:pt x="426279" y="5960473"/>
                  <a:pt x="0" y="4856509"/>
                  <a:pt x="0" y="3652838"/>
                </a:cubicBezTo>
                <a:cubicBezTo>
                  <a:pt x="0" y="2277214"/>
                  <a:pt x="556772" y="1031820"/>
                  <a:pt x="1456950" y="130333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586544115"/>
      </p:ext>
    </p:extLst>
  </p:cSld>
  <p:clrMapOvr>
    <a:masterClrMapping/>
  </p:clrMapOvr>
  <p:transition spd="med">
    <p:pull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2c9f327d8c9_1_22"/>
          <p:cNvSpPr txBox="1">
            <a:spLocks noGrp="1"/>
          </p:cNvSpPr>
          <p:nvPr>
            <p:ph type="ftr" idx="11"/>
          </p:nvPr>
        </p:nvSpPr>
        <p:spPr>
          <a:xfrm>
            <a:off x="504173" y="63817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/>
              <a:t>Iranzo, et al, Plos One 2014</a:t>
            </a:r>
            <a:endParaRPr/>
          </a:p>
        </p:txBody>
      </p:sp>
      <p:pic>
        <p:nvPicPr>
          <p:cNvPr id="393" name="Google Shape;393;g2c9f327d8c9_1_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7593" y="56610"/>
            <a:ext cx="7848874" cy="613959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94" name="Google Shape;394;g2c9f327d8c9_1_22"/>
          <p:cNvCxnSpPr/>
          <p:nvPr/>
        </p:nvCxnSpPr>
        <p:spPr>
          <a:xfrm rot="10800000">
            <a:off x="4034097" y="1784802"/>
            <a:ext cx="720000" cy="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395" name="Google Shape;395;g2c9f327d8c9_1_22"/>
          <p:cNvSpPr txBox="1"/>
          <p:nvPr/>
        </p:nvSpPr>
        <p:spPr>
          <a:xfrm>
            <a:off x="4322049" y="1424762"/>
            <a:ext cx="646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800">
                <a:solidFill>
                  <a:srgbClr val="212A55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33%</a:t>
            </a:r>
            <a:endParaRPr/>
          </a:p>
        </p:txBody>
      </p:sp>
      <p:cxnSp>
        <p:nvCxnSpPr>
          <p:cNvPr id="396" name="Google Shape;396;g2c9f327d8c9_1_22"/>
          <p:cNvCxnSpPr/>
          <p:nvPr/>
        </p:nvCxnSpPr>
        <p:spPr>
          <a:xfrm rot="10800000">
            <a:off x="5978313" y="3873034"/>
            <a:ext cx="720000" cy="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397" name="Google Shape;397;g2c9f327d8c9_1_22"/>
          <p:cNvSpPr txBox="1"/>
          <p:nvPr/>
        </p:nvSpPr>
        <p:spPr>
          <a:xfrm>
            <a:off x="6266265" y="3512994"/>
            <a:ext cx="646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800">
                <a:solidFill>
                  <a:srgbClr val="212A55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76%</a:t>
            </a:r>
            <a:endParaRPr/>
          </a:p>
        </p:txBody>
      </p:sp>
      <p:cxnSp>
        <p:nvCxnSpPr>
          <p:cNvPr id="398" name="Google Shape;398;g2c9f327d8c9_1_22"/>
          <p:cNvCxnSpPr/>
          <p:nvPr/>
        </p:nvCxnSpPr>
        <p:spPr>
          <a:xfrm rot="10800000">
            <a:off x="7778513" y="4593114"/>
            <a:ext cx="720000" cy="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399" name="Google Shape;399;g2c9f327d8c9_1_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53697" y="2216850"/>
            <a:ext cx="4200000" cy="2824200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g2c9f327d8c9_1_22"/>
          <p:cNvSpPr/>
          <p:nvPr/>
        </p:nvSpPr>
        <p:spPr>
          <a:xfrm>
            <a:off x="1585745" y="5817250"/>
            <a:ext cx="576000" cy="432000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01" name="Google Shape;401;g2c9f327d8c9_1_22"/>
          <p:cNvSpPr txBox="1"/>
          <p:nvPr/>
        </p:nvSpPr>
        <p:spPr>
          <a:xfrm>
            <a:off x="8120079" y="4233074"/>
            <a:ext cx="646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800">
                <a:solidFill>
                  <a:srgbClr val="212A55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91%</a:t>
            </a:r>
            <a:endParaRPr/>
          </a:p>
        </p:txBody>
      </p:sp>
      <p:sp>
        <p:nvSpPr>
          <p:cNvPr id="402" name="Google Shape;402;g2c9f327d8c9_1_22"/>
          <p:cNvSpPr/>
          <p:nvPr/>
        </p:nvSpPr>
        <p:spPr>
          <a:xfrm>
            <a:off x="8138473" y="686098"/>
            <a:ext cx="38427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800" b="1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Conversie naar een Parkinsonisme: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8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-</a:t>
            </a:r>
            <a:r>
              <a:rPr lang="nl-NL" sz="1800" dirty="0" err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Parkinson’s</a:t>
            </a:r>
            <a:r>
              <a:rPr lang="nl-NL" sz="18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nl-NL" sz="1800" dirty="0" err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Disease</a:t>
            </a:r>
            <a:r>
              <a:rPr lang="nl-NL" sz="18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(PD)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8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-Dementia </a:t>
            </a:r>
            <a:r>
              <a:rPr lang="nl-NL" sz="1800" dirty="0" err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with</a:t>
            </a:r>
            <a:r>
              <a:rPr lang="nl-NL" sz="18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nl-NL" sz="1800" dirty="0" err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Lewy</a:t>
            </a:r>
            <a:r>
              <a:rPr lang="nl-NL" sz="18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nl-NL" sz="1800" dirty="0" err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bodies</a:t>
            </a:r>
            <a:r>
              <a:rPr lang="nl-NL" sz="18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(DLB)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8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-</a:t>
            </a:r>
            <a:r>
              <a:rPr lang="nl-NL" sz="1800" dirty="0" err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others</a:t>
            </a:r>
            <a:endParaRPr sz="180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2c9f327d8c9_1_91"/>
          <p:cNvSpPr txBox="1">
            <a:spLocks noGrp="1"/>
          </p:cNvSpPr>
          <p:nvPr>
            <p:ph type="body" idx="1"/>
          </p:nvPr>
        </p:nvSpPr>
        <p:spPr>
          <a:xfrm>
            <a:off x="752800" y="1682873"/>
            <a:ext cx="5467800" cy="41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nl-NL" sz="2000" dirty="0"/>
              <a:t>RBD komt in gradaties voor</a:t>
            </a:r>
          </a:p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lang="nl-NL" sz="2000" dirty="0"/>
          </a:p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nl-NL" sz="2000" dirty="0"/>
              <a:t>Ook mensen die niet de formele diagnose hebben kunnen last hebben van bewegen tijdens de droomslaap</a:t>
            </a:r>
          </a:p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lang="nl-NL" sz="2000" dirty="0"/>
          </a:p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nl-NL" sz="2000" dirty="0"/>
              <a:t>Omgekeerd zijn er ook mensen die wel de diagnose krijgen maar niet last ervaren</a:t>
            </a:r>
          </a:p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lang="nl-NL" sz="2000" dirty="0"/>
          </a:p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nl-NL" sz="2000" dirty="0">
                <a:sym typeface="Wingdings" pitchFamily="2" charset="2"/>
              </a:rPr>
              <a:t> </a:t>
            </a:r>
            <a:r>
              <a:rPr lang="nl-NL" sz="2000" dirty="0"/>
              <a:t>Herzien van de criteria?</a:t>
            </a:r>
            <a:endParaRPr sz="2000" dirty="0"/>
          </a:p>
        </p:txBody>
      </p:sp>
      <p:pic>
        <p:nvPicPr>
          <p:cNvPr id="467" name="Google Shape;467;g2c9f327d8c9_1_9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81769" y="805866"/>
            <a:ext cx="5353030" cy="5353030"/>
          </a:xfrm>
          <a:prstGeom prst="rect">
            <a:avLst/>
          </a:prstGeom>
          <a:noFill/>
          <a:ln>
            <a:noFill/>
          </a:ln>
        </p:spPr>
      </p:pic>
      <p:sp>
        <p:nvSpPr>
          <p:cNvPr id="468" name="Google Shape;468;g2c9f327d8c9_1_91"/>
          <p:cNvSpPr txBox="1"/>
          <p:nvPr/>
        </p:nvSpPr>
        <p:spPr>
          <a:xfrm>
            <a:off x="485775" y="6417450"/>
            <a:ext cx="7896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4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DLB = Dementia with Lewy Bodies; PD = Parkinson’s Disease</a:t>
            </a:r>
            <a:endParaRPr sz="14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69" name="Google Shape;469;g2c9f327d8c9_1_91"/>
          <p:cNvSpPr txBox="1">
            <a:spLocks noGrp="1"/>
          </p:cNvSpPr>
          <p:nvPr>
            <p:ph type="title"/>
          </p:nvPr>
        </p:nvSpPr>
        <p:spPr>
          <a:xfrm>
            <a:off x="673100" y="362160"/>
            <a:ext cx="107661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CB4"/>
              </a:buClr>
              <a:buSzPts val="4000"/>
              <a:buFont typeface="Trebuchet MS"/>
              <a:buNone/>
            </a:pPr>
            <a:r>
              <a:rPr lang="nl-NL" dirty="0">
                <a:solidFill>
                  <a:srgbClr val="009CB4"/>
                </a:solidFill>
              </a:rPr>
              <a:t>Eerste bevindingen</a:t>
            </a:r>
            <a:endParaRPr dirty="0">
              <a:solidFill>
                <a:srgbClr val="009CB4"/>
              </a:solidFill>
            </a:endParaRPr>
          </a:p>
        </p:txBody>
      </p:sp>
      <p:pic>
        <p:nvPicPr>
          <p:cNvPr id="470" name="Google Shape;470;g2c9f327d8c9_1_91" descr="https://lh4.googleusercontent.com/vTdhINhF4ltFnXzU9ve-8oGEVn4cKHIY0IksSz53h5ILvnJbWvvzJJF2Mbmq46014dBh6BNxdThtVnryqYlskveC0YOTq6_ATr_XqqJbGQ7ojDw_6FfY0WW3wvIJTzLvoiqohQ4AuQIGg4sn6b88HNQ4oQ=nw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10857" y="3465355"/>
            <a:ext cx="222744" cy="222744"/>
          </a:xfrm>
          <a:prstGeom prst="rect">
            <a:avLst/>
          </a:prstGeom>
          <a:noFill/>
          <a:ln>
            <a:noFill/>
          </a:ln>
        </p:spPr>
      </p:pic>
      <p:pic>
        <p:nvPicPr>
          <p:cNvPr id="471" name="Google Shape;471;g2c9f327d8c9_1_91" descr="Download Check Mark, Tick Mark, Check. Royalty-Free Vector Graphic - Pixabay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57675" y="3467099"/>
            <a:ext cx="191804" cy="188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472" name="Google Shape;472;g2c9f327d8c9_1_91" descr="https://lh4.googleusercontent.com/vTdhINhF4ltFnXzU9ve-8oGEVn4cKHIY0IksSz53h5ILvnJbWvvzJJF2Mbmq46014dBh6BNxdThtVnryqYlskveC0YOTq6_ATr_XqqJbGQ7ojDw_6FfY0WW3wvIJTzLvoiqohQ4AuQIGg4sn6b88HNQ4oQ=nw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10857" y="3835280"/>
            <a:ext cx="222744" cy="222744"/>
          </a:xfrm>
          <a:prstGeom prst="rect">
            <a:avLst/>
          </a:prstGeom>
          <a:noFill/>
          <a:ln>
            <a:noFill/>
          </a:ln>
        </p:spPr>
      </p:pic>
      <p:pic>
        <p:nvPicPr>
          <p:cNvPr id="473" name="Google Shape;473;g2c9f327d8c9_1_91" descr="Download Check Mark, Tick Mark, Check. Royalty-Free Vector Graphic - Pixabay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57675" y="3837024"/>
            <a:ext cx="191804" cy="188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474" name="Google Shape;474;g2c9f327d8c9_1_91" descr="https://lh4.googleusercontent.com/vTdhINhF4ltFnXzU9ve-8oGEVn4cKHIY0IksSz53h5ILvnJbWvvzJJF2Mbmq46014dBh6BNxdThtVnryqYlskveC0YOTq6_ATr_XqqJbGQ7ojDw_6FfY0WW3wvIJTzLvoiqohQ4AuQIGg4sn6b88HNQ4oQ=nw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10857" y="4043135"/>
            <a:ext cx="222744" cy="222744"/>
          </a:xfrm>
          <a:prstGeom prst="rect">
            <a:avLst/>
          </a:prstGeom>
          <a:noFill/>
          <a:ln>
            <a:noFill/>
          </a:ln>
        </p:spPr>
      </p:pic>
      <p:pic>
        <p:nvPicPr>
          <p:cNvPr id="475" name="Google Shape;475;g2c9f327d8c9_1_91" descr="Download Check Mark, Tick Mark, Check. Royalty-Free Vector Graphic - Pixabay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57675" y="4044879"/>
            <a:ext cx="191804" cy="188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476" name="Google Shape;476;g2c9f327d8c9_1_91" descr="https://lh4.googleusercontent.com/vTdhINhF4ltFnXzU9ve-8oGEVn4cKHIY0IksSz53h5ILvnJbWvvzJJF2Mbmq46014dBh6BNxdThtVnryqYlskveC0YOTq6_ATr_XqqJbGQ7ojDw_6FfY0WW3wvIJTzLvoiqohQ4AuQIGg4sn6b88HNQ4oQ=nw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10857" y="4246193"/>
            <a:ext cx="222744" cy="222744"/>
          </a:xfrm>
          <a:prstGeom prst="rect">
            <a:avLst/>
          </a:prstGeom>
          <a:noFill/>
          <a:ln>
            <a:noFill/>
          </a:ln>
        </p:spPr>
      </p:pic>
      <p:pic>
        <p:nvPicPr>
          <p:cNvPr id="477" name="Google Shape;477;g2c9f327d8c9_1_91" descr="Download Check Mark, Tick Mark, Check. Royalty-Free Vector Graphic - Pixabay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57675" y="4247937"/>
            <a:ext cx="191804" cy="188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478" name="Google Shape;478;g2c9f327d8c9_1_91" descr="https://lh4.googleusercontent.com/vTdhINhF4ltFnXzU9ve-8oGEVn4cKHIY0IksSz53h5ILvnJbWvvzJJF2Mbmq46014dBh6BNxdThtVnryqYlskveC0YOTq6_ATr_XqqJbGQ7ojDw_6FfY0WW3wvIJTzLvoiqohQ4AuQIGg4sn6b88HNQ4oQ=nw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10857" y="3659576"/>
            <a:ext cx="222744" cy="222744"/>
          </a:xfrm>
          <a:prstGeom prst="rect">
            <a:avLst/>
          </a:prstGeom>
          <a:noFill/>
          <a:ln>
            <a:noFill/>
          </a:ln>
        </p:spPr>
      </p:pic>
      <p:pic>
        <p:nvPicPr>
          <p:cNvPr id="479" name="Google Shape;479;g2c9f327d8c9_1_91" descr="Download Check Mark, Tick Mark, Check. Royalty-Free Vector Graphic - Pixabay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57675" y="3661320"/>
            <a:ext cx="191804" cy="188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480" name="Google Shape;480;g2c9f327d8c9_1_91" descr="https://lh4.googleusercontent.com/vTdhINhF4ltFnXzU9ve-8oGEVn4cKHIY0IksSz53h5ILvnJbWvvzJJF2Mbmq46014dBh6BNxdThtVnryqYlskveC0YOTq6_ATr_XqqJbGQ7ojDw_6FfY0WW3wvIJTzLvoiqohQ4AuQIGg4sn6b88HNQ4oQ=nw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10857" y="4602706"/>
            <a:ext cx="222744" cy="222744"/>
          </a:xfrm>
          <a:prstGeom prst="rect">
            <a:avLst/>
          </a:prstGeom>
          <a:noFill/>
          <a:ln>
            <a:noFill/>
          </a:ln>
        </p:spPr>
      </p:pic>
      <p:pic>
        <p:nvPicPr>
          <p:cNvPr id="481" name="Google Shape;481;g2c9f327d8c9_1_91" descr="Download Check Mark, Tick Mark, Check. Royalty-Free Vector Graphic - Pixabay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57675" y="4604450"/>
            <a:ext cx="191804" cy="1882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Meer informatie en/of meedoen?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l-NL" dirty="0"/>
              <a:t>Wij nemen graag contact met u op!</a:t>
            </a:r>
          </a:p>
          <a:p>
            <a:r>
              <a:rPr lang="nl-NL" dirty="0"/>
              <a:t>Contactinformatie op formulier</a:t>
            </a:r>
          </a:p>
          <a:p>
            <a:r>
              <a:rPr lang="nl-NL" dirty="0"/>
              <a:t>Uitvoerend onderzoekers: </a:t>
            </a:r>
            <a:r>
              <a:rPr lang="nl-NL" b="1" dirty="0">
                <a:hlinkClick r:id="rId2"/>
              </a:rPr>
              <a:t>rbd@amsterdamumc.nl</a:t>
            </a:r>
            <a:endParaRPr lang="nl-NL" dirty="0"/>
          </a:p>
          <a:p>
            <a:pPr lvl="1"/>
            <a:r>
              <a:rPr lang="nl-NL" dirty="0"/>
              <a:t>Max Laansma</a:t>
            </a:r>
          </a:p>
          <a:p>
            <a:pPr lvl="1"/>
            <a:r>
              <a:rPr lang="nl-NL" dirty="0"/>
              <a:t>Eva van Heese </a:t>
            </a:r>
          </a:p>
        </p:txBody>
      </p:sp>
      <p:pic>
        <p:nvPicPr>
          <p:cNvPr id="7" name="Google Shape;75;p14">
            <a:extLst>
              <a:ext uri="{FF2B5EF4-FFF2-40B4-BE49-F238E27FC236}">
                <a16:creationId xmlns:a16="http://schemas.microsoft.com/office/drawing/2014/main" id="{60A7801E-3F84-C448-B004-A6B96150B86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16296" y="4670749"/>
            <a:ext cx="883779" cy="108744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93A58109-D112-C1BC-45D8-66DEFACC233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371" t="23001" r="32296" b="43822"/>
          <a:stretch/>
        </p:blipFill>
        <p:spPr>
          <a:xfrm>
            <a:off x="8538615" y="4695178"/>
            <a:ext cx="925980" cy="1097160"/>
          </a:xfrm>
          <a:prstGeom prst="roundRect">
            <a:avLst/>
          </a:prstGeom>
        </p:spPr>
      </p:pic>
      <p:sp>
        <p:nvSpPr>
          <p:cNvPr id="9" name="Tekstvak 8"/>
          <p:cNvSpPr txBox="1"/>
          <p:nvPr/>
        </p:nvSpPr>
        <p:spPr>
          <a:xfrm>
            <a:off x="8164396" y="5754533"/>
            <a:ext cx="16744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200" dirty="0"/>
              <a:t>Max Laansma</a:t>
            </a:r>
          </a:p>
        </p:txBody>
      </p:sp>
      <p:sp>
        <p:nvSpPr>
          <p:cNvPr id="10" name="Tekstvak 9"/>
          <p:cNvSpPr txBox="1"/>
          <p:nvPr/>
        </p:nvSpPr>
        <p:spPr>
          <a:xfrm>
            <a:off x="9505236" y="5758192"/>
            <a:ext cx="16744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200" dirty="0"/>
              <a:t>Eva van Heese</a:t>
            </a:r>
          </a:p>
        </p:txBody>
      </p:sp>
      <p:sp>
        <p:nvSpPr>
          <p:cNvPr id="11" name="Tekstvak 10"/>
          <p:cNvSpPr txBox="1"/>
          <p:nvPr/>
        </p:nvSpPr>
        <p:spPr>
          <a:xfrm>
            <a:off x="8248651" y="2057400"/>
            <a:ext cx="3695700" cy="258532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b="1" dirty="0"/>
              <a:t>Wanneer kunt u meedoen:</a:t>
            </a:r>
          </a:p>
          <a:p>
            <a:r>
              <a:rPr lang="nl-NL" dirty="0"/>
              <a:t>-diagnose Parkinson</a:t>
            </a:r>
          </a:p>
          <a:p>
            <a:endParaRPr lang="nl-NL" dirty="0"/>
          </a:p>
          <a:p>
            <a:r>
              <a:rPr lang="nl-NL" b="1" dirty="0"/>
              <a:t>Wanneer kunt u </a:t>
            </a:r>
            <a:r>
              <a:rPr lang="nl-NL" b="1" u="sng" dirty="0"/>
              <a:t>niet</a:t>
            </a:r>
            <a:r>
              <a:rPr lang="nl-NL" b="1" dirty="0"/>
              <a:t> meedoen:</a:t>
            </a:r>
          </a:p>
          <a:p>
            <a:r>
              <a:rPr lang="nl-NL" dirty="0"/>
              <a:t>-gebruik antidepressivum</a:t>
            </a:r>
          </a:p>
          <a:p>
            <a:r>
              <a:rPr lang="nl-NL" dirty="0"/>
              <a:t>-gebruik melatonine</a:t>
            </a:r>
          </a:p>
          <a:p>
            <a:r>
              <a:rPr lang="nl-NL" dirty="0"/>
              <a:t>-kan niet in MRI</a:t>
            </a:r>
          </a:p>
          <a:p>
            <a:r>
              <a:rPr lang="nl-NL"/>
              <a:t>-aanwezigheid </a:t>
            </a:r>
            <a:r>
              <a:rPr lang="nl-NL" dirty="0"/>
              <a:t>andere neurologische aandoening</a:t>
            </a:r>
          </a:p>
        </p:txBody>
      </p:sp>
    </p:spTree>
    <p:extLst>
      <p:ext uri="{BB962C8B-B14F-4D97-AF65-F5344CB8AC3E}">
        <p14:creationId xmlns:p14="http://schemas.microsoft.com/office/powerpoint/2010/main" val="2844579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4" name="Google Shape;524;g2c9f327d8c9_1_289" descr="Radboudumc - Drimp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21227" y="5363634"/>
            <a:ext cx="1960329" cy="980165"/>
          </a:xfrm>
          <a:prstGeom prst="rect">
            <a:avLst/>
          </a:prstGeom>
          <a:noFill/>
          <a:ln>
            <a:noFill/>
          </a:ln>
        </p:spPr>
      </p:pic>
      <p:sp>
        <p:nvSpPr>
          <p:cNvPr id="525" name="Google Shape;525;g2c9f327d8c9_1_289"/>
          <p:cNvSpPr/>
          <p:nvPr/>
        </p:nvSpPr>
        <p:spPr>
          <a:xfrm>
            <a:off x="0" y="0"/>
            <a:ext cx="12192000" cy="85470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526" name="Google Shape;526;g2c9f327d8c9_1_289"/>
          <p:cNvSpPr txBox="1">
            <a:spLocks noGrp="1"/>
          </p:cNvSpPr>
          <p:nvPr>
            <p:ph type="body" idx="1"/>
          </p:nvPr>
        </p:nvSpPr>
        <p:spPr>
          <a:xfrm>
            <a:off x="2146450" y="0"/>
            <a:ext cx="9708900" cy="8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buSzPts val="4000"/>
              <a:buNone/>
            </a:pPr>
            <a:r>
              <a:rPr lang="nl-NL"/>
              <a:t>RBD consortium</a:t>
            </a:r>
            <a:endParaRPr/>
          </a:p>
        </p:txBody>
      </p:sp>
      <p:sp>
        <p:nvSpPr>
          <p:cNvPr id="527" name="Google Shape;527;g2c9f327d8c9_1_289"/>
          <p:cNvSpPr txBox="1">
            <a:spLocks noGrp="1"/>
          </p:cNvSpPr>
          <p:nvPr>
            <p:ph type="ftr" idx="11"/>
          </p:nvPr>
        </p:nvSpPr>
        <p:spPr>
          <a:xfrm>
            <a:off x="1962150" y="6289675"/>
            <a:ext cx="4686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8" name="Google Shape;528;g2c9f327d8c9_1_289"/>
          <p:cNvSpPr/>
          <p:nvPr/>
        </p:nvSpPr>
        <p:spPr>
          <a:xfrm>
            <a:off x="6648450" y="6123729"/>
            <a:ext cx="5400000" cy="680400"/>
          </a:xfrm>
          <a:prstGeom prst="rect">
            <a:avLst/>
          </a:prstGeom>
          <a:solidFill>
            <a:schemeClr val="lt2"/>
          </a:solidFill>
          <a:ln w="12700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pic>
        <p:nvPicPr>
          <p:cNvPr id="529" name="Google Shape;529;g2c9f327d8c9_1_289" descr="Lezing toponderzoeker Ysbrand van der Werf over zijn boek 'Iedereen slaapt'  - Groningen"/>
          <p:cNvPicPr preferRelativeResize="0"/>
          <p:nvPr/>
        </p:nvPicPr>
        <p:blipFill rotWithShape="1">
          <a:blip r:embed="rId4">
            <a:alphaModFix/>
          </a:blip>
          <a:srcRect l="31970" t="7450" r="27879" b="13039"/>
          <a:stretch/>
        </p:blipFill>
        <p:spPr>
          <a:xfrm>
            <a:off x="9842802" y="2714244"/>
            <a:ext cx="891518" cy="1198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0" name="Google Shape;530;g2c9f327d8c9_1_289" descr="Nieuws | Expertise centrum Kempenhaegh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02101" y="4242150"/>
            <a:ext cx="1731259" cy="121188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1" name="Google Shape;531;g2c9f327d8c9_1_289" descr="Sirwan Darweesh - Research Lead - PRIME Study - Radboudumc | LinkedIn"/>
          <p:cNvPicPr preferRelativeResize="0"/>
          <p:nvPr/>
        </p:nvPicPr>
        <p:blipFill rotWithShape="1">
          <a:blip r:embed="rId6">
            <a:alphaModFix/>
          </a:blip>
          <a:srcRect l="14547" r="8889"/>
          <a:stretch/>
        </p:blipFill>
        <p:spPr>
          <a:xfrm>
            <a:off x="7277974" y="4371585"/>
            <a:ext cx="928048" cy="1212119"/>
          </a:xfrm>
          <a:prstGeom prst="rect">
            <a:avLst/>
          </a:prstGeom>
          <a:noFill/>
          <a:ln>
            <a:noFill/>
          </a:ln>
        </p:spPr>
      </p:pic>
      <p:pic>
        <p:nvPicPr>
          <p:cNvPr id="532" name="Google Shape;532;g2c9f327d8c9_1_289" descr="dr. Karin van Dijk | Kempenhaeghe Events"/>
          <p:cNvPicPr preferRelativeResize="0"/>
          <p:nvPr/>
        </p:nvPicPr>
        <p:blipFill rotWithShape="1">
          <a:blip r:embed="rId7">
            <a:alphaModFix/>
          </a:blip>
          <a:srcRect l="25623" r="26616"/>
          <a:stretch/>
        </p:blipFill>
        <p:spPr>
          <a:xfrm>
            <a:off x="2259188" y="2026761"/>
            <a:ext cx="1033665" cy="120656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3" name="Google Shape;533;g2c9f327d8c9_1_289" descr="https://lh4.googleusercontent.com/sT_uIvVC3SKxX7gAcdW1uWNXU4T-3ydysmZFkCcmQ38A2JY56QSI-E2IqXSbKYEPw5QA-XIYva23Hcuaw2TrxR8i594UcOCMa84RbxCaj1nOgrvLPWklUd5XNJ63VZqKACTE3uKrnw8BNr7lPNwvhiQg6Q=nw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016171" y="3198869"/>
            <a:ext cx="1465871" cy="611317"/>
          </a:xfrm>
          <a:prstGeom prst="rect">
            <a:avLst/>
          </a:prstGeom>
          <a:noFill/>
          <a:ln>
            <a:noFill/>
          </a:ln>
        </p:spPr>
      </p:pic>
      <p:pic>
        <p:nvPicPr>
          <p:cNvPr id="534" name="Google Shape;534;g2c9f327d8c9_1_289" descr="Kempenhaeghe Heeze | Nf1 Expertise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68141" y="5454031"/>
            <a:ext cx="1733351" cy="589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5" name="Google Shape;535;g2c9f327d8c9_1_289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750325" y="3912465"/>
            <a:ext cx="2105022" cy="446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36" name="Google Shape;536;g2c9f327d8c9_1_289" descr="logo umcg - groeidocument.nl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449405" y="2399557"/>
            <a:ext cx="1426556" cy="713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37" name="Google Shape;537;g2c9f327d8c9_1_289" descr="Sanne Meles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561511" y="1163659"/>
            <a:ext cx="1202345" cy="118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38" name="Google Shape;538;g2c9f327d8c9_1_289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798732" y="2019486"/>
            <a:ext cx="2990850" cy="3581400"/>
          </a:xfrm>
          <a:prstGeom prst="rect">
            <a:avLst/>
          </a:prstGeom>
          <a:noFill/>
          <a:ln>
            <a:noFill/>
          </a:ln>
        </p:spPr>
      </p:pic>
      <p:sp>
        <p:nvSpPr>
          <p:cNvPr id="539" name="Google Shape;539;g2c9f327d8c9_1_289"/>
          <p:cNvSpPr/>
          <p:nvPr/>
        </p:nvSpPr>
        <p:spPr>
          <a:xfrm>
            <a:off x="4800699" y="3426175"/>
            <a:ext cx="138600" cy="156600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A2112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540" name="Google Shape;540;g2c9f327d8c9_1_289"/>
          <p:cNvSpPr/>
          <p:nvPr/>
        </p:nvSpPr>
        <p:spPr>
          <a:xfrm>
            <a:off x="5378571" y="4513356"/>
            <a:ext cx="138600" cy="156600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A2112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541" name="Google Shape;541;g2c9f327d8c9_1_289"/>
          <p:cNvSpPr/>
          <p:nvPr/>
        </p:nvSpPr>
        <p:spPr>
          <a:xfrm>
            <a:off x="5615166" y="3988667"/>
            <a:ext cx="138600" cy="156600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A2112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542" name="Google Shape;542;g2c9f327d8c9_1_289"/>
          <p:cNvSpPr/>
          <p:nvPr/>
        </p:nvSpPr>
        <p:spPr>
          <a:xfrm>
            <a:off x="6096000" y="2557541"/>
            <a:ext cx="138600" cy="156600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A2112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543" name="Google Shape;543;g2c9f327d8c9_1_289"/>
          <p:cNvSpPr/>
          <p:nvPr/>
        </p:nvSpPr>
        <p:spPr>
          <a:xfrm>
            <a:off x="5748501" y="3313361"/>
            <a:ext cx="138600" cy="156600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A2112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544" name="Google Shape;544;g2c9f327d8c9_1_289"/>
          <p:cNvSpPr/>
          <p:nvPr/>
        </p:nvSpPr>
        <p:spPr>
          <a:xfrm>
            <a:off x="4984690" y="3429955"/>
            <a:ext cx="138600" cy="156600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A2112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cxnSp>
        <p:nvCxnSpPr>
          <p:cNvPr id="545" name="Google Shape;545;g2c9f327d8c9_1_289"/>
          <p:cNvCxnSpPr>
            <a:stCxn id="539" idx="0"/>
            <a:endCxn id="532" idx="3"/>
          </p:cNvCxnSpPr>
          <p:nvPr/>
        </p:nvCxnSpPr>
        <p:spPr>
          <a:xfrm rot="10800000">
            <a:off x="3292899" y="2629975"/>
            <a:ext cx="1577100" cy="7962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546" name="Google Shape;546;g2c9f327d8c9_1_289"/>
          <p:cNvCxnSpPr>
            <a:stCxn id="543" idx="5"/>
            <a:endCxn id="532" idx="3"/>
          </p:cNvCxnSpPr>
          <p:nvPr/>
        </p:nvCxnSpPr>
        <p:spPr>
          <a:xfrm rot="10800000">
            <a:off x="3292804" y="2630127"/>
            <a:ext cx="2574000" cy="8169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547" name="Google Shape;547;g2c9f327d8c9_1_289"/>
          <p:cNvCxnSpPr>
            <a:stCxn id="542" idx="2"/>
            <a:endCxn id="537" idx="1"/>
          </p:cNvCxnSpPr>
          <p:nvPr/>
        </p:nvCxnSpPr>
        <p:spPr>
          <a:xfrm rot="10800000" flipH="1">
            <a:off x="6096000" y="1758041"/>
            <a:ext cx="1465500" cy="8778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548" name="Google Shape;548;g2c9f327d8c9_1_289"/>
          <p:cNvCxnSpPr>
            <a:stCxn id="541" idx="2"/>
            <a:endCxn id="531" idx="1"/>
          </p:cNvCxnSpPr>
          <p:nvPr/>
        </p:nvCxnSpPr>
        <p:spPr>
          <a:xfrm>
            <a:off x="5615166" y="4066967"/>
            <a:ext cx="1662900" cy="9108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549" name="Google Shape;549;g2c9f327d8c9_1_289"/>
          <p:cNvCxnSpPr>
            <a:stCxn id="544" idx="5"/>
            <a:endCxn id="529" idx="1"/>
          </p:cNvCxnSpPr>
          <p:nvPr/>
        </p:nvCxnSpPr>
        <p:spPr>
          <a:xfrm rot="10800000" flipH="1">
            <a:off x="5102993" y="3313421"/>
            <a:ext cx="4739700" cy="2502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550" name="Google Shape;550;g2c9f327d8c9_1_289"/>
          <p:cNvCxnSpPr>
            <a:stCxn id="540" idx="2"/>
            <a:endCxn id="530" idx="3"/>
          </p:cNvCxnSpPr>
          <p:nvPr/>
        </p:nvCxnSpPr>
        <p:spPr>
          <a:xfrm flipH="1">
            <a:off x="2733471" y="4591656"/>
            <a:ext cx="2645100" cy="256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551" name="Google Shape;551;g2c9f327d8c9_1_289"/>
          <p:cNvPicPr preferRelativeResize="0"/>
          <p:nvPr/>
        </p:nvPicPr>
        <p:blipFill rotWithShape="1">
          <a:blip r:embed="rId14">
            <a:alphaModFix/>
          </a:blip>
          <a:srcRect l="34315" t="22023" r="33717" b="41626"/>
          <a:stretch/>
        </p:blipFill>
        <p:spPr>
          <a:xfrm>
            <a:off x="10834875" y="2714250"/>
            <a:ext cx="783919" cy="11886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" name="Google Shape;501;g2c9f327d8c9_1_119">
            <a:extLst>
              <a:ext uri="{FF2B5EF4-FFF2-40B4-BE49-F238E27FC236}">
                <a16:creationId xmlns:a16="http://schemas.microsoft.com/office/drawing/2014/main" id="{F9D4075B-743B-1AA7-A5AF-925939E927E1}"/>
              </a:ext>
            </a:extLst>
          </p:cNvPr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0292420" y="1544912"/>
            <a:ext cx="883800" cy="10875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016D444-3B96-8147-B7F8-B08CF7D44C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0438" y="1088217"/>
            <a:ext cx="2171123" cy="1325563"/>
          </a:xfrm>
        </p:spPr>
        <p:txBody>
          <a:bodyPr/>
          <a:lstStyle/>
          <a:p>
            <a:r>
              <a:rPr lang="en-NL" dirty="0"/>
              <a:t>Tot Slot: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6AF20BF-8E74-9A5B-6FBD-53CB2DE7D8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5210B3-E668-6441-3257-EDA13776F7D9}"/>
              </a:ext>
            </a:extLst>
          </p:cNvPr>
          <p:cNvSpPr txBox="1"/>
          <p:nvPr/>
        </p:nvSpPr>
        <p:spPr>
          <a:xfrm>
            <a:off x="2054430" y="2529444"/>
            <a:ext cx="94052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/>
              <a:t>Slecht</a:t>
            </a:r>
            <a:r>
              <a:rPr lang="en-US" sz="2400" dirty="0"/>
              <a:t> </a:t>
            </a:r>
            <a:r>
              <a:rPr lang="en-US" sz="2400" dirty="0" err="1"/>
              <a:t>slapen</a:t>
            </a:r>
            <a:r>
              <a:rPr lang="en-US" sz="2400" dirty="0"/>
              <a:t> </a:t>
            </a:r>
            <a:r>
              <a:rPr lang="en-US" sz="2400" dirty="0" err="1"/>
              <a:t>komt</a:t>
            </a:r>
            <a:r>
              <a:rPr lang="en-US" sz="2400" dirty="0"/>
              <a:t> heel </a:t>
            </a:r>
            <a:r>
              <a:rPr lang="en-US" sz="2400" dirty="0" err="1"/>
              <a:t>veel</a:t>
            </a:r>
            <a:r>
              <a:rPr lang="en-US" sz="2400" dirty="0"/>
              <a:t> </a:t>
            </a:r>
            <a:r>
              <a:rPr lang="en-US" sz="2400" dirty="0" err="1"/>
              <a:t>voor</a:t>
            </a: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/>
              <a:t>REMslaap</a:t>
            </a:r>
            <a:r>
              <a:rPr lang="en-US" sz="2400" dirty="0"/>
              <a:t> </a:t>
            </a:r>
            <a:r>
              <a:rPr lang="en-US" sz="2400" dirty="0" err="1"/>
              <a:t>gedragsstoornis</a:t>
            </a:r>
            <a:r>
              <a:rPr lang="en-US" sz="2400" dirty="0"/>
              <a:t> </a:t>
            </a:r>
            <a:r>
              <a:rPr lang="en-US" sz="2400" dirty="0" err="1"/>
              <a:t>lijkt</a:t>
            </a:r>
            <a:r>
              <a:rPr lang="en-US" sz="2400" dirty="0"/>
              <a:t> </a:t>
            </a:r>
            <a:r>
              <a:rPr lang="en-US" sz="2400" dirty="0" err="1"/>
              <a:t>specifiek</a:t>
            </a:r>
            <a:r>
              <a:rPr lang="en-US" sz="2400" dirty="0"/>
              <a:t> </a:t>
            </a:r>
            <a:r>
              <a:rPr lang="en-US" sz="2400" dirty="0" err="1"/>
              <a:t>voor</a:t>
            </a:r>
            <a:r>
              <a:rPr lang="en-US" sz="2400" dirty="0"/>
              <a:t> de </a:t>
            </a:r>
            <a:r>
              <a:rPr lang="en-US" sz="2400" dirty="0" err="1"/>
              <a:t>ziekte</a:t>
            </a:r>
            <a:r>
              <a:rPr lang="en-US" sz="2400" dirty="0"/>
              <a:t> van Parkinson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/>
              <a:t>Slapeloosheid</a:t>
            </a:r>
            <a:r>
              <a:rPr lang="en-US" sz="2400" dirty="0"/>
              <a:t> </a:t>
            </a:r>
            <a:r>
              <a:rPr lang="nl-NL" sz="2400" dirty="0"/>
              <a:t>draagt bij aan ziektelast</a:t>
            </a: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/>
              <a:t>Slapeloosheid</a:t>
            </a:r>
            <a:r>
              <a:rPr lang="en-US" sz="2400" dirty="0"/>
              <a:t> is </a:t>
            </a:r>
            <a:r>
              <a:rPr lang="en-US" sz="2400" dirty="0" err="1"/>
              <a:t>te</a:t>
            </a:r>
            <a:r>
              <a:rPr lang="en-US" sz="2400" dirty="0"/>
              <a:t> </a:t>
            </a:r>
            <a:r>
              <a:rPr lang="en-US" sz="2400" dirty="0" err="1"/>
              <a:t>bestrijden</a:t>
            </a:r>
            <a:r>
              <a:rPr lang="en-US" sz="2400" dirty="0"/>
              <a:t> </a:t>
            </a:r>
            <a:r>
              <a:rPr lang="en-US" sz="2400" dirty="0" err="1"/>
              <a:t>zonder</a:t>
            </a:r>
            <a:r>
              <a:rPr lang="en-US" sz="2400" dirty="0"/>
              <a:t> </a:t>
            </a:r>
            <a:r>
              <a:rPr lang="en-US" sz="2400" dirty="0" err="1"/>
              <a:t>medicijnen</a:t>
            </a:r>
            <a:endParaRPr lang="en-US" sz="2400" dirty="0"/>
          </a:p>
          <a:p>
            <a:endParaRPr lang="en-NL" sz="2400" dirty="0"/>
          </a:p>
        </p:txBody>
      </p:sp>
    </p:spTree>
    <p:extLst>
      <p:ext uri="{BB962C8B-B14F-4D97-AF65-F5344CB8AC3E}">
        <p14:creationId xmlns:p14="http://schemas.microsoft.com/office/powerpoint/2010/main" val="1485976273"/>
      </p:ext>
    </p:extLst>
  </p:cSld>
  <p:clrMapOvr>
    <a:masterClrMapping/>
  </p:clrMapOvr>
  <p:transition spd="med">
    <p:pull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-5.jpg">
            <a:extLst>
              <a:ext uri="{FF2B5EF4-FFF2-40B4-BE49-F238E27FC236}">
                <a16:creationId xmlns:a16="http://schemas.microsoft.com/office/drawing/2014/main" id="{AB173856-1DAE-1732-02E5-8CDB18CF714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/>
          <a:stretch/>
        </p:blipFill>
        <p:spPr bwMode="auto">
          <a:xfrm>
            <a:off x="20" y="10"/>
            <a:ext cx="6095980" cy="68579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RP-P-1921-2064.jpg">
            <a:extLst>
              <a:ext uri="{FF2B5EF4-FFF2-40B4-BE49-F238E27FC236}">
                <a16:creationId xmlns:a16="http://schemas.microsoft.com/office/drawing/2014/main" id="{7239BC29-D273-9775-0CA3-3BC357B3A0F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00" y="10"/>
            <a:ext cx="609600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546102"/>
      </p:ext>
    </p:extLst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2"/>
          <p:cNvSpPr>
            <a:spLocks noChangeArrowheads="1"/>
          </p:cNvSpPr>
          <p:nvPr/>
        </p:nvSpPr>
        <p:spPr bwMode="auto">
          <a:xfrm>
            <a:off x="5502824" y="6548439"/>
            <a:ext cx="520168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400" dirty="0" err="1">
                <a:solidFill>
                  <a:srgbClr val="000000"/>
                </a:solidFill>
                <a:latin typeface="Gill Sans Light"/>
                <a:cs typeface="Gill Sans Light"/>
              </a:rPr>
              <a:t>Piéron</a:t>
            </a:r>
            <a:r>
              <a:rPr lang="en-US" sz="1400" dirty="0">
                <a:solidFill>
                  <a:srgbClr val="000000"/>
                </a:solidFill>
                <a:latin typeface="Gill Sans Light"/>
                <a:cs typeface="Gill Sans Light"/>
              </a:rPr>
              <a:t> H (1913): Le </a:t>
            </a:r>
            <a:r>
              <a:rPr lang="en-US" sz="1400" dirty="0" err="1">
                <a:solidFill>
                  <a:srgbClr val="000000"/>
                </a:solidFill>
                <a:latin typeface="Gill Sans Light"/>
                <a:cs typeface="Gill Sans Light"/>
              </a:rPr>
              <a:t>Problème</a:t>
            </a:r>
            <a:r>
              <a:rPr lang="en-US" sz="1400" dirty="0">
                <a:solidFill>
                  <a:srgbClr val="000000"/>
                </a:solidFill>
                <a:latin typeface="Gill Sans Light"/>
                <a:cs typeface="Gill Sans Ligh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ill Sans Light"/>
                <a:cs typeface="Gill Sans Light"/>
              </a:rPr>
              <a:t>Physiologique</a:t>
            </a:r>
            <a:r>
              <a:rPr lang="en-US" sz="1400" dirty="0">
                <a:solidFill>
                  <a:srgbClr val="000000"/>
                </a:solidFill>
                <a:latin typeface="Gill Sans Light"/>
                <a:cs typeface="Gill Sans Light"/>
              </a:rPr>
              <a:t> du </a:t>
            </a:r>
            <a:r>
              <a:rPr lang="en-US" sz="1400" dirty="0" err="1">
                <a:solidFill>
                  <a:srgbClr val="000000"/>
                </a:solidFill>
                <a:latin typeface="Gill Sans Light"/>
                <a:cs typeface="Gill Sans Light"/>
              </a:rPr>
              <a:t>Sommeil</a:t>
            </a:r>
            <a:r>
              <a:rPr lang="en-US" sz="1400" dirty="0">
                <a:solidFill>
                  <a:srgbClr val="000000"/>
                </a:solidFill>
                <a:latin typeface="Gill Sans Light"/>
                <a:cs typeface="Gill Sans Light"/>
              </a:rPr>
              <a:t>, Masson, Paris</a:t>
            </a:r>
          </a:p>
        </p:txBody>
      </p:sp>
      <p:sp>
        <p:nvSpPr>
          <p:cNvPr id="17412" name="Rectangle 23"/>
          <p:cNvSpPr>
            <a:spLocks noGrp="1" noChangeArrowheads="1"/>
          </p:cNvSpPr>
          <p:nvPr>
            <p:ph type="body" idx="1"/>
          </p:nvPr>
        </p:nvSpPr>
        <p:spPr>
          <a:xfrm>
            <a:off x="1709738" y="506054"/>
            <a:ext cx="8610600" cy="4800600"/>
          </a:xfrm>
        </p:spPr>
        <p:txBody>
          <a:bodyPr tIns="270000"/>
          <a:lstStyle/>
          <a:p>
            <a:pPr eaLnBrk="1" hangingPunct="1">
              <a:buFontTx/>
              <a:buChar char="-"/>
              <a:defRPr/>
            </a:pPr>
            <a:r>
              <a:rPr lang="en-US" dirty="0" err="1">
                <a:ea typeface="ＭＳ Ｐゴシック" charset="0"/>
                <a:cs typeface="Gill Sans Light"/>
              </a:rPr>
              <a:t>Specifieke</a:t>
            </a:r>
            <a:r>
              <a:rPr lang="en-US" dirty="0">
                <a:ea typeface="ＭＳ Ｐゴシック" charset="0"/>
                <a:cs typeface="Gill Sans Light"/>
              </a:rPr>
              <a:t> </a:t>
            </a:r>
            <a:r>
              <a:rPr lang="en-US" dirty="0" err="1">
                <a:ea typeface="ＭＳ Ｐゴシック" charset="0"/>
                <a:cs typeface="Gill Sans Light"/>
              </a:rPr>
              <a:t>houding</a:t>
            </a:r>
            <a:endParaRPr lang="en-US" dirty="0">
              <a:ea typeface="ＭＳ Ｐゴシック" charset="0"/>
              <a:cs typeface="Gill Sans Light"/>
            </a:endParaRPr>
          </a:p>
          <a:p>
            <a:pPr eaLnBrk="1" hangingPunct="1">
              <a:buFontTx/>
              <a:buChar char="-"/>
              <a:defRPr/>
            </a:pPr>
            <a:r>
              <a:rPr lang="en-US" dirty="0" err="1">
                <a:ea typeface="ＭＳ Ｐゴシック" charset="0"/>
                <a:cs typeface="Gill Sans Light"/>
              </a:rPr>
              <a:t>Verminderde</a:t>
            </a:r>
            <a:r>
              <a:rPr lang="en-US" dirty="0">
                <a:ea typeface="ＭＳ Ｐゴシック" charset="0"/>
                <a:cs typeface="Gill Sans Light"/>
              </a:rPr>
              <a:t> </a:t>
            </a:r>
            <a:r>
              <a:rPr lang="en-US" dirty="0" err="1">
                <a:ea typeface="ＭＳ Ｐゴシック" charset="0"/>
                <a:cs typeface="Gill Sans Light"/>
              </a:rPr>
              <a:t>reactie</a:t>
            </a:r>
            <a:endParaRPr lang="en-US" dirty="0">
              <a:ea typeface="ＭＳ Ｐゴシック" charset="0"/>
              <a:cs typeface="Gill Sans Light"/>
            </a:endParaRPr>
          </a:p>
          <a:p>
            <a:pPr eaLnBrk="1" hangingPunct="1">
              <a:buFontTx/>
              <a:buChar char="-"/>
              <a:defRPr/>
            </a:pPr>
            <a:r>
              <a:rPr lang="en-US" dirty="0" err="1">
                <a:ea typeface="ＭＳ Ｐゴシック" charset="0"/>
                <a:cs typeface="Gill Sans Light"/>
              </a:rPr>
              <a:t>Inactiviteit</a:t>
            </a:r>
            <a:endParaRPr lang="en-US" dirty="0">
              <a:ea typeface="ＭＳ Ｐゴシック" charset="0"/>
              <a:cs typeface="Gill Sans Light"/>
            </a:endParaRPr>
          </a:p>
          <a:p>
            <a:pPr eaLnBrk="1" hangingPunct="1">
              <a:buFontTx/>
              <a:buChar char="-"/>
              <a:defRPr/>
            </a:pPr>
            <a:r>
              <a:rPr lang="en-US" dirty="0" err="1">
                <a:ea typeface="ＭＳ Ｐゴシック" charset="0"/>
                <a:cs typeface="Gill Sans Light"/>
              </a:rPr>
              <a:t>Reversibel</a:t>
            </a:r>
            <a:endParaRPr lang="en-US" dirty="0">
              <a:ea typeface="ＭＳ Ｐゴシック" charset="0"/>
              <a:cs typeface="Gill Sans Light"/>
            </a:endParaRPr>
          </a:p>
          <a:p>
            <a:pPr eaLnBrk="1" hangingPunct="1">
              <a:buFontTx/>
              <a:buChar char="-"/>
              <a:defRPr/>
            </a:pPr>
            <a:r>
              <a:rPr lang="en-US" dirty="0">
                <a:ea typeface="ＭＳ Ｐゴシック" charset="0"/>
                <a:cs typeface="Gill Sans Light"/>
              </a:rPr>
              <a:t>Comfort</a:t>
            </a:r>
          </a:p>
          <a:p>
            <a:pPr eaLnBrk="1" hangingPunct="1">
              <a:buFontTx/>
              <a:buChar char="-"/>
              <a:defRPr/>
            </a:pPr>
            <a:endParaRPr lang="en-US" dirty="0">
              <a:ea typeface="ＭＳ Ｐゴシック" charset="0"/>
              <a:cs typeface="Gill Sans Light"/>
            </a:endParaRPr>
          </a:p>
        </p:txBody>
      </p:sp>
      <p:pic>
        <p:nvPicPr>
          <p:cNvPr id="19460" name="Picture 24" descr="hide for ligh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101" y="1125539"/>
            <a:ext cx="4538663" cy="236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2495550" y="3860800"/>
            <a:ext cx="7558088" cy="2401888"/>
            <a:chOff x="971600" y="3861048"/>
            <a:chExt cx="7558707" cy="2402178"/>
          </a:xfrm>
        </p:grpSpPr>
        <p:pic>
          <p:nvPicPr>
            <p:cNvPr id="19462" name="Picture 18" descr="Slang-Thamnophis-couchii-4"/>
            <p:cNvPicPr>
              <a:picLocks noChangeAspect="1" noChangeArrowheads="1"/>
            </p:cNvPicPr>
            <p:nvPr/>
          </p:nvPicPr>
          <p:blipFill>
            <a:blip r:embed="rId4" cstate="email">
              <a:lum bright="28000" contrast="-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813" r="6609"/>
            <a:stretch>
              <a:fillRect/>
            </a:stretch>
          </p:blipFill>
          <p:spPr bwMode="auto">
            <a:xfrm>
              <a:off x="6320507" y="3877985"/>
              <a:ext cx="2209800" cy="23852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63" name="Picture 12"/>
            <p:cNvPicPr>
              <a:picLocks noChangeAspect="1" noChangeArrowheads="1"/>
            </p:cNvPicPr>
            <p:nvPr/>
          </p:nvPicPr>
          <p:blipFill>
            <a:blip r:embed="rId5" cstate="email">
              <a:lum bright="-6000" contrast="-4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52155" y="3869009"/>
              <a:ext cx="3002391" cy="2385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64" name="Picture 13"/>
            <p:cNvPicPr>
              <a:picLocks noChangeAspect="1" noChangeArrowheads="1"/>
            </p:cNvPicPr>
            <p:nvPr/>
          </p:nvPicPr>
          <p:blipFill>
            <a:blip r:embed="rId6" cstate="email">
              <a:lum bright="1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169"/>
            <a:stretch>
              <a:fillRect/>
            </a:stretch>
          </p:blipFill>
          <p:spPr bwMode="auto">
            <a:xfrm>
              <a:off x="971600" y="3861048"/>
              <a:ext cx="1980856" cy="2385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58643079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8"/>
          <p:cNvSpPr>
            <a:spLocks noChangeArrowheads="1"/>
          </p:cNvSpPr>
          <p:nvPr/>
        </p:nvSpPr>
        <p:spPr bwMode="auto">
          <a:xfrm>
            <a:off x="10275889" y="4105275"/>
            <a:ext cx="6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endParaRPr lang="nl-NL" i="1">
              <a:solidFill>
                <a:srgbClr val="000000"/>
              </a:solidFill>
              <a:latin typeface="Gill Sans Light" charset="0"/>
            </a:endParaRPr>
          </a:p>
          <a:p>
            <a:endParaRPr lang="nl-NL" i="1">
              <a:solidFill>
                <a:srgbClr val="000000"/>
              </a:solidFill>
              <a:latin typeface="Gill Sans Light" charset="0"/>
            </a:endParaRP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3216276" y="5373689"/>
            <a:ext cx="3173413" cy="52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nl-NL" sz="2800" i="1" dirty="0">
                <a:solidFill>
                  <a:srgbClr val="000000"/>
                </a:solidFill>
                <a:latin typeface="Gill Sans Light"/>
              </a:rPr>
              <a:t>Normaal </a:t>
            </a:r>
            <a:r>
              <a:rPr lang="nl-NL" sz="2800" i="1" dirty="0" err="1">
                <a:solidFill>
                  <a:srgbClr val="000000"/>
                </a:solidFill>
                <a:latin typeface="Gill Sans Light"/>
              </a:rPr>
              <a:t>hypnogram</a:t>
            </a:r>
            <a:endParaRPr lang="nl-NL" sz="2800" i="1" dirty="0">
              <a:solidFill>
                <a:srgbClr val="000000"/>
              </a:solidFill>
              <a:latin typeface="Gill Sans Light"/>
            </a:endParaRPr>
          </a:p>
        </p:txBody>
      </p:sp>
      <p:pic>
        <p:nvPicPr>
          <p:cNvPr id="23555" name="Picture 1" descr="Blum14-14-0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1" y="1700213"/>
            <a:ext cx="5337175" cy="364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5" descr="Sleep_regulation.gif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963" y="1960563"/>
            <a:ext cx="3206750" cy="305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519237" y="628867"/>
            <a:ext cx="9153525" cy="90011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1"/>
                </a:solidFill>
                <a:latin typeface="+mj-lt"/>
                <a:ea typeface="+mj-ea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dirty="0" err="1">
                <a:latin typeface="Gill Sans Light"/>
                <a:cs typeface="Gill Sans Light"/>
              </a:rPr>
              <a:t>Slaap-waak</a:t>
            </a:r>
            <a:r>
              <a:rPr lang="en-US" dirty="0">
                <a:latin typeface="Gill Sans Light"/>
                <a:cs typeface="Gill Sans Light"/>
              </a:rPr>
              <a:t> </a:t>
            </a:r>
            <a:r>
              <a:rPr lang="en-US" dirty="0" err="1">
                <a:latin typeface="Gill Sans Light"/>
                <a:cs typeface="Gill Sans Light"/>
              </a:rPr>
              <a:t>regulatie</a:t>
            </a:r>
            <a:endParaRPr lang="en-US" dirty="0">
              <a:latin typeface="Gill Sans Light"/>
              <a:cs typeface="Gil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29289701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700" y="1989138"/>
            <a:ext cx="3048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1519237" y="830318"/>
            <a:ext cx="9153525" cy="90011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1"/>
                </a:solidFill>
                <a:latin typeface="+mj-lt"/>
                <a:ea typeface="+mj-ea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dirty="0" err="1">
                <a:cs typeface="+mj-cs"/>
              </a:rPr>
              <a:t>Slaap-waakregulatie</a:t>
            </a:r>
            <a:endParaRPr lang="en-US" dirty="0">
              <a:cs typeface="+mj-cs"/>
            </a:endParaRPr>
          </a:p>
        </p:txBody>
      </p:sp>
      <p:pic>
        <p:nvPicPr>
          <p:cNvPr id="33795" name="Picture 2" descr="dag_nacht_heit.tiff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2276475"/>
            <a:ext cx="3398838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0493384"/>
      </p:ext>
    </p:extLst>
  </p:cSld>
  <p:clrMapOvr>
    <a:masterClrMapping/>
  </p:clrMapOvr>
  <p:transition spd="med">
    <p:pull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9" name="Text Box 7"/>
          <p:cNvSpPr txBox="1">
            <a:spLocks noChangeArrowheads="1"/>
          </p:cNvSpPr>
          <p:nvPr/>
        </p:nvSpPr>
        <p:spPr bwMode="auto">
          <a:xfrm>
            <a:off x="509748" y="153254"/>
            <a:ext cx="47244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nl-NL" sz="4000" i="1" dirty="0">
                <a:solidFill>
                  <a:srgbClr val="000000"/>
                </a:solidFill>
                <a:latin typeface="Gill Sans Light"/>
              </a:rPr>
              <a:t>Functies van slaap</a:t>
            </a:r>
          </a:p>
        </p:txBody>
      </p:sp>
      <p:sp>
        <p:nvSpPr>
          <p:cNvPr id="95240" name="Text Box 8"/>
          <p:cNvSpPr txBox="1">
            <a:spLocks noChangeArrowheads="1"/>
          </p:cNvSpPr>
          <p:nvPr/>
        </p:nvSpPr>
        <p:spPr bwMode="auto">
          <a:xfrm>
            <a:off x="3124200" y="1124744"/>
            <a:ext cx="47244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nl-NL" sz="3200" i="1" dirty="0">
                <a:solidFill>
                  <a:srgbClr val="000000"/>
                </a:solidFill>
                <a:latin typeface="Gill Sans Light"/>
              </a:rPr>
              <a:t>Fysiek herstel</a:t>
            </a:r>
          </a:p>
        </p:txBody>
      </p:sp>
      <p:sp>
        <p:nvSpPr>
          <p:cNvPr id="95241" name="Text Box 9"/>
          <p:cNvSpPr txBox="1">
            <a:spLocks noChangeArrowheads="1"/>
          </p:cNvSpPr>
          <p:nvPr/>
        </p:nvSpPr>
        <p:spPr bwMode="auto">
          <a:xfrm>
            <a:off x="3124200" y="1810544"/>
            <a:ext cx="5924128" cy="5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nl-NL" sz="3200" i="1" dirty="0">
                <a:solidFill>
                  <a:srgbClr val="000000"/>
                </a:solidFill>
                <a:latin typeface="Gill Sans Light"/>
              </a:rPr>
              <a:t>Reguleren van synaptisch contact</a:t>
            </a:r>
          </a:p>
        </p:txBody>
      </p:sp>
      <p:sp>
        <p:nvSpPr>
          <p:cNvPr id="95242" name="Text Box 10"/>
          <p:cNvSpPr txBox="1">
            <a:spLocks noChangeArrowheads="1"/>
          </p:cNvSpPr>
          <p:nvPr/>
        </p:nvSpPr>
        <p:spPr bwMode="auto">
          <a:xfrm>
            <a:off x="3124200" y="2496344"/>
            <a:ext cx="47244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nl-NL" sz="3200" i="1" dirty="0">
                <a:solidFill>
                  <a:srgbClr val="000000"/>
                </a:solidFill>
                <a:latin typeface="Gill Sans Light"/>
              </a:rPr>
              <a:t>Energie besparen</a:t>
            </a:r>
          </a:p>
        </p:txBody>
      </p:sp>
      <p:sp>
        <p:nvSpPr>
          <p:cNvPr id="95243" name="Text Box 11"/>
          <p:cNvSpPr txBox="1">
            <a:spLocks noChangeArrowheads="1"/>
          </p:cNvSpPr>
          <p:nvPr/>
        </p:nvSpPr>
        <p:spPr bwMode="auto">
          <a:xfrm>
            <a:off x="3124200" y="3182144"/>
            <a:ext cx="47244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nl-NL" sz="3200" i="1" dirty="0">
                <a:solidFill>
                  <a:srgbClr val="000000"/>
                </a:solidFill>
                <a:latin typeface="Gill Sans Light"/>
              </a:rPr>
              <a:t>Cognitieve functie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144838" y="3961607"/>
            <a:ext cx="3079088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3200" i="1" dirty="0">
                <a:solidFill>
                  <a:srgbClr val="000000"/>
                </a:solidFill>
                <a:latin typeface="Gill Sans Light" charset="0"/>
              </a:rPr>
              <a:t>Emotionele functie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143672" y="4797152"/>
            <a:ext cx="2626240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3200" i="1" dirty="0">
                <a:solidFill>
                  <a:srgbClr val="000000"/>
                </a:solidFill>
                <a:latin typeface="Gill Sans Light" charset="0"/>
              </a:rPr>
              <a:t>Immuun functie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143672" y="5589240"/>
            <a:ext cx="4180952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3200" i="1" dirty="0">
                <a:solidFill>
                  <a:srgbClr val="000000"/>
                </a:solidFill>
                <a:latin typeface="Gill Sans Light" charset="0"/>
              </a:rPr>
              <a:t>Hersenen ‘schoonspoelen’</a:t>
            </a:r>
          </a:p>
        </p:txBody>
      </p:sp>
    </p:spTree>
    <p:extLst>
      <p:ext uri="{BB962C8B-B14F-4D97-AF65-F5344CB8AC3E}">
        <p14:creationId xmlns:p14="http://schemas.microsoft.com/office/powerpoint/2010/main" val="13549890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40" grpId="0"/>
      <p:bldP spid="95241" grpId="0"/>
      <p:bldP spid="95242" grpId="0"/>
      <p:bldP spid="95243" grpId="0"/>
      <p:bldP spid="2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Shape 727"/>
          <p:cNvSpPr/>
          <p:nvPr/>
        </p:nvSpPr>
        <p:spPr>
          <a:xfrm>
            <a:off x="-697316" y="122368"/>
            <a:ext cx="7362627" cy="523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algn="ctr" defTabSz="1295400">
              <a:buClr>
                <a:srgbClr val="000000"/>
              </a:buClr>
              <a:buFont typeface="Futura"/>
              <a:tabLst>
                <a:tab pos="508000" algn="l"/>
                <a:tab pos="1016000" algn="l"/>
                <a:tab pos="1511300" algn="l"/>
                <a:tab pos="2019300" algn="l"/>
                <a:tab pos="2527300" algn="l"/>
                <a:tab pos="3035300" algn="l"/>
                <a:tab pos="3543300" algn="l"/>
                <a:tab pos="4051300" algn="l"/>
                <a:tab pos="4546600" algn="l"/>
                <a:tab pos="5054600" algn="l"/>
                <a:tab pos="5562600" algn="l"/>
                <a:tab pos="6070600" algn="l"/>
                <a:tab pos="6502400" algn="l"/>
              </a:tabLst>
              <a:defRPr sz="3600">
                <a:uFill>
                  <a:solidFill/>
                </a:u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pPr lvl="0">
              <a:defRPr sz="1800">
                <a:uFillTx/>
              </a:defRPr>
            </a:pPr>
            <a:r>
              <a:rPr lang="nl-NL" sz="3400" dirty="0">
                <a:solidFill>
                  <a:srgbClr val="000000"/>
                </a:solidFill>
                <a:latin typeface="Gill Sans Light"/>
                <a:cs typeface="Gill Sans Light"/>
              </a:rPr>
              <a:t>Slaapkwaliteit voorspelt stemming</a:t>
            </a:r>
            <a:endParaRPr sz="3400" dirty="0">
              <a:solidFill>
                <a:srgbClr val="000000"/>
              </a:solidFill>
              <a:latin typeface="Gill Sans Light"/>
              <a:cs typeface="Gill Sans Light"/>
            </a:endParaRPr>
          </a:p>
        </p:txBody>
      </p:sp>
      <p:pic>
        <p:nvPicPr>
          <p:cNvPr id="2" name="Picture 1" descr="dewild_hartmann.tiff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7188" y="955399"/>
            <a:ext cx="5828151" cy="5292757"/>
          </a:xfrm>
          <a:prstGeom prst="rect">
            <a:avLst/>
          </a:prstGeom>
        </p:spPr>
      </p:pic>
      <p:sp>
        <p:nvSpPr>
          <p:cNvPr id="6" name="Shape 710"/>
          <p:cNvSpPr/>
          <p:nvPr/>
        </p:nvSpPr>
        <p:spPr>
          <a:xfrm>
            <a:off x="9532883" y="6248156"/>
            <a:ext cx="3049488" cy="523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algn="ctr" defTabSz="1295400">
              <a:buFont typeface="Futura"/>
              <a:tabLst>
                <a:tab pos="508000" algn="l"/>
                <a:tab pos="1016000" algn="l"/>
                <a:tab pos="1511300" algn="l"/>
                <a:tab pos="2019300" algn="l"/>
                <a:tab pos="2527300" algn="l"/>
                <a:tab pos="3035300" algn="l"/>
                <a:tab pos="3543300" algn="l"/>
                <a:tab pos="4051300" algn="l"/>
                <a:tab pos="4546600" algn="l"/>
                <a:tab pos="5054600" algn="l"/>
                <a:tab pos="5562600" algn="l"/>
                <a:tab pos="6070600" algn="l"/>
                <a:tab pos="6502400" algn="l"/>
              </a:tabLst>
              <a:defRPr sz="2400">
                <a:uFill>
                  <a:solidFill/>
                </a:u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pPr lvl="0">
              <a:defRPr sz="1800">
                <a:uFillTx/>
              </a:defRPr>
            </a:pPr>
            <a:r>
              <a:rPr lang="nl-NL" sz="1700" dirty="0">
                <a:solidFill>
                  <a:srgbClr val="000000"/>
                </a:solidFill>
                <a:latin typeface="Gill Sans Light"/>
                <a:cs typeface="Gill Sans Light"/>
              </a:rPr>
              <a:t>De Wild-</a:t>
            </a:r>
            <a:r>
              <a:rPr lang="nl-NL" sz="1700" dirty="0" err="1">
                <a:solidFill>
                  <a:srgbClr val="000000"/>
                </a:solidFill>
                <a:latin typeface="Gill Sans Light"/>
                <a:cs typeface="Gill Sans Light"/>
              </a:rPr>
              <a:t>Hartmann</a:t>
            </a:r>
            <a:r>
              <a:rPr lang="nl-NL" sz="1700" dirty="0">
                <a:solidFill>
                  <a:srgbClr val="000000"/>
                </a:solidFill>
                <a:latin typeface="Gill Sans Light"/>
                <a:cs typeface="Gill Sans Light"/>
              </a:rPr>
              <a:t> </a:t>
            </a:r>
          </a:p>
          <a:p>
            <a:pPr lvl="0">
              <a:defRPr sz="1800">
                <a:uFillTx/>
              </a:defRPr>
            </a:pPr>
            <a:r>
              <a:rPr lang="nl-NL" sz="1700" dirty="0">
                <a:solidFill>
                  <a:srgbClr val="000000"/>
                </a:solidFill>
                <a:latin typeface="Gill Sans Light"/>
                <a:cs typeface="Gill Sans Light"/>
              </a:rPr>
              <a:t>e</a:t>
            </a:r>
            <a:r>
              <a:rPr sz="1700" dirty="0">
                <a:solidFill>
                  <a:srgbClr val="000000"/>
                </a:solidFill>
                <a:latin typeface="Gill Sans Light"/>
                <a:cs typeface="Gill Sans Light"/>
              </a:rPr>
              <a:t>t al, 201</a:t>
            </a:r>
            <a:r>
              <a:rPr lang="nl-NL" sz="1700" dirty="0">
                <a:solidFill>
                  <a:srgbClr val="000000"/>
                </a:solidFill>
                <a:latin typeface="Gill Sans Light"/>
                <a:cs typeface="Gill Sans Light"/>
              </a:rPr>
              <a:t>3</a:t>
            </a:r>
            <a:endParaRPr sz="1700" dirty="0">
              <a:solidFill>
                <a:srgbClr val="000000"/>
              </a:solidFill>
              <a:latin typeface="Gill Sans Light"/>
              <a:cs typeface="Gil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2521197618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611162" y="1169935"/>
            <a:ext cx="5257013" cy="49463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nl-NL" sz="3600" dirty="0">
                <a:solidFill>
                  <a:srgbClr val="000000"/>
                </a:solidFill>
                <a:latin typeface="Gill Sans Light"/>
                <a:cs typeface="Gill Sans Light"/>
              </a:rPr>
              <a:t>Slapeloosheid- </a:t>
            </a:r>
            <a:r>
              <a:rPr lang="nl-NL" sz="3600" dirty="0" err="1">
                <a:solidFill>
                  <a:srgbClr val="000000"/>
                </a:solidFill>
                <a:latin typeface="Gill Sans Light"/>
                <a:cs typeface="Gill Sans Light"/>
              </a:rPr>
              <a:t>Insomnie</a:t>
            </a:r>
            <a:endParaRPr lang="nl-NL" sz="3600" dirty="0">
              <a:solidFill>
                <a:srgbClr val="000000"/>
              </a:solidFill>
              <a:latin typeface="Gill Sans Light"/>
              <a:cs typeface="Gill Sans Light"/>
            </a:endParaRPr>
          </a:p>
        </p:txBody>
      </p:sp>
      <p:pic>
        <p:nvPicPr>
          <p:cNvPr id="36868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088" y="2640156"/>
            <a:ext cx="10009885" cy="3484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9" name="Rectangle 6"/>
          <p:cNvSpPr>
            <a:spLocks noChangeArrowheads="1"/>
          </p:cNvSpPr>
          <p:nvPr/>
        </p:nvSpPr>
        <p:spPr bwMode="auto">
          <a:xfrm>
            <a:off x="4727575" y="6453188"/>
            <a:ext cx="3024188" cy="144462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>
              <a:solidFill>
                <a:srgbClr val="000000"/>
              </a:solidFill>
              <a:latin typeface="Gill Sans Light"/>
              <a:cs typeface="Gill Sans Light"/>
            </a:endParaRPr>
          </a:p>
        </p:txBody>
      </p:sp>
      <p:sp>
        <p:nvSpPr>
          <p:cNvPr id="36870" name="Rectangle 7"/>
          <p:cNvSpPr>
            <a:spLocks noChangeArrowheads="1"/>
          </p:cNvSpPr>
          <p:nvPr/>
        </p:nvSpPr>
        <p:spPr bwMode="auto">
          <a:xfrm>
            <a:off x="0" y="5367647"/>
            <a:ext cx="12192000" cy="14959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endParaRPr lang="en-US" sz="2400">
              <a:solidFill>
                <a:srgbClr val="000000"/>
              </a:solidFill>
              <a:latin typeface="Gill Sans Light"/>
              <a:cs typeface="Gill Sans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98F777-0E76-3DAF-A1CF-EAC0BFCCE0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196579690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msterdam UMC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AmsterdamUMC_Patiëntenzorg.potx" id="{C49FE75B-C3DB-4A64-B982-7B75E5DF24A1}" vid="{6EE0879D-BB45-4E21-9D4B-C3481E2B123E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AmsterdamUMC_Patintenzorg</Template>
  <TotalTime>3</TotalTime>
  <Words>469</Words>
  <Application>Microsoft Office PowerPoint</Application>
  <PresentationFormat>Breedbeeld</PresentationFormat>
  <Paragraphs>154</Paragraphs>
  <Slides>24</Slides>
  <Notes>17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10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24</vt:i4>
      </vt:variant>
    </vt:vector>
  </HeadingPairs>
  <TitlesOfParts>
    <vt:vector size="35" baseType="lpstr">
      <vt:lpstr>ＭＳ Ｐゴシック</vt:lpstr>
      <vt:lpstr>Arial</vt:lpstr>
      <vt:lpstr>Calibri</vt:lpstr>
      <vt:lpstr>Gill Sans Light</vt:lpstr>
      <vt:lpstr>Helvetica</vt:lpstr>
      <vt:lpstr>Helvetica Neue</vt:lpstr>
      <vt:lpstr>Lucida Sans</vt:lpstr>
      <vt:lpstr>Noto Sans Symbols</vt:lpstr>
      <vt:lpstr>Trebuchet MS</vt:lpstr>
      <vt:lpstr>Wingdings</vt:lpstr>
      <vt:lpstr>Kantoorthema</vt:lpstr>
      <vt:lpstr>De rol van slaap bij de Ziekte van Parkinson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Slapeloosheid- Insomnie</vt:lpstr>
      <vt:lpstr>PowerPoint-presentatie</vt:lpstr>
      <vt:lpstr>PowerPoint-presentatie</vt:lpstr>
      <vt:lpstr>NPC 2.0</vt:lpstr>
      <vt:lpstr>Slaapverstoringen bij de ziekte van Parkinson</vt:lpstr>
      <vt:lpstr>REM-slaap gedragsstoornis</vt:lpstr>
      <vt:lpstr>PowerPoint-presentatie</vt:lpstr>
      <vt:lpstr>De REMIND-Studie</vt:lpstr>
      <vt:lpstr>PowerPoint-presentatie</vt:lpstr>
      <vt:lpstr>PowerPoint-presentatie</vt:lpstr>
      <vt:lpstr>PowerPoint-presentatie</vt:lpstr>
      <vt:lpstr>PowerPoint-presentatie</vt:lpstr>
      <vt:lpstr>Eerste bevindingen</vt:lpstr>
      <vt:lpstr>Meer informatie en/of meedoen?</vt:lpstr>
      <vt:lpstr>PowerPoint-presentatie</vt:lpstr>
      <vt:lpstr>Tot Slot:</vt:lpstr>
    </vt:vector>
  </TitlesOfParts>
  <Company>VUmc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rol van slaap bij Parkinson</dc:title>
  <dc:creator>Laansma, M.A. (Max)</dc:creator>
  <cp:lastModifiedBy>Christien Smit</cp:lastModifiedBy>
  <cp:revision>20</cp:revision>
  <dcterms:created xsi:type="dcterms:W3CDTF">2023-11-13T09:59:22Z</dcterms:created>
  <dcterms:modified xsi:type="dcterms:W3CDTF">2024-04-22T12:46:26Z</dcterms:modified>
</cp:coreProperties>
</file>