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1" r:id="rId6"/>
    <p:sldId id="270" r:id="rId7"/>
    <p:sldId id="286" r:id="rId8"/>
    <p:sldId id="257" r:id="rId9"/>
    <p:sldId id="269" r:id="rId10"/>
    <p:sldId id="260" r:id="rId11"/>
    <p:sldId id="261" r:id="rId12"/>
    <p:sldId id="262" r:id="rId13"/>
    <p:sldId id="263" r:id="rId14"/>
    <p:sldId id="264" r:id="rId15"/>
    <p:sldId id="265" r:id="rId16"/>
    <p:sldId id="259" r:id="rId17"/>
    <p:sldId id="266" r:id="rId18"/>
    <p:sldId id="267" r:id="rId19"/>
    <p:sldId id="268" r:id="rId20"/>
    <p:sldId id="278" r:id="rId21"/>
    <p:sldId id="281" r:id="rId22"/>
    <p:sldId id="283" r:id="rId23"/>
    <p:sldId id="279" r:id="rId24"/>
    <p:sldId id="258" r:id="rId25"/>
    <p:sldId id="288" r:id="rId26"/>
    <p:sldId id="275" r:id="rId27"/>
    <p:sldId id="276" r:id="rId28"/>
    <p:sldId id="272" r:id="rId29"/>
    <p:sldId id="273" r:id="rId30"/>
    <p:sldId id="274" r:id="rId31"/>
    <p:sldId id="285" r:id="rId32"/>
    <p:sldId id="277" r:id="rId33"/>
    <p:sldId id="280" r:id="rId34"/>
    <p:sldId id="282" r:id="rId35"/>
    <p:sldId id="284" r:id="rId36"/>
    <p:sldId id="287" r:id="rId37"/>
  </p:sldIdLst>
  <p:sldSz cx="12192000" cy="6858000"/>
  <p:notesSz cx="6888163" cy="1002188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70" d="100"/>
          <a:sy n="70" d="100"/>
        </p:scale>
        <p:origin x="1032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5202-CC0A-4636-99AF-249388D9A907}" type="datetimeFigureOut">
              <a:rPr lang="nl-NL" smtClean="0"/>
              <a:t>2-12-2025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895E9-E334-4541-AD6B-AF142BBE9A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6701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5202-CC0A-4636-99AF-249388D9A907}" type="datetimeFigureOut">
              <a:rPr lang="nl-NL" smtClean="0"/>
              <a:t>2-12-2025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895E9-E334-4541-AD6B-AF142BBE9A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5326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5202-CC0A-4636-99AF-249388D9A907}" type="datetimeFigureOut">
              <a:rPr lang="nl-NL" smtClean="0"/>
              <a:t>2-12-2025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895E9-E334-4541-AD6B-AF142BBE9A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765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5202-CC0A-4636-99AF-249388D9A907}" type="datetimeFigureOut">
              <a:rPr lang="nl-NL" smtClean="0"/>
              <a:t>2-12-2025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895E9-E334-4541-AD6B-AF142BBE9A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4472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5202-CC0A-4636-99AF-249388D9A907}" type="datetimeFigureOut">
              <a:rPr lang="nl-NL" smtClean="0"/>
              <a:t>2-12-2025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895E9-E334-4541-AD6B-AF142BBE9A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9384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5202-CC0A-4636-99AF-249388D9A907}" type="datetimeFigureOut">
              <a:rPr lang="nl-NL" smtClean="0"/>
              <a:t>2-12-2025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895E9-E334-4541-AD6B-AF142BBE9A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0268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5202-CC0A-4636-99AF-249388D9A907}" type="datetimeFigureOut">
              <a:rPr lang="nl-NL" smtClean="0"/>
              <a:t>2-12-2025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895E9-E334-4541-AD6B-AF142BBE9A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9592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5202-CC0A-4636-99AF-249388D9A907}" type="datetimeFigureOut">
              <a:rPr lang="nl-NL" smtClean="0"/>
              <a:t>2-12-2025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895E9-E334-4541-AD6B-AF142BBE9A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6379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5202-CC0A-4636-99AF-249388D9A907}" type="datetimeFigureOut">
              <a:rPr lang="nl-NL" smtClean="0"/>
              <a:t>2-12-2025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895E9-E334-4541-AD6B-AF142BBE9A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635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5202-CC0A-4636-99AF-249388D9A907}" type="datetimeFigureOut">
              <a:rPr lang="nl-NL" smtClean="0"/>
              <a:t>2-12-2025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895E9-E334-4541-AD6B-AF142BBE9A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430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5202-CC0A-4636-99AF-249388D9A907}" type="datetimeFigureOut">
              <a:rPr lang="nl-NL" smtClean="0"/>
              <a:t>2-12-2025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895E9-E334-4541-AD6B-AF142BBE9A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6666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05202-CC0A-4636-99AF-249388D9A907}" type="datetimeFigureOut">
              <a:rPr lang="nl-NL" smtClean="0"/>
              <a:t>2-12-2025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895E9-E334-4541-AD6B-AF142BBE9A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0018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adboudumc.nl/expertisecentra/parkinson-en-bewegingsstoornissen/onderzoek-en-innovatie/research-support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cid:image003.png@01DC527D.21B1EAD0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Parkinson – wetenschappelijk onderzoek in de regio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Parkinson Café </a:t>
            </a:r>
          </a:p>
          <a:p>
            <a:r>
              <a:rPr lang="nl-NL" dirty="0"/>
              <a:t>26-11-2025 Antonia Ter Borg</a:t>
            </a:r>
          </a:p>
          <a:p>
            <a:r>
              <a:rPr lang="nl-NL" dirty="0" err="1"/>
              <a:t>C.M.Roosendaal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3143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EQuAL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Onderzoek of werkbegeleiding kan helpen om een goed evenwicht tussen het werk en privéleven te vinden en te behouden.  </a:t>
            </a:r>
          </a:p>
          <a:p>
            <a:r>
              <a:rPr lang="nl-NL" dirty="0"/>
              <a:t>Voor zowel mensen met Parkinson, cerebellaire ataxie, HSP en </a:t>
            </a:r>
            <a:r>
              <a:rPr lang="nl-NL" dirty="0" err="1"/>
              <a:t>mitochondriele</a:t>
            </a:r>
            <a:r>
              <a:rPr lang="nl-NL" dirty="0"/>
              <a:t>/erfelijke/verworven spierziekte</a:t>
            </a:r>
          </a:p>
          <a:p>
            <a:r>
              <a:rPr lang="nl-NL" dirty="0"/>
              <a:t>Nog minimaal 8uur/week in loondienst en niet ziekgemeld</a:t>
            </a:r>
          </a:p>
          <a:p>
            <a:endParaRPr lang="nl-NL" dirty="0"/>
          </a:p>
        </p:txBody>
      </p:sp>
      <p:pic>
        <p:nvPicPr>
          <p:cNvPr id="2052" name="Picture 4" descr="https://www.radboudumc.nl/getmedia/16596cf1-5be2-4b53-b649-f020725db490/EQu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5" y="111125"/>
            <a:ext cx="30384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629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Heads-Up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Gecombineerd onderzoek Radboud en LUMC</a:t>
            </a:r>
          </a:p>
          <a:p>
            <a:r>
              <a:rPr lang="nl-NL" dirty="0"/>
              <a:t>Onderzoek bij mensen met Parkinson of MSA met lage bloeddruk bij opstaan en hoge bloedruk bij liggen. </a:t>
            </a:r>
          </a:p>
          <a:p>
            <a:r>
              <a:rPr lang="nl-NL" dirty="0"/>
              <a:t>Onderzoek of schuin slapen helpt</a:t>
            </a:r>
          </a:p>
          <a:p>
            <a:r>
              <a:rPr lang="nl-NL" dirty="0"/>
              <a:t>In eigen slaapkamer met </a:t>
            </a:r>
            <a:r>
              <a:rPr lang="nl-NL" dirty="0" err="1"/>
              <a:t>bedframe</a:t>
            </a:r>
            <a:r>
              <a:rPr lang="nl-NL" dirty="0"/>
              <a:t> of matras schuin slapen.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1" y="0"/>
            <a:ext cx="390525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13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IRLAB/REACT-PD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Deelname aan groot Europees onderzoek</a:t>
            </a:r>
          </a:p>
          <a:p>
            <a:r>
              <a:rPr lang="nl-NL" dirty="0"/>
              <a:t>Mensen met Parkinson die daadwerkelijk vallen</a:t>
            </a:r>
          </a:p>
          <a:p>
            <a:r>
              <a:rPr lang="nl-NL" dirty="0"/>
              <a:t>Onderzoek of een nieuw middel </a:t>
            </a:r>
            <a:r>
              <a:rPr lang="nl-NL" i="1" dirty="0" err="1"/>
              <a:t>pirepemat</a:t>
            </a:r>
            <a:r>
              <a:rPr lang="nl-NL" i="1" dirty="0"/>
              <a:t> </a:t>
            </a:r>
            <a:r>
              <a:rPr lang="nl-NL" dirty="0"/>
              <a:t>het evenwicht en de balans kan verbeteren </a:t>
            </a:r>
          </a:p>
          <a:p>
            <a:r>
              <a:rPr lang="nl-NL" dirty="0"/>
              <a:t>Hopelijk minder last van vallen</a:t>
            </a:r>
            <a:endParaRPr lang="nl-NL" i="1" dirty="0"/>
          </a:p>
        </p:txBody>
      </p:sp>
      <p:pic>
        <p:nvPicPr>
          <p:cNvPr id="3074" name="Picture 2" descr="https://www.radboudumc.nl/getmedia/dace81d5-785e-4b05-8ff9-ce9160fd6b86/IRLAB.jpg?width=620&amp;height=372&amp;ext=.jpg&amp;type=ListBlockZoo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099" y="95250"/>
            <a:ext cx="3009901" cy="180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931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AADC-TDC-studie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8001000" cy="4351338"/>
          </a:xfrm>
        </p:spPr>
        <p:txBody>
          <a:bodyPr/>
          <a:lstStyle/>
          <a:p>
            <a:r>
              <a:rPr lang="nl-NL" dirty="0"/>
              <a:t>Onderzoek naar enzymen AADC en TDC in bloed en ontlasting en minder goede werking van levodopa. </a:t>
            </a:r>
          </a:p>
          <a:p>
            <a:r>
              <a:rPr lang="nl-NL" dirty="0"/>
              <a:t>Voor mensen met &gt;5 jaar Parkinson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1" y="0"/>
            <a:ext cx="36195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07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JP-FOG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Deelname aan Europees onderzoek</a:t>
            </a:r>
          </a:p>
          <a:p>
            <a:r>
              <a:rPr lang="nl-NL" dirty="0"/>
              <a:t>Mensen met de ziekte van Parkinson en mantelzorgers</a:t>
            </a:r>
          </a:p>
          <a:p>
            <a:r>
              <a:rPr lang="nl-NL" dirty="0"/>
              <a:t>Onderzoek van een nieuw ontwikkelde test voor het meten van </a:t>
            </a:r>
            <a:r>
              <a:rPr lang="nl-NL" dirty="0" err="1"/>
              <a:t>Freezing</a:t>
            </a:r>
            <a:r>
              <a:rPr lang="nl-NL" dirty="0"/>
              <a:t>.</a:t>
            </a:r>
          </a:p>
          <a:p>
            <a:r>
              <a:rPr lang="nl-NL" dirty="0"/>
              <a:t>Meting in het ziekenhuis en kleine sensor op de rug gedurende een week.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1" y="230188"/>
            <a:ext cx="2659062" cy="159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333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radboudumc.nl/getmedia/2735985d-a26f-4b26-9db2-413157298ee6/luma-site.jpg?width=620&amp;height=372&amp;ext=.jpg&amp;type=ListBlockZoo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644" y="117474"/>
            <a:ext cx="3963457" cy="237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LUMA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Groot internationaal fase 2 medicijn onderzoek (</a:t>
            </a:r>
            <a:r>
              <a:rPr lang="nl-NL" dirty="0" err="1"/>
              <a:t>Biogen</a:t>
            </a:r>
            <a:r>
              <a:rPr lang="nl-NL" dirty="0"/>
              <a:t>)</a:t>
            </a:r>
          </a:p>
          <a:p>
            <a:r>
              <a:rPr lang="nl-NL" dirty="0"/>
              <a:t>Onderzoek om uit te zoeken hoe veilig en werkzaam het nieuwe middel BIIB122 is voor de behandeling van deelnemers met de vroege fase van de ziekte van Parkinson</a:t>
            </a:r>
          </a:p>
          <a:p>
            <a:r>
              <a:rPr lang="nl-NL" dirty="0"/>
              <a:t>BIIB122 zou activatie van </a:t>
            </a:r>
            <a:r>
              <a:rPr lang="nl-NL" dirty="0" err="1"/>
              <a:t>microglia</a:t>
            </a:r>
            <a:r>
              <a:rPr lang="nl-NL" dirty="0"/>
              <a:t> cellen moeten remmen en daarmee zorgen dat de ziekte zich trager ontwikkeld</a:t>
            </a:r>
          </a:p>
          <a:p>
            <a:r>
              <a:rPr lang="nl-NL" dirty="0"/>
              <a:t>Mensen met Parkinson &lt;2 jaar die nog geen medicatie gebruiken </a:t>
            </a:r>
          </a:p>
          <a:p>
            <a:r>
              <a:rPr lang="nl-NL" dirty="0"/>
              <a:t>Intensief medicijn onderzoek met frequente ziekenhuisbezoeken</a:t>
            </a:r>
          </a:p>
        </p:txBody>
      </p:sp>
    </p:spTree>
    <p:extLst>
      <p:ext uri="{BB962C8B-B14F-4D97-AF65-F5344CB8AC3E}">
        <p14:creationId xmlns:p14="http://schemas.microsoft.com/office/powerpoint/2010/main" val="2465425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MDS-PIGD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Ontwikkeling van een nieuwe test voor het meten van problemen met lopen, balans en houding. </a:t>
            </a:r>
          </a:p>
          <a:p>
            <a:r>
              <a:rPr lang="nl-NL" dirty="0"/>
              <a:t>Toekomstig gebruik van de test door artsen en fysiotherapeuten, maar ook voor verder onderzoek.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49" y="115094"/>
            <a:ext cx="2957513" cy="177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701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STIL-PD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Onderzoek naar het effect van de STIL Orthese</a:t>
            </a:r>
          </a:p>
          <a:p>
            <a:r>
              <a:rPr lang="nl-NL" dirty="0"/>
              <a:t>Omdat medicatie vaak onvoldoende helpt voor de tremor en zeker voor een actietremor</a:t>
            </a:r>
          </a:p>
          <a:p>
            <a:r>
              <a:rPr lang="nl-NL" dirty="0"/>
              <a:t>STIL Orthese geeft bij mensen met essentiële tremor &gt;80% reductie.</a:t>
            </a:r>
          </a:p>
          <a:p>
            <a:r>
              <a:rPr lang="nl-NL" dirty="0"/>
              <a:t> Mensen met Parkinson korter dan 15 jaar met een actietremor in 1 of beide armen </a:t>
            </a:r>
          </a:p>
          <a:p>
            <a:r>
              <a:rPr lang="nl-NL" dirty="0"/>
              <a:t>Eenmalig bezoek van 3 uur in </a:t>
            </a:r>
            <a:r>
              <a:rPr lang="nl-NL" i="1" dirty="0"/>
              <a:t>OFF state</a:t>
            </a:r>
            <a:r>
              <a:rPr lang="nl-NL" dirty="0"/>
              <a:t> </a:t>
            </a:r>
            <a:endParaRPr lang="nl-NL" i="1" dirty="0"/>
          </a:p>
        </p:txBody>
      </p:sp>
      <p:pic>
        <p:nvPicPr>
          <p:cNvPr id="12290" name="Picture 2" descr="https://www.radboudumc.nl/getmedia/812bef34-62c5-4010-97f9-abcd1985847b/STIL-PD.png?width=906&amp;height=544&amp;ext=.png&amp;type=ListBlockZoo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2" y="-1"/>
            <a:ext cx="3746499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162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SENSS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Onderzoek ter vergelijk van twee vormen van een leefstijlbehandeling voor mensen met de ziekte van Parkinson.</a:t>
            </a:r>
          </a:p>
          <a:p>
            <a:r>
              <a:rPr lang="nl-NL" dirty="0"/>
              <a:t>Gezonde levensstijl kan klachten verminderen. Losse onderdelen zijn onderzocht, nu gecombineerde aanpak met coach.</a:t>
            </a:r>
          </a:p>
          <a:p>
            <a:r>
              <a:rPr lang="nl-NL" dirty="0"/>
              <a:t>Stress, beweging, voeding, slaap en zelfmanagement.</a:t>
            </a:r>
          </a:p>
          <a:p>
            <a:endParaRPr lang="nl-NL" dirty="0"/>
          </a:p>
          <a:p>
            <a:r>
              <a:rPr lang="nl-NL" dirty="0"/>
              <a:t>Onderzoek gedurende 1 jaar met</a:t>
            </a:r>
          </a:p>
          <a:p>
            <a:pPr lvl="1"/>
            <a:r>
              <a:rPr lang="nl-NL" dirty="0"/>
              <a:t>Vragenlijsten, leefstijlkeuzehulp, betrokkenheid coach, (horloge)</a:t>
            </a:r>
          </a:p>
        </p:txBody>
      </p:sp>
      <p:pic>
        <p:nvPicPr>
          <p:cNvPr id="15362" name="Picture 2" descr="https://www.radboudumc.nl/getmedia/b08aac2d-01b9-4fc6-b55f-cd7201a69c39/Logo-SENSS-5x3.png?width=1400&amp;height=840&amp;ext=.png&amp;type=ListBlockZoo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917" y="-75407"/>
            <a:ext cx="3168384" cy="190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085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STEPWISE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Onderzoek om te zien of een app kan helpen een grote groep mensen met de ziekte van Parkinson gedurende één jaar meer te laten bewegen</a:t>
            </a:r>
          </a:p>
          <a:p>
            <a:r>
              <a:rPr lang="nl-NL" dirty="0"/>
              <a:t>Vervolg op de Park-in-</a:t>
            </a:r>
            <a:r>
              <a:rPr lang="nl-NL" dirty="0" err="1"/>
              <a:t>Shape</a:t>
            </a:r>
            <a:r>
              <a:rPr lang="nl-NL" dirty="0"/>
              <a:t> studie waaruit bleek dat mensen met Parkinson baat hebben bij regelmatig sporten en bekend is dat meer bewegen langere tijd volhouden lastig is. </a:t>
            </a:r>
          </a:p>
          <a:p>
            <a:r>
              <a:rPr lang="nl-NL" dirty="0"/>
              <a:t>Mensen met Parkinson komen 2x naar Nijmegen voor loop- en balanstesten, cognitieve testen en vragenlijsten. Daarnaast gebruik motiverende app. </a:t>
            </a:r>
          </a:p>
        </p:txBody>
      </p:sp>
      <p:pic>
        <p:nvPicPr>
          <p:cNvPr id="17410" name="Picture 2" descr="https://www.radboudumc.nl/getmedia/9fc28bcc-0bc1-47d3-9063-5856e4548bbc/Stepwise_300-180.jpg?width=300&amp;height=180&amp;ext=.jpg&amp;type=ListBlockZoo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189" y="0"/>
            <a:ext cx="2817811" cy="16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099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5123036"/>
              </p:ext>
            </p:extLst>
          </p:nvPr>
        </p:nvGraphicFramePr>
        <p:xfrm>
          <a:off x="5673725" y="2682875"/>
          <a:ext cx="5267325" cy="173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267230" imgH="1733360" progId="AcroExch.Document.DC">
                  <p:embed/>
                </p:oleObj>
              </mc:Choice>
              <mc:Fallback>
                <p:oleObj name="Acrobat Document" r:id="rId2" imgW="5267230" imgH="173336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73725" y="2682875"/>
                        <a:ext cx="5267325" cy="173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8114681"/>
              </p:ext>
            </p:extLst>
          </p:nvPr>
        </p:nvGraphicFramePr>
        <p:xfrm>
          <a:off x="1196975" y="449673"/>
          <a:ext cx="3794125" cy="5909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3057525" imgH="4762309" progId="AcroExch.Document.DC">
                  <p:embed/>
                </p:oleObj>
              </mc:Choice>
              <mc:Fallback>
                <p:oleObj name="Acrobat Document" r:id="rId4" imgW="3057525" imgH="4762309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6975" y="449673"/>
                        <a:ext cx="3794125" cy="59098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/>
              <a:t>							1817</a:t>
            </a:r>
          </a:p>
        </p:txBody>
      </p:sp>
    </p:spTree>
    <p:extLst>
      <p:ext uri="{BB962C8B-B14F-4D97-AF65-F5344CB8AC3E}">
        <p14:creationId xmlns:p14="http://schemas.microsoft.com/office/powerpoint/2010/main" val="40628913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MIND-PD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Effecten van directe en langdurige stress op de ziekte van Parkinson in kaart brengen</a:t>
            </a:r>
          </a:p>
          <a:p>
            <a:r>
              <a:rPr lang="nl-NL" dirty="0"/>
              <a:t>Onderzoek of het volgen van een mindfulness training stress en Parkinson klachten kan verminderen</a:t>
            </a:r>
          </a:p>
          <a:p>
            <a:r>
              <a:rPr lang="nl-NL" dirty="0"/>
              <a:t>Voor mensen zonder of met Parkinson korter dan 10 jaar</a:t>
            </a:r>
          </a:p>
          <a:p>
            <a:r>
              <a:rPr lang="nl-NL" dirty="0"/>
              <a:t>Drie maal in 1 jaar testdag (bij Parkinson, anders eenmalig)</a:t>
            </a:r>
          </a:p>
          <a:p>
            <a:r>
              <a:rPr lang="nl-NL" dirty="0"/>
              <a:t>Voor mensen met Parkinson gratis volgen van mindfulness training (direct of na 1 jaar).</a:t>
            </a:r>
          </a:p>
          <a:p>
            <a:r>
              <a:rPr lang="nl-NL" dirty="0"/>
              <a:t>Onderzoek van bloed, haar, speeksel, MRI-scan en stress test. </a:t>
            </a:r>
          </a:p>
        </p:txBody>
      </p:sp>
      <p:pic>
        <p:nvPicPr>
          <p:cNvPr id="13314" name="Picture 2" descr="https://www.radboudumc.nl/getmedia/0bf8f26d-371c-461f-b80b-0025a839723c/mind-pdjpg.jpg?width=300&amp;height=180&amp;ext=.jpg&amp;type=ListBlockZoo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551" y="0"/>
            <a:ext cx="2817811" cy="16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630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6" name="Picture 8" descr="https://www.radboudumc.nl/getmedia/8ba2d292-dc8c-452e-af2b-dce894787feb/Logo-Radboudumc-Nijmegen.aspx?width=1290&amp;height=645&amp;ext=.png&amp;type=BlockColumn1Zoo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-116636"/>
            <a:ext cx="3702051" cy="222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Lopende onderzoeken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/>
              <a:t>RESIST-PD</a:t>
            </a:r>
          </a:p>
          <a:p>
            <a:r>
              <a:rPr lang="nl-NL" dirty="0"/>
              <a:t>Geuronderzoek, zowel voor mensen met Parkinson als gezonde mensen</a:t>
            </a:r>
          </a:p>
          <a:p>
            <a:r>
              <a:rPr lang="nl-NL" dirty="0"/>
              <a:t>PPMI</a:t>
            </a:r>
          </a:p>
          <a:p>
            <a:r>
              <a:rPr lang="nl-NL" dirty="0" err="1"/>
              <a:t>Cognitive</a:t>
            </a:r>
            <a:r>
              <a:rPr lang="nl-NL" dirty="0"/>
              <a:t> flexibility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creativity</a:t>
            </a:r>
            <a:r>
              <a:rPr lang="nl-NL" dirty="0"/>
              <a:t> in </a:t>
            </a:r>
            <a:r>
              <a:rPr lang="nl-NL" dirty="0" err="1"/>
              <a:t>people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parkinson’s</a:t>
            </a:r>
            <a:endParaRPr lang="nl-NL" dirty="0"/>
          </a:p>
          <a:p>
            <a:r>
              <a:rPr lang="nl-NL" dirty="0" err="1"/>
              <a:t>CogPDim</a:t>
            </a:r>
            <a:endParaRPr lang="nl-NL" dirty="0"/>
          </a:p>
          <a:p>
            <a:r>
              <a:rPr lang="nl-NL" dirty="0" err="1"/>
              <a:t>ConPDopa</a:t>
            </a:r>
            <a:endParaRPr lang="nl-NL" dirty="0"/>
          </a:p>
          <a:p>
            <a:r>
              <a:rPr lang="nl-NL" dirty="0"/>
              <a:t>UNITE-PD</a:t>
            </a:r>
          </a:p>
          <a:p>
            <a:r>
              <a:rPr lang="nl-NL" dirty="0"/>
              <a:t>Houdingstremor bij de ziekte van Parkinson</a:t>
            </a:r>
          </a:p>
          <a:p>
            <a:r>
              <a:rPr lang="nl-NL" dirty="0"/>
              <a:t>PD-PEST</a:t>
            </a:r>
          </a:p>
          <a:p>
            <a:r>
              <a:rPr lang="nl-NL" dirty="0"/>
              <a:t>Slow-SPEED</a:t>
            </a:r>
          </a:p>
          <a:p>
            <a:r>
              <a:rPr lang="nl-NL" dirty="0" err="1"/>
              <a:t>Tekenkassette</a:t>
            </a:r>
            <a:endParaRPr lang="nl-NL" dirty="0"/>
          </a:p>
          <a:p>
            <a:endParaRPr lang="nl-NL" dirty="0"/>
          </a:p>
        </p:txBody>
      </p:sp>
      <p:pic>
        <p:nvPicPr>
          <p:cNvPr id="22540" name="Picture 12" descr="Zorg voor Parkinson houd je op de hoogte! - Zorg voor Parkins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032" y="3326330"/>
            <a:ext cx="4416425" cy="285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261257" y="6482595"/>
            <a:ext cx="11930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linkClick r:id="rId4"/>
              </a:rPr>
              <a:t>https://www.radboudumc.nl/expertisecentra/parkinson-en-bewegingsstoornissen/onderzoek-en-innovatie/research-support</a:t>
            </a:r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437572F-A1B2-4140-823C-2153C05CF15D}"/>
              </a:ext>
            </a:extLst>
          </p:cNvPr>
          <p:cNvSpPr txBox="1"/>
          <p:nvPr/>
        </p:nvSpPr>
        <p:spPr>
          <a:xfrm>
            <a:off x="10098157" y="6176963"/>
            <a:ext cx="3498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Tel: 024 808 01 41</a:t>
            </a:r>
          </a:p>
        </p:txBody>
      </p:sp>
    </p:spTree>
    <p:extLst>
      <p:ext uri="{BB962C8B-B14F-4D97-AF65-F5344CB8AC3E}">
        <p14:creationId xmlns:p14="http://schemas.microsoft.com/office/powerpoint/2010/main" val="1668713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RESIST-PD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38200" y="1366981"/>
            <a:ext cx="2276358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7169" name="Afbeelding 1" descr="cid:image003.png@01DC527D.21B1EAD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1178428"/>
            <a:ext cx="7379855" cy="549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061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0313" y="-23812"/>
            <a:ext cx="3627437" cy="217646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Geuronderzoek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Onderzoek om de link tussen Parkinson en reukverlies beter te begrijpen.</a:t>
            </a:r>
          </a:p>
          <a:p>
            <a:r>
              <a:rPr lang="nl-NL" dirty="0"/>
              <a:t>Er wordt gezocht naar </a:t>
            </a:r>
          </a:p>
          <a:p>
            <a:pPr lvl="1"/>
            <a:r>
              <a:rPr lang="nl-NL" dirty="0"/>
              <a:t>Mensen van 40 jaar of ouder </a:t>
            </a:r>
            <a:r>
              <a:rPr lang="nl-NL" b="1" dirty="0"/>
              <a:t>zonder </a:t>
            </a:r>
            <a:r>
              <a:rPr lang="nl-NL" dirty="0" err="1"/>
              <a:t>parkinson</a:t>
            </a:r>
            <a:endParaRPr lang="nl-NL" dirty="0"/>
          </a:p>
          <a:p>
            <a:pPr lvl="1"/>
            <a:r>
              <a:rPr lang="nl-NL" dirty="0"/>
              <a:t>Mensen van 40 jaar of ouder </a:t>
            </a:r>
            <a:r>
              <a:rPr lang="nl-NL" b="1" dirty="0"/>
              <a:t>met </a:t>
            </a:r>
            <a:r>
              <a:rPr lang="nl-NL" dirty="0" err="1"/>
              <a:t>parkinson</a:t>
            </a:r>
            <a:r>
              <a:rPr lang="nl-NL" dirty="0"/>
              <a:t> (diagnose maximaal 7 jaar geleden gesteld)</a:t>
            </a:r>
          </a:p>
          <a:p>
            <a:r>
              <a:rPr lang="nl-NL" dirty="0"/>
              <a:t>Afhankelijk van screenend onderzoek eventueel deelname aan PPMI onderzoek.  </a:t>
            </a:r>
          </a:p>
        </p:txBody>
      </p:sp>
    </p:spTree>
    <p:extLst>
      <p:ext uri="{BB962C8B-B14F-4D97-AF65-F5344CB8AC3E}">
        <p14:creationId xmlns:p14="http://schemas.microsoft.com/office/powerpoint/2010/main" val="6549672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www.radboudumc.nl/getmedia/77b2b06c-579d-423e-a99f-d16dff14d745/PPMI.jpg?width=300&amp;height=1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708" y="-192882"/>
            <a:ext cx="4069292" cy="244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PPMI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err="1"/>
              <a:t>Parkinson’s</a:t>
            </a:r>
            <a:r>
              <a:rPr lang="nl-NL" dirty="0"/>
              <a:t> </a:t>
            </a:r>
            <a:r>
              <a:rPr lang="nl-NL" dirty="0" err="1"/>
              <a:t>Progression</a:t>
            </a:r>
            <a:r>
              <a:rPr lang="nl-NL" dirty="0"/>
              <a:t> Markers </a:t>
            </a:r>
            <a:r>
              <a:rPr lang="nl-NL" dirty="0" err="1"/>
              <a:t>Initiative</a:t>
            </a:r>
            <a:endParaRPr lang="nl-NL" dirty="0"/>
          </a:p>
          <a:p>
            <a:r>
              <a:rPr lang="nl-NL" dirty="0"/>
              <a:t>Grootschalig internationaal observationeel onderzoek waarbij bij een zeer grote en diverse groep personen, zowel met als zonder de ziekte van Parkinson, veel informatie en lichaamsmateriaal wordt verzameld.</a:t>
            </a:r>
          </a:p>
          <a:p>
            <a:r>
              <a:rPr lang="nl-NL" dirty="0"/>
              <a:t>Op zoek naar </a:t>
            </a:r>
            <a:r>
              <a:rPr lang="nl-NL" dirty="0" err="1"/>
              <a:t>biomarkers</a:t>
            </a:r>
            <a:r>
              <a:rPr lang="nl-NL" dirty="0"/>
              <a:t> voor de Ziekte van Parkinson, liefst om de ziekte vroegtijdig te kunnen ontdekken en hopelijk dan betere medicatie te kunnen ontwikkelen om de ziekte te voorkomen of remmen.</a:t>
            </a:r>
          </a:p>
          <a:p>
            <a:r>
              <a:rPr lang="nl-NL" dirty="0"/>
              <a:t>Bij deelname ter screening</a:t>
            </a:r>
          </a:p>
          <a:p>
            <a:pPr lvl="1"/>
            <a:r>
              <a:rPr lang="nl-NL" dirty="0"/>
              <a:t>Algemene vragen, lichamelijk- en neurologisch onderzoek</a:t>
            </a:r>
          </a:p>
          <a:p>
            <a:pPr lvl="1"/>
            <a:r>
              <a:rPr lang="nl-NL" dirty="0"/>
              <a:t>Afname bloed, urine en hersenvocht. </a:t>
            </a:r>
          </a:p>
          <a:p>
            <a:pPr lvl="1"/>
            <a:r>
              <a:rPr lang="nl-NL" dirty="0"/>
              <a:t>Indien geschikt ook MRI-scan, DAT-scan, cognitieve testen, huidbiopt gedurende jaarlijkse 2 daagse bezoeken gedurende 5-13jaar en jaarlijks telefonische evaluatie. </a:t>
            </a:r>
          </a:p>
        </p:txBody>
      </p:sp>
    </p:spTree>
    <p:extLst>
      <p:ext uri="{BB962C8B-B14F-4D97-AF65-F5344CB8AC3E}">
        <p14:creationId xmlns:p14="http://schemas.microsoft.com/office/powerpoint/2010/main" val="40199416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Cognitive</a:t>
            </a:r>
            <a:r>
              <a:rPr lang="nl-NL" dirty="0"/>
              <a:t> flexibility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creativity</a:t>
            </a:r>
            <a:r>
              <a:rPr lang="nl-NL" dirty="0"/>
              <a:t> in </a:t>
            </a:r>
            <a:r>
              <a:rPr lang="nl-NL" dirty="0" err="1"/>
              <a:t>people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parkinson’s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85000" lnSpcReduction="10000"/>
          </a:bodyPr>
          <a:lstStyle/>
          <a:p>
            <a:r>
              <a:rPr lang="nl-NL" dirty="0"/>
              <a:t>Onderzoeken van de relatie tussen creativiteit, flexibel denkvermogen en </a:t>
            </a:r>
            <a:r>
              <a:rPr lang="nl-NL" dirty="0" err="1"/>
              <a:t>parkinson</a:t>
            </a:r>
            <a:r>
              <a:rPr lang="nl-NL" dirty="0"/>
              <a:t>. </a:t>
            </a:r>
          </a:p>
          <a:p>
            <a:r>
              <a:rPr lang="nl-NL" dirty="0"/>
              <a:t>Mensen met </a:t>
            </a:r>
            <a:r>
              <a:rPr lang="nl-NL" dirty="0" err="1"/>
              <a:t>parkinson</a:t>
            </a:r>
            <a:r>
              <a:rPr lang="nl-NL" dirty="0"/>
              <a:t>, 18 jaar of ouder, géén DBS</a:t>
            </a:r>
          </a:p>
          <a:p>
            <a:r>
              <a:rPr lang="nl-NL" dirty="0"/>
              <a:t>De deelnemers nemen deel aan:</a:t>
            </a:r>
          </a:p>
          <a:p>
            <a:pPr lvl="1"/>
            <a:r>
              <a:rPr lang="nl-NL" dirty="0"/>
              <a:t>Eén online vragenlijst vooraf, die ongeveer 40 minuten duurt.</a:t>
            </a:r>
          </a:p>
          <a:p>
            <a:pPr lvl="1"/>
            <a:r>
              <a:rPr lang="nl-NL" dirty="0"/>
              <a:t>Eén screeningssessie van ongeveer 100 minuten.</a:t>
            </a:r>
          </a:p>
          <a:p>
            <a:pPr lvl="1"/>
            <a:r>
              <a:rPr lang="nl-NL" dirty="0"/>
              <a:t>Twee sessies die allebei ongeveer 70 minuten duren (dus 140 minuten in totaal). Mensen die medicatie gebruiken worden één keer gemeten tijdens de ON-fase en één keer tijdens de OFF-fase (mensen nemen van tevoren gedurende 12 uur geen medicatie).</a:t>
            </a:r>
          </a:p>
          <a:p>
            <a:pPr lvl="1"/>
            <a:r>
              <a:rPr lang="nl-NL" dirty="0"/>
              <a:t>Eén interview thuis van ongeveer 40 minuten, als de deelnemer hiermee akkoord gaat.</a:t>
            </a:r>
          </a:p>
          <a:p>
            <a:r>
              <a:rPr lang="nl-NL" dirty="0"/>
              <a:t>Tijdens de sessies nemen wij een reeks testen af die de volgende onderdelen onderzoekt: </a:t>
            </a:r>
            <a:r>
              <a:rPr lang="nl-NL" dirty="0" err="1"/>
              <a:t>parkinsongerelateerde</a:t>
            </a:r>
            <a:r>
              <a:rPr lang="nl-NL" dirty="0"/>
              <a:t> klachten, creativiteit, flexibel denkvermogen, kleur- en emotiewaarneming, cognitie en eventueel schommelingen in stemming en gedrag door gebruik van dopaminemedicatie.</a:t>
            </a:r>
          </a:p>
          <a:p>
            <a:endParaRPr lang="nl-NL" dirty="0"/>
          </a:p>
        </p:txBody>
      </p:sp>
      <p:pic>
        <p:nvPicPr>
          <p:cNvPr id="7170" name="Picture 2" descr="https://www.radboudumc.nl/getmedia/60e1b0c8-8f17-4a07-880e-7601bb05c575/Cognitive-Flexibility-Creativity.jpg?width=1584&amp;height=1124&amp;ext=.jpg&amp;type=ListBlockZoo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425" y="2278062"/>
            <a:ext cx="2143125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0212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CogPDim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Onderzoek om meer te leren hoe mensen met Parkinson beslissingen nemen en hoe dat verschilt van mensen zonder Parkinson. </a:t>
            </a:r>
          </a:p>
          <a:p>
            <a:r>
              <a:rPr lang="nl-NL" dirty="0"/>
              <a:t>Problemen met denken mogelijk gepaard met veranderingen in het vermogen op het juiste moment de juiste (snelle of langzame) besluitvormingsstrategie te kiezen. </a:t>
            </a:r>
          </a:p>
          <a:p>
            <a:r>
              <a:rPr lang="nl-NL" dirty="0"/>
              <a:t>Onderzoek bestaan uit het doen van nieuw ontwikkelde spellen op eigen computer thuis. Tevens invullen vragenlijst thuis. </a:t>
            </a:r>
          </a:p>
          <a:p>
            <a:endParaRPr lang="nl-NL" dirty="0"/>
          </a:p>
          <a:p>
            <a:r>
              <a:rPr lang="nl-NL" dirty="0"/>
              <a:t>Deelnemers gezocht die NIET de ziekte van Parkinson hebben en ouder zijn dan 45 jaar met een computer of laptop thuis om de taken op uit te voeren. </a:t>
            </a:r>
          </a:p>
        </p:txBody>
      </p:sp>
      <p:pic>
        <p:nvPicPr>
          <p:cNvPr id="8194" name="Picture 2" descr="https://www.radboudumc.nl/getmedia/30358c6f-57f7-4dd1-bedb-c495e30a69f5/CogPDim-2.jpg?width=1254&amp;height=836&amp;ext=.jpg&amp;type=ListBlockZoo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941" y="173037"/>
            <a:ext cx="2754310" cy="165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9973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ConPDopa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Onderzoek naar het vermogen om in te schatten hoeveel persoonlijke controle iemand over een situatie heeft. </a:t>
            </a:r>
          </a:p>
          <a:p>
            <a:r>
              <a:rPr lang="nl-NL" dirty="0"/>
              <a:t>Onderzoek hoe de hersenen deze situaties herkennen en of een tekort aan dopamine een rol kan spelen in dit herkenningsproces. </a:t>
            </a:r>
          </a:p>
          <a:p>
            <a:endParaRPr lang="nl-NL" dirty="0"/>
          </a:p>
          <a:p>
            <a:r>
              <a:rPr lang="nl-NL" dirty="0"/>
              <a:t>Deelnemers gezocht met Parkinson die &lt;10 jaar bestaat en waarbij alleen levodopa wordt gebruikt. </a:t>
            </a:r>
          </a:p>
          <a:p>
            <a:endParaRPr lang="nl-NL" dirty="0"/>
          </a:p>
          <a:p>
            <a:r>
              <a:rPr lang="nl-NL" dirty="0"/>
              <a:t>Twee bezoeken aan Nijmegen. Op 1 dag tijdelijk stoppen met medicatie. Verschillende metingen worden uitgevoerd waaronder neurologische testen, computertaken, een geheugentest en MRI-scans.</a:t>
            </a:r>
          </a:p>
        </p:txBody>
      </p:sp>
      <p:pic>
        <p:nvPicPr>
          <p:cNvPr id="9218" name="Picture 2" descr="https://www.radboudumc.nl/getmedia/448e4468-7a7b-4825-8a7e-e1ed1cc7e224/ConPDopa.jpg?width=1180&amp;height=888&amp;ext=.jpg&amp;type=ListBlockZoo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901" y="230187"/>
            <a:ext cx="2565400" cy="153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0316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UNITE-PD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Internationaal onderzoek Radboud-Leuven-Tel Aviv-Genua</a:t>
            </a:r>
          </a:p>
          <a:p>
            <a:r>
              <a:rPr lang="nl-NL" dirty="0"/>
              <a:t>Onderzoek naar de onderliggende mechanismen van compensatiestrategieën bij loopproblemen door de ziekte van Parkinson.</a:t>
            </a:r>
          </a:p>
          <a:p>
            <a:endParaRPr lang="nl-NL" dirty="0"/>
          </a:p>
          <a:p>
            <a:r>
              <a:rPr lang="nl-NL" dirty="0"/>
              <a:t>Onderzoek bij mensen met Parkinson die géén DBS hebben.</a:t>
            </a:r>
          </a:p>
          <a:p>
            <a:r>
              <a:rPr lang="nl-NL" dirty="0"/>
              <a:t>Bezoek Nijmegen 1-4x gedurende 3 uur met EEG meting. </a:t>
            </a:r>
          </a:p>
        </p:txBody>
      </p:sp>
      <p:pic>
        <p:nvPicPr>
          <p:cNvPr id="19458" name="Picture 2" descr="https://www.radboudumc.nl/getmedia/3f9ac457-a9ea-4e20-bacd-a11f3032780b/UNITE-PD.jpg?width=300&amp;height=180&amp;ext=.jpg&amp;type=ListBlockZoo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0" y="161607"/>
            <a:ext cx="2794001" cy="167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4097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Houdingstremor bij de ziekte van Parkinson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Onderzoek om meer duidelijkheid te krijgen tussen de verschillen in de hersenen bij een rust- en houdingstremor. Bij meer duidelijkheid meer mogelijkheden voor ontwikkeling van nieuwe therapieën.</a:t>
            </a:r>
          </a:p>
          <a:p>
            <a:r>
              <a:rPr lang="nl-NL" dirty="0"/>
              <a:t>Mensen nodig met Parkinson &lt;7 jaar en een rust- en houdingstremor in één hand of beide handen</a:t>
            </a:r>
          </a:p>
          <a:p>
            <a:r>
              <a:rPr lang="nl-NL" dirty="0"/>
              <a:t>Onderzoek gedurende 2 ochtenden waarbij eerst tremor nauwkeurig gemeten wordt en indien geschikt op tweede dag MRI scans. </a:t>
            </a:r>
          </a:p>
          <a:p>
            <a:endParaRPr lang="nl-NL" dirty="0"/>
          </a:p>
        </p:txBody>
      </p:sp>
      <p:pic>
        <p:nvPicPr>
          <p:cNvPr id="11266" name="Picture 2" descr="https://www.radboudumc.nl/getmedia/e123c624-8d86-4e3c-acd6-d2b646155b81/Houdingstremor-parkinson.jpg?width=1920&amp;height=1280&amp;ext=.jpg&amp;type=ListBlockZoo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051" y="4812028"/>
            <a:ext cx="3409950" cy="204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196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6175" y="365125"/>
            <a:ext cx="10515600" cy="1325563"/>
          </a:xfrm>
        </p:spPr>
        <p:txBody>
          <a:bodyPr/>
          <a:lstStyle/>
          <a:p>
            <a:endParaRPr lang="nl-NL"/>
          </a:p>
        </p:txBody>
      </p:sp>
      <p:pic>
        <p:nvPicPr>
          <p:cNvPr id="5122" name="Picture 2" descr="Bas Bloem on X: &quot;Will present webinar this Thursday with close colleague &amp;  friend Ray Dorsey on enormous challenges posed by sharp rise in numbers of # Parkinson patients (we called it Parkinson 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82" y="0"/>
            <a:ext cx="12218273" cy="649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/>
          <p:cNvSpPr/>
          <p:nvPr/>
        </p:nvSpPr>
        <p:spPr>
          <a:xfrm>
            <a:off x="2460625" y="1200150"/>
            <a:ext cx="9731375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124" name="Picture 4" descr="Bas Bloem on X: &quot;Will present webinar this Thursday with close colleague &amp;  friend Ray Dorsey on enormous challenges posed by sharp rise in numbers of # Parkinson patients (we called it Parkinson 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61" t="18522"/>
          <a:stretch/>
        </p:blipFill>
        <p:spPr bwMode="auto">
          <a:xfrm>
            <a:off x="4613274" y="887994"/>
            <a:ext cx="5829301" cy="613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1345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www.radboudumc.nl/getmedia/529cffdd-1b69-4538-bf6d-22c30120e369/PD-PEST.jpg?width=1700&amp;height=1020&amp;ext=.jpg&amp;type=ListBlockZoo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850" y="-1"/>
            <a:ext cx="3486151" cy="209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PD-PEST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Groot landelijk onderzoek (Nijmegen, Groningen, Leiden, Tilburg)</a:t>
            </a:r>
          </a:p>
          <a:p>
            <a:r>
              <a:rPr lang="nl-NL" dirty="0"/>
              <a:t>Onderzoek naar de invloed van de omgeving op het krijgen van de Ziekte van Parkinson.</a:t>
            </a:r>
          </a:p>
          <a:p>
            <a:r>
              <a:rPr lang="nl-NL" dirty="0"/>
              <a:t>Gegevens verzamen van 1500 mensen </a:t>
            </a:r>
            <a:r>
              <a:rPr lang="nl-NL" i="1" dirty="0"/>
              <a:t>met</a:t>
            </a:r>
            <a:r>
              <a:rPr lang="nl-NL" dirty="0"/>
              <a:t> de ziekte van Parkinson en 3000 mensen </a:t>
            </a:r>
            <a:r>
              <a:rPr lang="nl-NL" i="1" dirty="0"/>
              <a:t>zonder</a:t>
            </a:r>
            <a:r>
              <a:rPr lang="nl-NL" dirty="0"/>
              <a:t> de ziekte van Parkinson. </a:t>
            </a:r>
          </a:p>
          <a:p>
            <a:r>
              <a:rPr lang="nl-NL" dirty="0"/>
              <a:t>Zelf aanmelden </a:t>
            </a:r>
            <a:r>
              <a:rPr lang="nl-NL" u="sng" dirty="0"/>
              <a:t>niet </a:t>
            </a:r>
            <a:r>
              <a:rPr lang="nl-NL" dirty="0"/>
              <a:t>mogelijk</a:t>
            </a:r>
          </a:p>
        </p:txBody>
      </p:sp>
    </p:spTree>
    <p:extLst>
      <p:ext uri="{BB962C8B-B14F-4D97-AF65-F5344CB8AC3E}">
        <p14:creationId xmlns:p14="http://schemas.microsoft.com/office/powerpoint/2010/main" val="36115878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www.radboudumc.nl/getmedia/fb423835-b86e-41c4-b448-2482b0f2fa3a/Slow-SPEED.jpg?width=300&amp;height=180&amp;ext=.jpg&amp;type=ListBlockZoo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625" y="-170658"/>
            <a:ext cx="3808675" cy="228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Slow-SPEED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Wereldwijd het eerste leefstijl preventieonderzoek van de ziekte van Parkinson (20 juli 2024 in RTL Nieuws)</a:t>
            </a:r>
          </a:p>
          <a:p>
            <a:r>
              <a:rPr lang="nl-NL" dirty="0"/>
              <a:t>Mensen met REM-slaapgedragsstoornis hebben een verhoogd risico op het ontwikkelen van de ziekte van Parkinson</a:t>
            </a:r>
          </a:p>
          <a:p>
            <a:r>
              <a:rPr lang="nl-NL" dirty="0"/>
              <a:t>Aanwijzingen dat bewegen ontwikkeling Parkinson zou kunnen vertragen.</a:t>
            </a:r>
          </a:p>
          <a:p>
            <a:endParaRPr lang="nl-NL" dirty="0"/>
          </a:p>
          <a:p>
            <a:r>
              <a:rPr lang="nl-NL" dirty="0"/>
              <a:t>Deelnemers mogen géén Parkinson hebben maar móeten vastgestelde REM-slaapgedragsstoornis hebben.</a:t>
            </a:r>
          </a:p>
          <a:p>
            <a:r>
              <a:rPr lang="nl-NL" dirty="0"/>
              <a:t>Na initiële metingen, vragenlijst, MRI-scan en bloedafname een periode van twee jaar meer bewegen </a:t>
            </a:r>
            <a:r>
              <a:rPr lang="nl-NL" dirty="0" err="1"/>
              <a:t>mbv</a:t>
            </a:r>
            <a:r>
              <a:rPr lang="nl-NL" dirty="0"/>
              <a:t> motivatie met Slow-SPEED app op de eigen smartphone en </a:t>
            </a:r>
            <a:r>
              <a:rPr lang="nl-NL" dirty="0" err="1"/>
              <a:t>onderzoekshorloge</a:t>
            </a:r>
            <a:r>
              <a:rPr lang="nl-NL" dirty="0"/>
              <a:t> (</a:t>
            </a:r>
            <a:r>
              <a:rPr lang="nl-NL" dirty="0" err="1"/>
              <a:t>Fitbit</a:t>
            </a:r>
            <a:r>
              <a:rPr lang="nl-NL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2588236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Tekenkassette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Tekencursus speciaal ontworpen voor mensen met Parkinson</a:t>
            </a:r>
          </a:p>
          <a:p>
            <a:r>
              <a:rPr lang="nl-NL" dirty="0"/>
              <a:t>Het doel is om de levenskwaliteit te verbeteren door artistieke zelfexpressie en sociale interactie.</a:t>
            </a:r>
          </a:p>
          <a:p>
            <a:endParaRPr lang="nl-NL" dirty="0"/>
          </a:p>
          <a:p>
            <a:r>
              <a:rPr lang="nl-NL" dirty="0"/>
              <a:t>Gratis deelname aan een creatieve en interactieve tekencursus.</a:t>
            </a:r>
          </a:p>
          <a:p>
            <a:pPr lvl="1"/>
            <a:r>
              <a:rPr lang="nl-NL" dirty="0"/>
              <a:t>8 thuissessies van 1 uur per keer</a:t>
            </a:r>
          </a:p>
          <a:p>
            <a:pPr lvl="1"/>
            <a:r>
              <a:rPr lang="nl-NL" dirty="0"/>
              <a:t>3 bezoeken aan Nijmegen</a:t>
            </a:r>
          </a:p>
          <a:p>
            <a:pPr lvl="1"/>
            <a:r>
              <a:rPr lang="nl-NL" dirty="0"/>
              <a:t>Vragenlijst zowel voor als na de cursus invullen</a:t>
            </a:r>
          </a:p>
        </p:txBody>
      </p:sp>
      <p:pic>
        <p:nvPicPr>
          <p:cNvPr id="18434" name="Picture 2" descr="https://www.radboudumc.nl/getmedia/e0692712-8b73-41f6-a880-935e434330ae/oproep-deepname-onderzoek-Blanca-Spee-(002).jpg?width=1280&amp;height=960&amp;ext=.jpg&amp;type=ListBlockZoo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1" y="76199"/>
            <a:ext cx="29845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7703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sz="49800" dirty="0"/>
              <a:t>				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3701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aDBS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5474110" cy="4351338"/>
          </a:xfrm>
        </p:spPr>
        <p:txBody>
          <a:bodyPr/>
          <a:lstStyle/>
          <a:p>
            <a:r>
              <a:rPr lang="nl-NL" dirty="0"/>
              <a:t>Jan 2025 eerste patiënt behandeld</a:t>
            </a:r>
          </a:p>
          <a:p>
            <a:r>
              <a:rPr lang="nl-NL" dirty="0"/>
              <a:t>Zelfde DBS systeem, software update</a:t>
            </a:r>
          </a:p>
          <a:p>
            <a:r>
              <a:rPr lang="nl-NL" dirty="0"/>
              <a:t>Nog in ontwikkeling, nog geen standaard zorg.</a:t>
            </a:r>
          </a:p>
        </p:txBody>
      </p:sp>
      <p:pic>
        <p:nvPicPr>
          <p:cNvPr id="20482" name="Picture 2" descr="Chronic adaptive deep brain stimulation versus conventional stimulation in  Parkinson's disease: a blinded randomized feasibility trial | Nature  Medic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32" b="39498"/>
          <a:stretch/>
        </p:blipFill>
        <p:spPr bwMode="auto">
          <a:xfrm>
            <a:off x="6654698" y="582661"/>
            <a:ext cx="5537302" cy="559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934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Onderzoeken met voldoende deelnemers/ afgeronde onderzoeken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nl-NL" dirty="0"/>
              <a:t>Parkinson Op Maat</a:t>
            </a:r>
          </a:p>
          <a:p>
            <a:r>
              <a:rPr lang="nl-NL" dirty="0"/>
              <a:t>ADAPT Op Maat</a:t>
            </a:r>
          </a:p>
          <a:p>
            <a:r>
              <a:rPr lang="nl-NL" dirty="0"/>
              <a:t>AHEAD op Maat</a:t>
            </a:r>
          </a:p>
          <a:p>
            <a:r>
              <a:rPr lang="nl-NL" dirty="0"/>
              <a:t>Art CAP</a:t>
            </a:r>
          </a:p>
          <a:p>
            <a:r>
              <a:rPr lang="nl-NL" dirty="0" err="1"/>
              <a:t>EQuAL</a:t>
            </a:r>
            <a:endParaRPr lang="nl-NL" dirty="0"/>
          </a:p>
          <a:p>
            <a:r>
              <a:rPr lang="nl-NL" dirty="0"/>
              <a:t>Heads-Up</a:t>
            </a:r>
          </a:p>
          <a:p>
            <a:r>
              <a:rPr lang="nl-NL" dirty="0"/>
              <a:t>IRLAB/REACT-PD</a:t>
            </a:r>
          </a:p>
          <a:p>
            <a:r>
              <a:rPr lang="nl-NL" dirty="0"/>
              <a:t>AADC-TDC</a:t>
            </a:r>
          </a:p>
          <a:p>
            <a:r>
              <a:rPr lang="nl-NL" dirty="0"/>
              <a:t>JP-FOG</a:t>
            </a:r>
          </a:p>
          <a:p>
            <a:r>
              <a:rPr lang="nl-NL" dirty="0"/>
              <a:t>LUMA</a:t>
            </a:r>
          </a:p>
          <a:p>
            <a:r>
              <a:rPr lang="nl-NL" dirty="0"/>
              <a:t>MDS-PIGD</a:t>
            </a:r>
          </a:p>
          <a:p>
            <a:r>
              <a:rPr lang="nl-NL" dirty="0"/>
              <a:t>STIL-PD</a:t>
            </a:r>
          </a:p>
          <a:p>
            <a:r>
              <a:rPr lang="nl-NL" dirty="0"/>
              <a:t>SENSS</a:t>
            </a:r>
          </a:p>
          <a:p>
            <a:r>
              <a:rPr lang="nl-NL" dirty="0"/>
              <a:t>STEPWISE</a:t>
            </a:r>
          </a:p>
          <a:p>
            <a:r>
              <a:rPr lang="nl-NL" dirty="0"/>
              <a:t>MIND-PD, zowel voor mensen met Parkinson als gezonde mensen</a:t>
            </a:r>
          </a:p>
          <a:p>
            <a:endParaRPr lang="nl-NL" dirty="0"/>
          </a:p>
        </p:txBody>
      </p:sp>
      <p:pic>
        <p:nvPicPr>
          <p:cNvPr id="21508" name="Picture 4" descr="https://www.radboudumc.nl/getmedia/bb0ad140-69a4-439c-ae81-73eadd52c003/Bloeddruk-meten.jpg?width=700&amp;height=467&amp;ext=.jpg&amp;type=BlockColumn2Zoo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267" y="1944895"/>
            <a:ext cx="6317225" cy="379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/>
          <p:cNvSpPr/>
          <p:nvPr/>
        </p:nvSpPr>
        <p:spPr>
          <a:xfrm>
            <a:off x="2078752" y="6244325"/>
            <a:ext cx="3250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i="1" dirty="0"/>
              <a:t>Resultaten nog niet gepubliceerd</a:t>
            </a:r>
          </a:p>
        </p:txBody>
      </p:sp>
    </p:spTree>
    <p:extLst>
      <p:ext uri="{BB962C8B-B14F-4D97-AF65-F5344CB8AC3E}">
        <p14:creationId xmlns:p14="http://schemas.microsoft.com/office/powerpoint/2010/main" val="909169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Parkinson Op Maat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Groot onderzoek bij 650 mensen met Parkinson, &lt;5 jaar ziekteduur</a:t>
            </a:r>
          </a:p>
          <a:p>
            <a:r>
              <a:rPr lang="nl-NL" dirty="0"/>
              <a:t>Verzamelen van veel data (vragenlijsten, klinische beoordelingen, testen, bloed, hersenvocht, ontlasting, ECG, bloeddruk, MRI)</a:t>
            </a:r>
          </a:p>
          <a:p>
            <a:r>
              <a:rPr lang="nl-NL" dirty="0"/>
              <a:t>Inzetten </a:t>
            </a:r>
            <a:r>
              <a:rPr lang="nl-NL" dirty="0" err="1"/>
              <a:t>Verily</a:t>
            </a:r>
            <a:r>
              <a:rPr lang="nl-NL" dirty="0"/>
              <a:t> </a:t>
            </a:r>
            <a:r>
              <a:rPr lang="nl-NL" dirty="0" err="1"/>
              <a:t>Study</a:t>
            </a:r>
            <a:r>
              <a:rPr lang="nl-NL" dirty="0"/>
              <a:t> Watch </a:t>
            </a:r>
          </a:p>
          <a:p>
            <a:r>
              <a:rPr lang="nl-NL" dirty="0"/>
              <a:t>Inzetten data voor uiteenlopende onderzoeksvragen (internationaal)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5900" y="-23812"/>
            <a:ext cx="3086100" cy="185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203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ADAPT op maat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ADAPT Op Maat is een observationele studie die onderzoek verricht naar het lichamelijk functioneren van mensen met de ziekte van Parkinson en mensen met COPD.</a:t>
            </a:r>
          </a:p>
          <a:p>
            <a:r>
              <a:rPr lang="nl-NL" dirty="0" err="1"/>
              <a:t>Onderzoekshorloge</a:t>
            </a:r>
            <a:r>
              <a:rPr lang="nl-NL" dirty="0"/>
              <a:t> van het Amerikaanse bedrijf </a:t>
            </a:r>
            <a:r>
              <a:rPr lang="nl-NL" dirty="0" err="1"/>
              <a:t>Verily</a:t>
            </a:r>
            <a:r>
              <a:rPr lang="nl-NL" dirty="0"/>
              <a:t> Life Sciences</a:t>
            </a:r>
          </a:p>
          <a:p>
            <a:r>
              <a:rPr lang="nl-NL" dirty="0"/>
              <a:t>Meting van lichaamsbewegingen, hartslag, huidtemperatuur en de luchtvochtigheid.</a:t>
            </a:r>
          </a:p>
          <a:p>
            <a:r>
              <a:rPr lang="nl-NL" dirty="0"/>
              <a:t>De onderzoekers willen de resultaten van verschillende looptesten in de fysiotherapiepraktijk vergelijken met de resultaten van deze looptesten in de thuisomgeving.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1601" y="0"/>
            <a:ext cx="2919412" cy="175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0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AHEAD op Maat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Observationele studie naar Parkinson en depressie. </a:t>
            </a:r>
          </a:p>
          <a:p>
            <a:r>
              <a:rPr lang="nl-NL" dirty="0"/>
              <a:t>Zeer uitgebreid onderzoek met MRI/PET scan en psychiatrische onderzoeken. </a:t>
            </a:r>
          </a:p>
          <a:p>
            <a:r>
              <a:rPr lang="nl-NL" dirty="0"/>
              <a:t>Onderliggende mechanisme proberen beter te begrijpen om uiteindelijk een weg te vinden om de behandeling te kunnen optimaliseren. </a:t>
            </a:r>
          </a:p>
          <a:p>
            <a:endParaRPr lang="nl-NL" dirty="0"/>
          </a:p>
        </p:txBody>
      </p:sp>
      <p:pic>
        <p:nvPicPr>
          <p:cNvPr id="1026" name="Picture 2" descr="https://www.radboudumc.nl/getmedia/29d0b761-c3b5-423b-bc4b-f2f99c393861/AHEAD-Op-Maat.jpg?width=1860&amp;height=1116&amp;ext=.jpg&amp;type=ListBlockZoo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52" y="114300"/>
            <a:ext cx="317499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461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Art CAP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8166652" cy="4351338"/>
          </a:xfrm>
        </p:spPr>
        <p:txBody>
          <a:bodyPr>
            <a:normAutofit lnSpcReduction="10000"/>
          </a:bodyPr>
          <a:lstStyle/>
          <a:p>
            <a:r>
              <a:rPr lang="nl-NL" dirty="0"/>
              <a:t>Onderzoek naar de relatie tussen creatieve bezigheden, de aanmaak van dopamine, en welzijn bij mensen met de ziekte van Parkinson.</a:t>
            </a:r>
          </a:p>
          <a:p>
            <a:r>
              <a:rPr lang="nl-NL" dirty="0"/>
              <a:t>10-weekse kunst- en creativiteit interventie in Nijmegen</a:t>
            </a:r>
          </a:p>
          <a:p>
            <a:endParaRPr lang="nl-NL" dirty="0"/>
          </a:p>
          <a:p>
            <a:r>
              <a:rPr lang="nl-NL" dirty="0"/>
              <a:t>Specifiek onderzoek of deelname </a:t>
            </a:r>
          </a:p>
          <a:p>
            <a:pPr marL="0" indent="0">
              <a:buNone/>
            </a:pPr>
            <a:r>
              <a:rPr lang="nl-NL" dirty="0"/>
              <a:t>   aan dit onderzoek het welzijn </a:t>
            </a:r>
          </a:p>
          <a:p>
            <a:pPr marL="0" indent="0">
              <a:buNone/>
            </a:pPr>
            <a:r>
              <a:rPr lang="nl-NL" dirty="0"/>
              <a:t>   verbetert en angstgevoelens </a:t>
            </a:r>
          </a:p>
          <a:p>
            <a:pPr marL="0" indent="0">
              <a:buNone/>
            </a:pPr>
            <a:r>
              <a:rPr lang="nl-NL" dirty="0"/>
              <a:t>   vermindert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6387" y="114299"/>
            <a:ext cx="2857500" cy="28575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7964" y="3910835"/>
            <a:ext cx="5255923" cy="294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0477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586D36655DBE42A695F51B4CA67798" ma:contentTypeVersion="10" ma:contentTypeDescription="Een nieuw document maken." ma:contentTypeScope="" ma:versionID="5e71a1153ee917cb2103d92e7c633f60">
  <xsd:schema xmlns:xsd="http://www.w3.org/2001/XMLSchema" xmlns:xs="http://www.w3.org/2001/XMLSchema" xmlns:p="http://schemas.microsoft.com/office/2006/metadata/properties" xmlns:ns3="a212fca6-21c8-4a4b-b303-c6c4d5818cdf" targetNamespace="http://schemas.microsoft.com/office/2006/metadata/properties" ma:root="true" ma:fieldsID="e611381160c1c2e636654c1ed84d3e29" ns3:_="">
    <xsd:import namespace="a212fca6-21c8-4a4b-b303-c6c4d5818cdf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12fca6-21c8-4a4b-b303-c6c4d5818cdf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212fca6-21c8-4a4b-b303-c6c4d5818cdf" xsi:nil="true"/>
  </documentManagement>
</p:properties>
</file>

<file path=customXml/itemProps1.xml><?xml version="1.0" encoding="utf-8"?>
<ds:datastoreItem xmlns:ds="http://schemas.openxmlformats.org/officeDocument/2006/customXml" ds:itemID="{388829E8-3760-486B-B122-4494ADC81D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12fca6-21c8-4a4b-b303-c6c4d5818c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AE4682A-0AB5-4C54-8116-26CBE52625A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92A596-3E85-44D3-9AEA-323E422C4012}">
  <ds:schemaRefs>
    <ds:schemaRef ds:uri="http://purl.org/dc/terms/"/>
    <ds:schemaRef ds:uri="a212fca6-21c8-4a4b-b303-c6c4d5818cdf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1717</Words>
  <Application>Microsoft Office PowerPoint</Application>
  <PresentationFormat>Breedbeeld</PresentationFormat>
  <Paragraphs>185</Paragraphs>
  <Slides>33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Kantoorthema</vt:lpstr>
      <vt:lpstr>Acrobat Document</vt:lpstr>
      <vt:lpstr>Parkinson – wetenschappelijk onderzoek in de regio</vt:lpstr>
      <vt:lpstr>       1817</vt:lpstr>
      <vt:lpstr>PowerPoint-presentatie</vt:lpstr>
      <vt:lpstr>aDBS</vt:lpstr>
      <vt:lpstr>Onderzoeken met voldoende deelnemers/ afgeronde onderzoeken</vt:lpstr>
      <vt:lpstr>Parkinson Op Maat</vt:lpstr>
      <vt:lpstr>ADAPT op maat</vt:lpstr>
      <vt:lpstr>AHEAD op Maat</vt:lpstr>
      <vt:lpstr>Art CAP</vt:lpstr>
      <vt:lpstr>EQuAL</vt:lpstr>
      <vt:lpstr>Heads-Up</vt:lpstr>
      <vt:lpstr>IRLAB/REACT-PD</vt:lpstr>
      <vt:lpstr>AADC-TDC-studie</vt:lpstr>
      <vt:lpstr>JP-FOG</vt:lpstr>
      <vt:lpstr>LUMA</vt:lpstr>
      <vt:lpstr>MDS-PIGD</vt:lpstr>
      <vt:lpstr>STIL-PD</vt:lpstr>
      <vt:lpstr>SENSS </vt:lpstr>
      <vt:lpstr>STEPWISE</vt:lpstr>
      <vt:lpstr>MIND-PD</vt:lpstr>
      <vt:lpstr>Lopende onderzoeken</vt:lpstr>
      <vt:lpstr>RESIST-PD</vt:lpstr>
      <vt:lpstr>Geuronderzoek</vt:lpstr>
      <vt:lpstr>PPMI</vt:lpstr>
      <vt:lpstr>Cognitive flexibility and creativity in people with parkinson’s</vt:lpstr>
      <vt:lpstr>CogPDim</vt:lpstr>
      <vt:lpstr>ConPDopa</vt:lpstr>
      <vt:lpstr>UNITE-PD</vt:lpstr>
      <vt:lpstr>Houdingstremor bij de ziekte van Parkinson</vt:lpstr>
      <vt:lpstr>PD-PEST</vt:lpstr>
      <vt:lpstr>Slow-SPEED</vt:lpstr>
      <vt:lpstr>Tekenkassette</vt:lpstr>
      <vt:lpstr>PowerPoint-presentatie</vt:lpstr>
    </vt:vector>
  </TitlesOfParts>
  <Company>Slingeland Ziekenhuis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Roosendaal, Christiaan</dc:creator>
  <cp:lastModifiedBy>Rob Verheggen</cp:lastModifiedBy>
  <cp:revision>49</cp:revision>
  <cp:lastPrinted>2025-12-02T10:54:44Z</cp:lastPrinted>
  <dcterms:created xsi:type="dcterms:W3CDTF">2025-10-26T13:39:02Z</dcterms:created>
  <dcterms:modified xsi:type="dcterms:W3CDTF">2025-12-02T10:57:48Z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0x0101000B586D36655DBE42A695F51B4CA67798</vt:lpwstr>
  </property>
</Properties>
</file>