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9" r:id="rId2"/>
    <p:sldId id="269" r:id="rId3"/>
    <p:sldId id="293" r:id="rId4"/>
    <p:sldId id="294" r:id="rId5"/>
    <p:sldId id="297" r:id="rId6"/>
    <p:sldId id="295" r:id="rId7"/>
    <p:sldId id="317" r:id="rId8"/>
    <p:sldId id="318" r:id="rId9"/>
    <p:sldId id="298" r:id="rId10"/>
    <p:sldId id="302" r:id="rId11"/>
    <p:sldId id="300" r:id="rId12"/>
    <p:sldId id="301" r:id="rId13"/>
    <p:sldId id="304" r:id="rId14"/>
    <p:sldId id="311" r:id="rId15"/>
    <p:sldId id="308" r:id="rId16"/>
    <p:sldId id="310" r:id="rId17"/>
    <p:sldId id="312" r:id="rId18"/>
    <p:sldId id="29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  <p15:guide id="3" pos="384" userDrawn="1">
          <p15:clr>
            <a:srgbClr val="A4A3A4"/>
          </p15:clr>
        </p15:guide>
        <p15:guide id="4" pos="7296" userDrawn="1">
          <p15:clr>
            <a:srgbClr val="A4A3A4"/>
          </p15:clr>
        </p15:guide>
        <p15:guide id="5" pos="7" userDrawn="1">
          <p15:clr>
            <a:srgbClr val="A4A3A4"/>
          </p15:clr>
        </p15:guide>
        <p15:guide id="6" orient="horz" pos="384" userDrawn="1">
          <p15:clr>
            <a:srgbClr val="A4A3A4"/>
          </p15:clr>
        </p15:guide>
        <p15:guide id="7" orient="horz" pos="39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9AF3A"/>
    <a:srgbClr val="FFFFFF"/>
    <a:srgbClr val="FEFEFE"/>
    <a:srgbClr val="43AB58"/>
    <a:srgbClr val="333366"/>
    <a:srgbClr val="00A4DE"/>
    <a:srgbClr val="1E1F28"/>
    <a:srgbClr val="1F80C3"/>
    <a:srgbClr val="93D3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23" y="278"/>
      </p:cViewPr>
      <p:guideLst>
        <p:guide orient="horz" pos="2160"/>
        <p:guide pos="3817"/>
        <p:guide pos="384"/>
        <p:guide pos="7296"/>
        <p:guide pos="7"/>
        <p:guide orient="horz" pos="384"/>
        <p:guide orient="horz" pos="393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-5168"/>
    </p:cViewPr>
  </p:sorterViewPr>
  <p:notesViewPr>
    <p:cSldViewPr snapToGrid="0">
      <p:cViewPr varScale="1">
        <p:scale>
          <a:sx n="61" d="100"/>
          <a:sy n="61" d="100"/>
        </p:scale>
        <p:origin x="2718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35E635-5974-4771-BA28-A3ED6CA6ACF5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D7349-C7B1-42BE-960F-C91D227ACD5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9739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6EF936-EC50-49C1-8900-BF239B2463B8}" type="datetimeFigureOut">
              <a:rPr lang="nl-NL" smtClean="0"/>
              <a:t>20-10-2025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D2506-07EA-421E-BADD-81E000BDFD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8227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Min. 2 </a:t>
            </a:r>
            <a:r>
              <a:rPr lang="nl-NL" dirty="0" err="1"/>
              <a:t>vd</a:t>
            </a:r>
            <a:r>
              <a:rPr lang="nl-NL" dirty="0"/>
              <a:t> 4 criteria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2D2506-07EA-421E-BADD-81E000BDFDAA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8181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t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CE6E4C5-393D-674F-9D59-458A1F63F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30" y="725957"/>
            <a:ext cx="9624622" cy="9941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006D225-C9ED-FE4D-AA2D-2188BF56E8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30" y="2118727"/>
            <a:ext cx="9624622" cy="3263504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DA6FE88-7B34-6C25-E45E-80061EEA9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26CD0-72EC-6E47-8AAE-ED8B436D111B}" type="datetime1">
              <a:rPr lang="nl-NL" smtClean="0"/>
              <a:pPr/>
              <a:t>20-10-2025</a:t>
            </a:fld>
            <a:endParaRPr lang="en-US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F6C0448-1AF5-29F6-82E9-FB87205C0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5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FF7234E7-9654-97A1-972F-FDC68F8C9B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6344" cy="6858000"/>
          </a:xfrm>
          <a:prstGeom prst="rect">
            <a:avLst/>
          </a:prstGeom>
        </p:spPr>
      </p:pic>
      <p:sp>
        <p:nvSpPr>
          <p:cNvPr id="2" name="Afgeronde rechthoek 1">
            <a:extLst>
              <a:ext uri="{FF2B5EF4-FFF2-40B4-BE49-F238E27FC236}">
                <a16:creationId xmlns:a16="http://schemas.microsoft.com/office/drawing/2014/main" id="{74D6BB0F-F065-C8D7-BBAD-AD90FE6E932C}"/>
              </a:ext>
            </a:extLst>
          </p:cNvPr>
          <p:cNvSpPr/>
          <p:nvPr userDrawn="1"/>
        </p:nvSpPr>
        <p:spPr>
          <a:xfrm rot="1277081">
            <a:off x="10247508" y="5056093"/>
            <a:ext cx="2689411" cy="268941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9537FE5-A0F9-15B9-1B88-EB47819D6F9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7108" y="5626698"/>
            <a:ext cx="991187" cy="8578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8208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49C4CAD7-1776-4C34-9AFC-2D9F1DB73A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9" b="763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E3CAE57B-F318-5820-A167-1D2EE93D8D47}"/>
              </a:ext>
            </a:extLst>
          </p:cNvPr>
          <p:cNvGrpSpPr/>
          <p:nvPr userDrawn="1"/>
        </p:nvGrpSpPr>
        <p:grpSpPr>
          <a:xfrm>
            <a:off x="10247508" y="5056093"/>
            <a:ext cx="2689411" cy="2689411"/>
            <a:chOff x="10247508" y="5056093"/>
            <a:chExt cx="2689411" cy="2689411"/>
          </a:xfrm>
        </p:grpSpPr>
        <p:sp>
          <p:nvSpPr>
            <p:cNvPr id="7" name="Afgeronde rechthoek 6">
              <a:extLst>
                <a:ext uri="{FF2B5EF4-FFF2-40B4-BE49-F238E27FC236}">
                  <a16:creationId xmlns:a16="http://schemas.microsoft.com/office/drawing/2014/main" id="{A2D8D19A-31FD-A1B3-780D-16BF10CC778E}"/>
                </a:ext>
              </a:extLst>
            </p:cNvPr>
            <p:cNvSpPr/>
            <p:nvPr userDrawn="1"/>
          </p:nvSpPr>
          <p:spPr>
            <a:xfrm rot="1277081">
              <a:off x="10247508" y="5056093"/>
              <a:ext cx="2689411" cy="268941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0AABD52F-5990-12CC-5CBA-CB42D9C284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14881" y="5259597"/>
              <a:ext cx="1137472" cy="14618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4898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49C4CAD7-1776-4C34-9AFC-2D9F1DB73A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7171" y="0"/>
            <a:ext cx="12229171" cy="6858000"/>
          </a:xfrm>
          <a:prstGeom prst="rect">
            <a:avLst/>
          </a:prstGeom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E3CAE57B-F318-5820-A167-1D2EE93D8D47}"/>
              </a:ext>
            </a:extLst>
          </p:cNvPr>
          <p:cNvGrpSpPr/>
          <p:nvPr userDrawn="1"/>
        </p:nvGrpSpPr>
        <p:grpSpPr>
          <a:xfrm>
            <a:off x="10247508" y="5056093"/>
            <a:ext cx="2689411" cy="2689411"/>
            <a:chOff x="10247508" y="5056093"/>
            <a:chExt cx="2689411" cy="2689411"/>
          </a:xfrm>
        </p:grpSpPr>
        <p:sp>
          <p:nvSpPr>
            <p:cNvPr id="7" name="Afgeronde rechthoek 6">
              <a:extLst>
                <a:ext uri="{FF2B5EF4-FFF2-40B4-BE49-F238E27FC236}">
                  <a16:creationId xmlns:a16="http://schemas.microsoft.com/office/drawing/2014/main" id="{A2D8D19A-31FD-A1B3-780D-16BF10CC778E}"/>
                </a:ext>
              </a:extLst>
            </p:cNvPr>
            <p:cNvSpPr/>
            <p:nvPr userDrawn="1"/>
          </p:nvSpPr>
          <p:spPr>
            <a:xfrm rot="1277081">
              <a:off x="10247508" y="5056093"/>
              <a:ext cx="2689411" cy="268941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0AABD52F-5990-12CC-5CBA-CB42D9C284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14881" y="5259597"/>
              <a:ext cx="1137472" cy="14618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0294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49C4CAD7-1776-4C34-9AFC-2D9F1DB73A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9" b="3291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E3CAE57B-F318-5820-A167-1D2EE93D8D47}"/>
              </a:ext>
            </a:extLst>
          </p:cNvPr>
          <p:cNvGrpSpPr/>
          <p:nvPr userDrawn="1"/>
        </p:nvGrpSpPr>
        <p:grpSpPr>
          <a:xfrm>
            <a:off x="10247508" y="5056093"/>
            <a:ext cx="2689411" cy="2689411"/>
            <a:chOff x="10247508" y="5056093"/>
            <a:chExt cx="2689411" cy="2689411"/>
          </a:xfrm>
        </p:grpSpPr>
        <p:sp>
          <p:nvSpPr>
            <p:cNvPr id="7" name="Afgeronde rechthoek 6">
              <a:extLst>
                <a:ext uri="{FF2B5EF4-FFF2-40B4-BE49-F238E27FC236}">
                  <a16:creationId xmlns:a16="http://schemas.microsoft.com/office/drawing/2014/main" id="{A2D8D19A-31FD-A1B3-780D-16BF10CC778E}"/>
                </a:ext>
              </a:extLst>
            </p:cNvPr>
            <p:cNvSpPr/>
            <p:nvPr userDrawn="1"/>
          </p:nvSpPr>
          <p:spPr>
            <a:xfrm rot="1277081">
              <a:off x="10247508" y="5056093"/>
              <a:ext cx="2689411" cy="268941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0AABD52F-5990-12CC-5CBA-CB42D9C284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14881" y="5259597"/>
              <a:ext cx="1137472" cy="14618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33267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Blan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ep 4">
            <a:extLst>
              <a:ext uri="{FF2B5EF4-FFF2-40B4-BE49-F238E27FC236}">
                <a16:creationId xmlns:a16="http://schemas.microsoft.com/office/drawing/2014/main" id="{0526F88C-4E25-79C9-F55E-28339E280FE2}"/>
              </a:ext>
            </a:extLst>
          </p:cNvPr>
          <p:cNvGrpSpPr/>
          <p:nvPr userDrawn="1"/>
        </p:nvGrpSpPr>
        <p:grpSpPr>
          <a:xfrm>
            <a:off x="10247508" y="5056093"/>
            <a:ext cx="2689411" cy="2689411"/>
            <a:chOff x="10247508" y="5056093"/>
            <a:chExt cx="2689411" cy="2689411"/>
          </a:xfrm>
        </p:grpSpPr>
        <p:sp>
          <p:nvSpPr>
            <p:cNvPr id="2" name="Afgeronde rechthoek 1">
              <a:extLst>
                <a:ext uri="{FF2B5EF4-FFF2-40B4-BE49-F238E27FC236}">
                  <a16:creationId xmlns:a16="http://schemas.microsoft.com/office/drawing/2014/main" id="{74D6BB0F-F065-C8D7-BBAD-AD90FE6E932C}"/>
                </a:ext>
              </a:extLst>
            </p:cNvPr>
            <p:cNvSpPr/>
            <p:nvPr userDrawn="1"/>
          </p:nvSpPr>
          <p:spPr>
            <a:xfrm rot="1277081">
              <a:off x="10247508" y="5056093"/>
              <a:ext cx="2689411" cy="268941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" name="Afbeelding 3">
              <a:extLst>
                <a:ext uri="{FF2B5EF4-FFF2-40B4-BE49-F238E27FC236}">
                  <a16:creationId xmlns:a16="http://schemas.microsoft.com/office/drawing/2014/main" id="{990B0F95-664F-86DA-095A-B97CFEBBDF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14881" y="5259597"/>
              <a:ext cx="1137472" cy="1461878"/>
            </a:xfrm>
            <a:prstGeom prst="rect">
              <a:avLst/>
            </a:prstGeom>
          </p:spPr>
        </p:pic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54AE8A35-5812-894A-FF0A-59593C6A7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30" y="725957"/>
            <a:ext cx="9624622" cy="9941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075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428EC49-41A7-F84C-BB1D-CAE49E4E0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6148" y="725957"/>
            <a:ext cx="7897103" cy="9941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5B8A77-A1A1-E147-9C42-80E11A48F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30" y="2118727"/>
            <a:ext cx="9624622" cy="3263504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3FA74417-00C6-A2C0-D436-14E24FE714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450668" y="-1101967"/>
            <a:ext cx="2577736" cy="2577736"/>
          </a:xfrm>
          <a:prstGeom prst="rect">
            <a:avLst/>
          </a:prstGeom>
        </p:spPr>
      </p:pic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DCAA25EF-88BB-4548-3754-727B5E704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26CD0-72EC-6E47-8AAE-ED8B436D111B}" type="datetime1">
              <a:rPr lang="nl-NL" smtClean="0"/>
              <a:pPr/>
              <a:t>20-10-2025</a:t>
            </a:fld>
            <a:endParaRPr lang="en-US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9C118C4D-C582-1520-2CA5-044232752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142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98EC5CA-D7A7-9440-9BC5-C09072332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582" y="1857470"/>
            <a:ext cx="4556156" cy="4013316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64681EE-3394-644F-B122-098B7EAA5CE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724452" y="1857470"/>
            <a:ext cx="4556156" cy="4013316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110532-3043-ECA7-179C-05DC8A110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30" y="725957"/>
            <a:ext cx="9624622" cy="99417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spc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0E46B18-8B25-1DB0-780C-39689644C4A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96026CD0-72EC-6E47-8AAE-ED8B436D111B}" type="datetime1">
              <a:rPr lang="nl-NL" smtClean="0"/>
              <a:pPr/>
              <a:t>20-10-2025</a:t>
            </a:fld>
            <a:endParaRPr lang="en-US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5361B7B-1907-2297-4BDF-904578F2304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013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5626697"/>
          </a:xfrm>
          <a:custGeom>
            <a:avLst/>
            <a:gdLst>
              <a:gd name="connsiteX0" fmla="*/ 0 w 12192000"/>
              <a:gd name="connsiteY0" fmla="*/ 0 h 5626697"/>
              <a:gd name="connsiteX1" fmla="*/ 12192000 w 12192000"/>
              <a:gd name="connsiteY1" fmla="*/ 0 h 5626697"/>
              <a:gd name="connsiteX2" fmla="*/ 12192000 w 12192000"/>
              <a:gd name="connsiteY2" fmla="*/ 197679 h 5626697"/>
              <a:gd name="connsiteX3" fmla="*/ 12192000 w 12192000"/>
              <a:gd name="connsiteY3" fmla="*/ 361530 h 5626697"/>
              <a:gd name="connsiteX4" fmla="*/ 10521343 w 12192000"/>
              <a:gd name="connsiteY4" fmla="*/ 4738055 h 5626697"/>
              <a:gd name="connsiteX5" fmla="*/ 8739087 w 12192000"/>
              <a:gd name="connsiteY5" fmla="*/ 5535540 h 5626697"/>
              <a:gd name="connsiteX6" fmla="*/ 0 w 12192000"/>
              <a:gd name="connsiteY6" fmla="*/ 2199555 h 5626697"/>
              <a:gd name="connsiteX7" fmla="*/ 0 w 12192000"/>
              <a:gd name="connsiteY7" fmla="*/ 197679 h 5626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26697">
                <a:moveTo>
                  <a:pt x="0" y="0"/>
                </a:moveTo>
                <a:lnTo>
                  <a:pt x="12192000" y="0"/>
                </a:lnTo>
                <a:lnTo>
                  <a:pt x="12192000" y="197679"/>
                </a:lnTo>
                <a:lnTo>
                  <a:pt x="12192000" y="361530"/>
                </a:lnTo>
                <a:lnTo>
                  <a:pt x="10521343" y="4738055"/>
                </a:lnTo>
                <a:cubicBezTo>
                  <a:pt x="10249406" y="5450430"/>
                  <a:pt x="9451464" y="5807477"/>
                  <a:pt x="8739087" y="5535540"/>
                </a:cubicBezTo>
                <a:lnTo>
                  <a:pt x="0" y="2199555"/>
                </a:lnTo>
                <a:lnTo>
                  <a:pt x="0" y="19767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291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5626697"/>
          </a:xfrm>
          <a:custGeom>
            <a:avLst/>
            <a:gdLst>
              <a:gd name="connsiteX0" fmla="*/ 0 w 12192000"/>
              <a:gd name="connsiteY0" fmla="*/ 0 h 5626697"/>
              <a:gd name="connsiteX1" fmla="*/ 12192000 w 12192000"/>
              <a:gd name="connsiteY1" fmla="*/ 0 h 5626697"/>
              <a:gd name="connsiteX2" fmla="*/ 12192000 w 12192000"/>
              <a:gd name="connsiteY2" fmla="*/ 197679 h 5626697"/>
              <a:gd name="connsiteX3" fmla="*/ 12192000 w 12192000"/>
              <a:gd name="connsiteY3" fmla="*/ 361530 h 5626697"/>
              <a:gd name="connsiteX4" fmla="*/ 10521343 w 12192000"/>
              <a:gd name="connsiteY4" fmla="*/ 4738055 h 5626697"/>
              <a:gd name="connsiteX5" fmla="*/ 8739087 w 12192000"/>
              <a:gd name="connsiteY5" fmla="*/ 5535540 h 5626697"/>
              <a:gd name="connsiteX6" fmla="*/ 0 w 12192000"/>
              <a:gd name="connsiteY6" fmla="*/ 2199555 h 5626697"/>
              <a:gd name="connsiteX7" fmla="*/ 0 w 12192000"/>
              <a:gd name="connsiteY7" fmla="*/ 197679 h 5626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626697">
                <a:moveTo>
                  <a:pt x="0" y="0"/>
                </a:moveTo>
                <a:lnTo>
                  <a:pt x="12192000" y="0"/>
                </a:lnTo>
                <a:lnTo>
                  <a:pt x="12192000" y="197679"/>
                </a:lnTo>
                <a:lnTo>
                  <a:pt x="12192000" y="361530"/>
                </a:lnTo>
                <a:lnTo>
                  <a:pt x="10521343" y="4738055"/>
                </a:lnTo>
                <a:cubicBezTo>
                  <a:pt x="10249406" y="5450430"/>
                  <a:pt x="9451464" y="5807477"/>
                  <a:pt x="8739087" y="5535540"/>
                </a:cubicBezTo>
                <a:lnTo>
                  <a:pt x="0" y="2199555"/>
                </a:lnTo>
                <a:lnTo>
                  <a:pt x="0" y="19767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EC58571E-C94E-994A-B7D1-7C2A5CCE8C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7108" y="5626698"/>
            <a:ext cx="991187" cy="8578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175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FF7234E7-9654-97A1-972F-FDC68F8C9B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6344" cy="6858000"/>
          </a:xfrm>
          <a:prstGeom prst="rect">
            <a:avLst/>
          </a:prstGeom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E3CAE57B-F318-5820-A167-1D2EE93D8D47}"/>
              </a:ext>
            </a:extLst>
          </p:cNvPr>
          <p:cNvGrpSpPr/>
          <p:nvPr userDrawn="1"/>
        </p:nvGrpSpPr>
        <p:grpSpPr>
          <a:xfrm>
            <a:off x="10247508" y="5056093"/>
            <a:ext cx="2689411" cy="2689411"/>
            <a:chOff x="10247508" y="5056093"/>
            <a:chExt cx="2689411" cy="2689411"/>
          </a:xfrm>
        </p:grpSpPr>
        <p:sp>
          <p:nvSpPr>
            <p:cNvPr id="7" name="Afgeronde rechthoek 6">
              <a:extLst>
                <a:ext uri="{FF2B5EF4-FFF2-40B4-BE49-F238E27FC236}">
                  <a16:creationId xmlns:a16="http://schemas.microsoft.com/office/drawing/2014/main" id="{A2D8D19A-31FD-A1B3-780D-16BF10CC778E}"/>
                </a:ext>
              </a:extLst>
            </p:cNvPr>
            <p:cNvSpPr/>
            <p:nvPr userDrawn="1"/>
          </p:nvSpPr>
          <p:spPr>
            <a:xfrm rot="1277081">
              <a:off x="10247508" y="5056093"/>
              <a:ext cx="2689411" cy="268941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0AABD52F-5990-12CC-5CBA-CB42D9C284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14881" y="5259597"/>
              <a:ext cx="1137472" cy="14618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6844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FF7234E7-9654-97A1-972F-FDC68F8C9B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667001" y="-2666999"/>
            <a:ext cx="6858001" cy="12191996"/>
          </a:xfrm>
          <a:prstGeom prst="rect">
            <a:avLst/>
          </a:prstGeom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E3CAE57B-F318-5820-A167-1D2EE93D8D47}"/>
              </a:ext>
            </a:extLst>
          </p:cNvPr>
          <p:cNvGrpSpPr/>
          <p:nvPr userDrawn="1"/>
        </p:nvGrpSpPr>
        <p:grpSpPr>
          <a:xfrm>
            <a:off x="10247508" y="5056093"/>
            <a:ext cx="2689411" cy="2689411"/>
            <a:chOff x="10247508" y="5056093"/>
            <a:chExt cx="2689411" cy="2689411"/>
          </a:xfrm>
        </p:grpSpPr>
        <p:sp>
          <p:nvSpPr>
            <p:cNvPr id="7" name="Afgeronde rechthoek 6">
              <a:extLst>
                <a:ext uri="{FF2B5EF4-FFF2-40B4-BE49-F238E27FC236}">
                  <a16:creationId xmlns:a16="http://schemas.microsoft.com/office/drawing/2014/main" id="{A2D8D19A-31FD-A1B3-780D-16BF10CC778E}"/>
                </a:ext>
              </a:extLst>
            </p:cNvPr>
            <p:cNvSpPr/>
            <p:nvPr userDrawn="1"/>
          </p:nvSpPr>
          <p:spPr>
            <a:xfrm rot="1277081">
              <a:off x="10247508" y="5056093"/>
              <a:ext cx="2689411" cy="268941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0AABD52F-5990-12CC-5CBA-CB42D9C284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14881" y="5259597"/>
              <a:ext cx="1137472" cy="14618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82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FF7234E7-9654-97A1-972F-FDC68F8C9B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E3CAE57B-F318-5820-A167-1D2EE93D8D47}"/>
              </a:ext>
            </a:extLst>
          </p:cNvPr>
          <p:cNvGrpSpPr/>
          <p:nvPr userDrawn="1"/>
        </p:nvGrpSpPr>
        <p:grpSpPr>
          <a:xfrm>
            <a:off x="10247508" y="5056093"/>
            <a:ext cx="2689411" cy="2689411"/>
            <a:chOff x="10247508" y="5056093"/>
            <a:chExt cx="2689411" cy="2689411"/>
          </a:xfrm>
        </p:grpSpPr>
        <p:sp>
          <p:nvSpPr>
            <p:cNvPr id="7" name="Afgeronde rechthoek 6">
              <a:extLst>
                <a:ext uri="{FF2B5EF4-FFF2-40B4-BE49-F238E27FC236}">
                  <a16:creationId xmlns:a16="http://schemas.microsoft.com/office/drawing/2014/main" id="{A2D8D19A-31FD-A1B3-780D-16BF10CC778E}"/>
                </a:ext>
              </a:extLst>
            </p:cNvPr>
            <p:cNvSpPr/>
            <p:nvPr userDrawn="1"/>
          </p:nvSpPr>
          <p:spPr>
            <a:xfrm rot="1277081">
              <a:off x="10247508" y="5056093"/>
              <a:ext cx="2689411" cy="268941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0AABD52F-5990-12CC-5CBA-CB42D9C284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14881" y="5259597"/>
              <a:ext cx="1137472" cy="14618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50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FF7234E7-9654-97A1-972F-FDC68F8C9B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6344" cy="6858000"/>
          </a:xfrm>
          <a:prstGeom prst="rect">
            <a:avLst/>
          </a:prstGeom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E3CAE57B-F318-5820-A167-1D2EE93D8D47}"/>
              </a:ext>
            </a:extLst>
          </p:cNvPr>
          <p:cNvGrpSpPr/>
          <p:nvPr userDrawn="1"/>
        </p:nvGrpSpPr>
        <p:grpSpPr>
          <a:xfrm>
            <a:off x="10247508" y="5056093"/>
            <a:ext cx="2689411" cy="2689411"/>
            <a:chOff x="10247508" y="5056093"/>
            <a:chExt cx="2689411" cy="2689411"/>
          </a:xfrm>
        </p:grpSpPr>
        <p:sp>
          <p:nvSpPr>
            <p:cNvPr id="7" name="Afgeronde rechthoek 6">
              <a:extLst>
                <a:ext uri="{FF2B5EF4-FFF2-40B4-BE49-F238E27FC236}">
                  <a16:creationId xmlns:a16="http://schemas.microsoft.com/office/drawing/2014/main" id="{A2D8D19A-31FD-A1B3-780D-16BF10CC778E}"/>
                </a:ext>
              </a:extLst>
            </p:cNvPr>
            <p:cNvSpPr/>
            <p:nvPr userDrawn="1"/>
          </p:nvSpPr>
          <p:spPr>
            <a:xfrm rot="1277081">
              <a:off x="10247508" y="5056093"/>
              <a:ext cx="2689411" cy="268941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0AABD52F-5990-12CC-5CBA-CB42D9C284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814881" y="5259597"/>
              <a:ext cx="1137472" cy="14618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9030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26CD0-72EC-6E47-8AAE-ED8B436D111B}" type="datetime1">
              <a:rPr lang="nl-NL" smtClean="0"/>
              <a:pPr/>
              <a:t>20-10-2025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3DB3B1C0-330F-E649-A4A0-CE7287C6508A}"/>
              </a:ext>
            </a:extLst>
          </p:cNvPr>
          <p:cNvSpPr txBox="1"/>
          <p:nvPr userDrawn="1"/>
        </p:nvSpPr>
        <p:spPr>
          <a:xfrm>
            <a:off x="8956775" y="6356351"/>
            <a:ext cx="8318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6E9BF56-BB2D-664E-992A-508E5FE35613}" type="slidenum">
              <a:rPr lang="nl-NL" sz="1200" smtClean="0">
                <a:solidFill>
                  <a:srgbClr val="1E1F28"/>
                </a:solidFill>
              </a:rPr>
              <a:t>‹nr.›</a:t>
            </a:fld>
            <a:endParaRPr lang="nl-NL" sz="1200" dirty="0">
              <a:solidFill>
                <a:srgbClr val="1E1F28"/>
              </a:solidFill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CB2B1DD-6A56-B272-DC1C-734CCED4CD18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4881" y="5259597"/>
            <a:ext cx="1137472" cy="146187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EEAAD567-A0BC-DBC3-DCCD-93B30E0462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312" r="9310"/>
          <a:stretch/>
        </p:blipFill>
        <p:spPr>
          <a:xfrm>
            <a:off x="0" y="400"/>
            <a:ext cx="12192000" cy="13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90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9" r:id="rId2"/>
    <p:sldLayoutId id="2147483658" r:id="rId3"/>
    <p:sldLayoutId id="2147483691" r:id="rId4"/>
    <p:sldLayoutId id="2147483734" r:id="rId5"/>
    <p:sldLayoutId id="2147483737" r:id="rId6"/>
    <p:sldLayoutId id="2147483738" r:id="rId7"/>
    <p:sldLayoutId id="2147483739" r:id="rId8"/>
    <p:sldLayoutId id="2147483740" r:id="rId9"/>
    <p:sldLayoutId id="2147483736" r:id="rId10"/>
    <p:sldLayoutId id="2147483679" r:id="rId11"/>
    <p:sldLayoutId id="2147483741" r:id="rId12"/>
    <p:sldLayoutId id="2147483743" r:id="rId13"/>
    <p:sldLayoutId id="214748373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000000"/>
          </a:solidFill>
          <a:latin typeface="Open Sans" panose="020B06060305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0000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dietist.com/ziekte-van-parkinson/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afbeelding 3" descr="Afbeelding met persoon, binnen, poseren&#10;&#10;Automatisch gegenereerde beschrijving">
            <a:extLst>
              <a:ext uri="{FF2B5EF4-FFF2-40B4-BE49-F238E27FC236}">
                <a16:creationId xmlns:a16="http://schemas.microsoft.com/office/drawing/2014/main" id="{920E818B-5698-C54B-9E9D-19306D33E32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2" name="Group 18">
            <a:extLst>
              <a:ext uri="{FF2B5EF4-FFF2-40B4-BE49-F238E27FC236}">
                <a16:creationId xmlns:a16="http://schemas.microsoft.com/office/drawing/2014/main" id="{19D814E9-FD82-A040-FD0D-8E4736E4F3B4}"/>
              </a:ext>
            </a:extLst>
          </p:cNvPr>
          <p:cNvGrpSpPr/>
          <p:nvPr/>
        </p:nvGrpSpPr>
        <p:grpSpPr>
          <a:xfrm>
            <a:off x="495753" y="4333516"/>
            <a:ext cx="5757129" cy="1555052"/>
            <a:chOff x="510743" y="2638681"/>
            <a:chExt cx="5757129" cy="1555052"/>
          </a:xfrm>
        </p:grpSpPr>
        <p:sp>
          <p:nvSpPr>
            <p:cNvPr id="13" name="TextBox 19">
              <a:extLst>
                <a:ext uri="{FF2B5EF4-FFF2-40B4-BE49-F238E27FC236}">
                  <a16:creationId xmlns:a16="http://schemas.microsoft.com/office/drawing/2014/main" id="{344914E3-FB7B-CFAC-F717-55FC113FC8ED}"/>
                </a:ext>
              </a:extLst>
            </p:cNvPr>
            <p:cNvSpPr txBox="1"/>
            <p:nvPr/>
          </p:nvSpPr>
          <p:spPr>
            <a:xfrm>
              <a:off x="510743" y="2638681"/>
              <a:ext cx="57571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lang="en-US" sz="4400" b="1" dirty="0"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Parkinson café 2025</a:t>
              </a:r>
            </a:p>
          </p:txBody>
        </p:sp>
        <p:sp>
          <p:nvSpPr>
            <p:cNvPr id="14" name="TextBox 20">
              <a:extLst>
                <a:ext uri="{FF2B5EF4-FFF2-40B4-BE49-F238E27FC236}">
                  <a16:creationId xmlns:a16="http://schemas.microsoft.com/office/drawing/2014/main" id="{B82B440E-E5CC-E620-CC5E-F7E9A4925BF7}"/>
                </a:ext>
              </a:extLst>
            </p:cNvPr>
            <p:cNvSpPr txBox="1"/>
            <p:nvPr/>
          </p:nvSpPr>
          <p:spPr>
            <a:xfrm>
              <a:off x="510743" y="3608958"/>
              <a:ext cx="37999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spc="300" dirty="0"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Charlotte Stein</a:t>
              </a:r>
            </a:p>
            <a:p>
              <a:r>
                <a:rPr lang="en-US" sz="1600" spc="300" dirty="0" err="1"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Klinisch</a:t>
              </a:r>
              <a:r>
                <a:rPr lang="en-US" sz="1600" spc="300" dirty="0"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600" spc="300" dirty="0" err="1"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geriater</a:t>
              </a:r>
              <a:endParaRPr lang="en-US" sz="1600" spc="300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4237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A4200-51F1-EF58-2F51-DEDCD3B4A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30" y="725957"/>
            <a:ext cx="10841392" cy="994172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rgbClr val="000000"/>
                </a:solidFill>
              </a:rPr>
              <a:t>Geheugenklachten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33B316-75D6-3D8E-63F7-417D24C81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30" y="2118727"/>
            <a:ext cx="9624622" cy="3927846"/>
          </a:xfrm>
        </p:spPr>
        <p:txBody>
          <a:bodyPr>
            <a:normAutofit lnSpcReduction="10000"/>
          </a:bodyPr>
          <a:lstStyle/>
          <a:p>
            <a:pPr fontAlgn="base"/>
            <a:r>
              <a:rPr lang="nl-NL" dirty="0"/>
              <a:t>Kunnen allerlei oorzaken hebben:</a:t>
            </a:r>
          </a:p>
          <a:p>
            <a:pPr lvl="1" fontAlgn="base"/>
            <a:r>
              <a:rPr lang="nl-NL" dirty="0"/>
              <a:t>Lichamelijke ziektes</a:t>
            </a:r>
          </a:p>
          <a:p>
            <a:pPr lvl="1" fontAlgn="base"/>
            <a:r>
              <a:rPr lang="nl-NL" dirty="0"/>
              <a:t>Depressie en andere psychiatrische ziektebeelden</a:t>
            </a:r>
          </a:p>
          <a:p>
            <a:pPr lvl="1" fontAlgn="base"/>
            <a:r>
              <a:rPr lang="nl-NL" dirty="0"/>
              <a:t>Medicatie</a:t>
            </a:r>
          </a:p>
          <a:p>
            <a:pPr lvl="1" fontAlgn="base"/>
            <a:r>
              <a:rPr lang="nl-NL" dirty="0"/>
              <a:t>Alcoholgebruik</a:t>
            </a:r>
          </a:p>
          <a:p>
            <a:pPr lvl="1" fontAlgn="base"/>
            <a:r>
              <a:rPr lang="nl-NL" dirty="0"/>
              <a:t>Slecht slapen (slaapapneu)</a:t>
            </a:r>
          </a:p>
          <a:p>
            <a:pPr lvl="1" fontAlgn="base"/>
            <a:r>
              <a:rPr lang="nl-NL" dirty="0"/>
              <a:t>Passend bij de leeftijd...</a:t>
            </a:r>
          </a:p>
          <a:p>
            <a:pPr lvl="1" fontAlgn="base"/>
            <a:r>
              <a:rPr lang="nl-NL" dirty="0"/>
              <a:t>Neurologische ziektebeelden (</a:t>
            </a:r>
            <a:r>
              <a:rPr lang="nl-NL" dirty="0" err="1"/>
              <a:t>bijv</a:t>
            </a:r>
            <a:r>
              <a:rPr lang="nl-NL" dirty="0"/>
              <a:t> na een beroerte)</a:t>
            </a:r>
          </a:p>
          <a:p>
            <a:pPr lvl="1" fontAlgn="base"/>
            <a:r>
              <a:rPr lang="nl-NL" dirty="0"/>
              <a:t>Dementie</a:t>
            </a:r>
          </a:p>
          <a:p>
            <a:pPr lvl="1" fontAlgn="base"/>
            <a:endParaRPr lang="nl-NL" dirty="0"/>
          </a:p>
          <a:p>
            <a:pPr fontAlgn="base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66114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A4200-51F1-EF58-2F51-DEDCD3B4A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30" y="725957"/>
            <a:ext cx="10841392" cy="994172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rgbClr val="000000"/>
                </a:solidFill>
              </a:rPr>
              <a:t>Dementie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524109FE-2F31-4CEC-B0AF-6CC5ACE9A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30" y="2118726"/>
            <a:ext cx="4481781" cy="3581857"/>
          </a:xfrm>
        </p:spPr>
        <p:txBody>
          <a:bodyPr>
            <a:normAutofit/>
          </a:bodyPr>
          <a:lstStyle/>
          <a:p>
            <a:r>
              <a:rPr lang="nl-NL" dirty="0"/>
              <a:t>Combinatie van symptomen waarbij de hersenen informatie niet meer goed kunnen verwerken</a:t>
            </a:r>
          </a:p>
          <a:p>
            <a:r>
              <a:rPr lang="nl-NL" dirty="0"/>
              <a:t>Risico neemt toe op hogere leeftijd &gt;90 jaar: 40%</a:t>
            </a:r>
          </a:p>
          <a:p>
            <a:endParaRPr lang="nl-NL" dirty="0"/>
          </a:p>
        </p:txBody>
      </p:sp>
      <p:pic>
        <p:nvPicPr>
          <p:cNvPr id="6" name="Picture 4" descr="etiologie">
            <a:extLst>
              <a:ext uri="{FF2B5EF4-FFF2-40B4-BE49-F238E27FC236}">
                <a16:creationId xmlns:a16="http://schemas.microsoft.com/office/drawing/2014/main" id="{7E62E025-42CD-4990-8A5C-67730BF106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740367" y="486975"/>
            <a:ext cx="3118028" cy="3263504"/>
          </a:xfrm>
          <a:prstGeom prst="rect">
            <a:avLst/>
          </a:prstGeom>
          <a:noFill/>
          <a:ln/>
        </p:spPr>
      </p:pic>
      <p:sp>
        <p:nvSpPr>
          <p:cNvPr id="7" name="Text Box 5">
            <a:extLst>
              <a:ext uri="{FF2B5EF4-FFF2-40B4-BE49-F238E27FC236}">
                <a16:creationId xmlns:a16="http://schemas.microsoft.com/office/drawing/2014/main" id="{0DA67A3E-41F1-4ED2-8A69-C5858967B4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0941" y="1764916"/>
            <a:ext cx="2015630" cy="28623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sz="2400" dirty="0"/>
              <a:t>o.a. </a:t>
            </a:r>
          </a:p>
          <a:p>
            <a:pPr algn="ctr">
              <a:spcBef>
                <a:spcPct val="50000"/>
              </a:spcBef>
            </a:pPr>
            <a:r>
              <a:rPr lang="nl-NL" sz="2400" dirty="0" err="1"/>
              <a:t>Lewy</a:t>
            </a:r>
            <a:r>
              <a:rPr lang="nl-NL" sz="2400" dirty="0"/>
              <a:t> Body Dementie</a:t>
            </a:r>
          </a:p>
          <a:p>
            <a:pPr algn="ctr">
              <a:spcBef>
                <a:spcPct val="50000"/>
              </a:spcBef>
            </a:pPr>
            <a:r>
              <a:rPr lang="nl-NL" sz="2400" dirty="0"/>
              <a:t>&amp;</a:t>
            </a:r>
          </a:p>
          <a:p>
            <a:pPr algn="ctr">
              <a:spcBef>
                <a:spcPct val="50000"/>
              </a:spcBef>
            </a:pPr>
            <a:r>
              <a:rPr lang="nl-NL" sz="2400" dirty="0"/>
              <a:t>Parkinson dementie</a:t>
            </a:r>
          </a:p>
        </p:txBody>
      </p:sp>
      <p:sp>
        <p:nvSpPr>
          <p:cNvPr id="9" name="Rechteraccolade 8">
            <a:extLst>
              <a:ext uri="{FF2B5EF4-FFF2-40B4-BE49-F238E27FC236}">
                <a16:creationId xmlns:a16="http://schemas.microsoft.com/office/drawing/2014/main" id="{7B0B1567-96F9-4742-AFFA-080082116B13}"/>
              </a:ext>
            </a:extLst>
          </p:cNvPr>
          <p:cNvSpPr/>
          <p:nvPr/>
        </p:nvSpPr>
        <p:spPr>
          <a:xfrm>
            <a:off x="7524312" y="1764916"/>
            <a:ext cx="1344725" cy="2862322"/>
          </a:xfrm>
          <a:prstGeom prst="rightBrace">
            <a:avLst>
              <a:gd name="adj1" fmla="val 8333"/>
              <a:gd name="adj2" fmla="val 49189"/>
            </a:avLst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837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A4200-51F1-EF58-2F51-DEDCD3B4A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30" y="725957"/>
            <a:ext cx="10841392" cy="994172"/>
          </a:xfrm>
        </p:spPr>
        <p:txBody>
          <a:bodyPr>
            <a:normAutofit/>
          </a:bodyPr>
          <a:lstStyle/>
          <a:p>
            <a:r>
              <a:rPr lang="en-GB" dirty="0"/>
              <a:t>Parkinson </a:t>
            </a:r>
            <a:r>
              <a:rPr lang="en-GB" dirty="0" err="1"/>
              <a:t>dementie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33B316-75D6-3D8E-63F7-417D24C81F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nl-NL" dirty="0"/>
              <a:t>35-55% van patiënten met Parkinson krijgt dementie</a:t>
            </a:r>
          </a:p>
          <a:p>
            <a:pPr lvl="1" fontAlgn="base"/>
            <a:r>
              <a:rPr lang="nl-NL" dirty="0"/>
              <a:t>trager denken en spreken</a:t>
            </a:r>
          </a:p>
          <a:p>
            <a:pPr lvl="1" fontAlgn="base"/>
            <a:r>
              <a:rPr lang="nl-NL" dirty="0"/>
              <a:t>problemen met het ‘ophalen’ van informatie</a:t>
            </a:r>
          </a:p>
          <a:p>
            <a:pPr lvl="1" fontAlgn="base"/>
            <a:r>
              <a:rPr lang="nl-NL" dirty="0"/>
              <a:t>minder goed abstract denken</a:t>
            </a:r>
          </a:p>
          <a:p>
            <a:pPr lvl="1" fontAlgn="base"/>
            <a:r>
              <a:rPr lang="nl-NL" dirty="0"/>
              <a:t>minder initiatief</a:t>
            </a:r>
          </a:p>
          <a:p>
            <a:pPr lvl="1" fontAlgn="base"/>
            <a:r>
              <a:rPr lang="nl-NL" dirty="0"/>
              <a:t>vaak intacte herkenning en begrip relatief ongestoord</a:t>
            </a:r>
          </a:p>
        </p:txBody>
      </p:sp>
    </p:spTree>
    <p:extLst>
      <p:ext uri="{BB962C8B-B14F-4D97-AF65-F5344CB8AC3E}">
        <p14:creationId xmlns:p14="http://schemas.microsoft.com/office/powerpoint/2010/main" val="519824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A4200-51F1-EF58-2F51-DEDCD3B4A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30" y="725957"/>
            <a:ext cx="10841392" cy="994172"/>
          </a:xfrm>
        </p:spPr>
        <p:txBody>
          <a:bodyPr>
            <a:normAutofit/>
          </a:bodyPr>
          <a:lstStyle/>
          <a:p>
            <a:r>
              <a:rPr lang="en-GB" dirty="0"/>
              <a:t>Lewy body </a:t>
            </a:r>
            <a:r>
              <a:rPr lang="en-GB" dirty="0" err="1"/>
              <a:t>dementie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33B316-75D6-3D8E-63F7-417D24C81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29" y="2118727"/>
            <a:ext cx="10841392" cy="3263504"/>
          </a:xfrm>
        </p:spPr>
        <p:txBody>
          <a:bodyPr>
            <a:normAutofit/>
          </a:bodyPr>
          <a:lstStyle/>
          <a:p>
            <a:pPr fontAlgn="base"/>
            <a:r>
              <a:rPr lang="nl-NL" dirty="0"/>
              <a:t>Dementie &lt; 1 jaar na ontstaan van parkinsonisme (of geheugenklachten eerder)</a:t>
            </a:r>
          </a:p>
          <a:p>
            <a:pPr fontAlgn="base"/>
            <a:r>
              <a:rPr lang="nl-NL" dirty="0"/>
              <a:t>Wisselende aandacht/geheugenstoornis: soms staren, dan weer helder</a:t>
            </a:r>
          </a:p>
          <a:p>
            <a:pPr fontAlgn="base"/>
            <a:r>
              <a:rPr lang="nl-NL" dirty="0"/>
              <a:t>Dingen zien die er niet zijn (visuele hallucinaties)</a:t>
            </a:r>
          </a:p>
          <a:p>
            <a:pPr fontAlgn="base"/>
            <a:r>
              <a:rPr lang="nl-NL" dirty="0"/>
              <a:t>Gestoorde slaap met veel bewegingen (REM-slaap-gedragsstoornis)</a:t>
            </a:r>
          </a:p>
          <a:p>
            <a:pPr fontAlgn="base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6018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A4200-51F1-EF58-2F51-DEDCD3B4A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30" y="725957"/>
            <a:ext cx="10841392" cy="994172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000000"/>
                </a:solidFill>
              </a:rPr>
              <a:t>Medicatie bij Parkinson dementie / LBD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33B316-75D6-3D8E-63F7-417D24C81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30" y="2118727"/>
            <a:ext cx="9624622" cy="4013316"/>
          </a:xfrm>
        </p:spPr>
        <p:txBody>
          <a:bodyPr>
            <a:normAutofit lnSpcReduction="10000"/>
          </a:bodyPr>
          <a:lstStyle/>
          <a:p>
            <a:r>
              <a:rPr lang="nl-NL" dirty="0" err="1"/>
              <a:t>Rivastigmine</a:t>
            </a:r>
            <a:r>
              <a:rPr lang="nl-NL" dirty="0"/>
              <a:t> pleisters / galantamine pillen: 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nl-NL" dirty="0">
                <a:sym typeface="Wingdings" panose="05000000000000000000" pitchFamily="2" charset="2"/>
              </a:rPr>
              <a:t>zorgen voor meer acetylcholine, wat zorgt voor een betere overdracht van prikkels tussen gezonde cellen  betere aandacht, dus (soms) beter functioneren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nl-NL" dirty="0">
                <a:sym typeface="Wingdings" panose="05000000000000000000" pitchFamily="2" charset="2"/>
              </a:rPr>
              <a:t>zorgen voor een betere balans tussen dopamine en acetylcholine, waardoor (soms) goede behandeling hallucinaties</a:t>
            </a:r>
          </a:p>
          <a:p>
            <a:pPr marL="0" indent="0">
              <a:buNone/>
            </a:pPr>
            <a:r>
              <a:rPr lang="nl-NL" dirty="0">
                <a:sym typeface="Wingdings" panose="05000000000000000000" pitchFamily="2" charset="2"/>
              </a:rPr>
              <a:t>NB: wel ook best vaak bijwerkingen en geen behandeling van dementie zelf</a:t>
            </a:r>
          </a:p>
          <a:p>
            <a:endParaRPr lang="nl-NL" dirty="0"/>
          </a:p>
          <a:p>
            <a:pPr lvl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78832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A4200-51F1-EF58-2F51-DEDCD3B4A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30" y="725957"/>
            <a:ext cx="11107384" cy="994172"/>
          </a:xfrm>
        </p:spPr>
        <p:txBody>
          <a:bodyPr>
            <a:normAutofit fontScale="90000"/>
          </a:bodyPr>
          <a:lstStyle/>
          <a:p>
            <a:r>
              <a:rPr lang="nl-NL" dirty="0" err="1">
                <a:solidFill>
                  <a:srgbClr val="000000"/>
                </a:solidFill>
              </a:rPr>
              <a:t>Valpoli</a:t>
            </a:r>
            <a:r>
              <a:rPr lang="nl-NL" dirty="0">
                <a:solidFill>
                  <a:srgbClr val="000000"/>
                </a:solidFill>
              </a:rPr>
              <a:t> – Patiënten met </a:t>
            </a:r>
            <a:r>
              <a:rPr lang="nl-NL" dirty="0" err="1">
                <a:solidFill>
                  <a:srgbClr val="000000"/>
                </a:solidFill>
              </a:rPr>
              <a:t>parkinson</a:t>
            </a:r>
            <a:r>
              <a:rPr lang="nl-NL" dirty="0">
                <a:solidFill>
                  <a:srgbClr val="000000"/>
                </a:solidFill>
              </a:rPr>
              <a:t>(isme) vallen vaker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33B316-75D6-3D8E-63F7-417D24C81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30" y="2118727"/>
            <a:ext cx="9624622" cy="3713662"/>
          </a:xfrm>
        </p:spPr>
        <p:txBody>
          <a:bodyPr>
            <a:normAutofit/>
          </a:bodyPr>
          <a:lstStyle/>
          <a:p>
            <a:r>
              <a:rPr lang="nl-NL" dirty="0"/>
              <a:t>Beoordeling door arts, verpleegkundige, fysiotherapeut</a:t>
            </a:r>
          </a:p>
          <a:p>
            <a:r>
              <a:rPr lang="nl-NL" dirty="0"/>
              <a:t>Naast algemeen lichamelijk onderzoek, bloedonderzoek en hartfilmpje:</a:t>
            </a:r>
          </a:p>
          <a:p>
            <a:pPr lvl="1"/>
            <a:r>
              <a:rPr lang="nl-NL" dirty="0"/>
              <a:t>Gericht oorzakelijk onderzoek, </a:t>
            </a:r>
            <a:r>
              <a:rPr lang="nl-NL" dirty="0" err="1"/>
              <a:t>bijv</a:t>
            </a:r>
            <a:r>
              <a:rPr lang="nl-NL" dirty="0"/>
              <a:t> bloeddrukmeting op verschillende momenten of onderzoek van het evenwichtsorgaan</a:t>
            </a:r>
          </a:p>
          <a:p>
            <a:r>
              <a:rPr lang="nl-NL" dirty="0"/>
              <a:t>Overleg met alle betrokkenen + terugkoppeling en plan de campagne voor patiënt</a:t>
            </a:r>
          </a:p>
        </p:txBody>
      </p:sp>
    </p:spTree>
    <p:extLst>
      <p:ext uri="{BB962C8B-B14F-4D97-AF65-F5344CB8AC3E}">
        <p14:creationId xmlns:p14="http://schemas.microsoft.com/office/powerpoint/2010/main" val="216724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A4200-51F1-EF58-2F51-DEDCD3B4A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30" y="725957"/>
            <a:ext cx="10841392" cy="994172"/>
          </a:xfrm>
        </p:spPr>
        <p:txBody>
          <a:bodyPr>
            <a:normAutofit/>
          </a:bodyPr>
          <a:lstStyle/>
          <a:p>
            <a:r>
              <a:rPr lang="nl-NL" dirty="0"/>
              <a:t>Op de afdeling...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33B316-75D6-3D8E-63F7-417D24C81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29" y="2118727"/>
            <a:ext cx="10468407" cy="371366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l-NL" dirty="0"/>
              <a:t>Patiënten met </a:t>
            </a:r>
            <a:r>
              <a:rPr lang="nl-NL" dirty="0" err="1"/>
              <a:t>parkinson</a:t>
            </a:r>
            <a:r>
              <a:rPr lang="nl-NL" dirty="0"/>
              <a:t>(isme) hebben een verhoogd risico op een delier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b="1" dirty="0"/>
              <a:t>Delier</a:t>
            </a:r>
            <a:r>
              <a:rPr lang="nl-NL" dirty="0"/>
              <a:t> = plots optredende verwardheid, met onderliggend een lichamelijke ontregeling (infectie, ontregeling van zouten, </a:t>
            </a:r>
            <a:r>
              <a:rPr lang="nl-NL" dirty="0" err="1"/>
              <a:t>etc</a:t>
            </a:r>
            <a:r>
              <a:rPr lang="nl-NL" dirty="0"/>
              <a:t>)</a:t>
            </a:r>
          </a:p>
          <a:p>
            <a:pPr marL="0" indent="0">
              <a:buNone/>
            </a:pPr>
            <a:r>
              <a:rPr lang="nl-NL" dirty="0">
                <a:sym typeface="Wingdings" panose="05000000000000000000" pitchFamily="2" charset="2"/>
              </a:rPr>
              <a:t>Geeft: o.a. wisselend bewustzijn, lichamelijke onrust, hallucinaties</a:t>
            </a:r>
          </a:p>
          <a:p>
            <a:pPr marL="0" indent="0">
              <a:buNone/>
            </a:pPr>
            <a:endParaRPr lang="nl-NL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nl-NL" dirty="0">
                <a:sym typeface="Wingdings" panose="05000000000000000000" pitchFamily="2" charset="2"/>
              </a:rPr>
              <a:t>Belangrijk om oorzaak te achterhalen en behandelen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5976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A4200-51F1-EF58-2F51-DEDCD3B4A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30" y="725957"/>
            <a:ext cx="10841392" cy="994172"/>
          </a:xfrm>
        </p:spPr>
        <p:txBody>
          <a:bodyPr>
            <a:normAutofit/>
          </a:bodyPr>
          <a:lstStyle/>
          <a:p>
            <a:r>
              <a:rPr lang="nl-NL" dirty="0"/>
              <a:t>Kortom – wat kan de geriater voor u doen?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33B316-75D6-3D8E-63F7-417D24C81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29" y="2118727"/>
            <a:ext cx="10468407" cy="3713662"/>
          </a:xfrm>
        </p:spPr>
        <p:txBody>
          <a:bodyPr>
            <a:normAutofit/>
          </a:bodyPr>
          <a:lstStyle/>
          <a:p>
            <a:r>
              <a:rPr lang="nl-NL" dirty="0"/>
              <a:t>De geriater kan o.a. helpen bij complexe problemen, vallen/fysieke achteruitgang, verwardheid/geheugendiagnostiek</a:t>
            </a:r>
          </a:p>
          <a:p>
            <a:endParaRPr lang="nl-NL" dirty="0"/>
          </a:p>
          <a:p>
            <a:r>
              <a:rPr lang="nl-NL" dirty="0"/>
              <a:t>Soms geen neuroloog betrokken, maar geriater als hoofdbehandelaar</a:t>
            </a:r>
          </a:p>
          <a:p>
            <a:endParaRPr lang="nl-NL" dirty="0"/>
          </a:p>
          <a:p>
            <a:r>
              <a:rPr lang="nl-NL" dirty="0"/>
              <a:t>Tijdens de opname regelmatig betrokkenheid geriater vanwege complexiteit / risico’s bij </a:t>
            </a:r>
            <a:r>
              <a:rPr lang="nl-NL" dirty="0" err="1"/>
              <a:t>parkinson</a:t>
            </a:r>
            <a:r>
              <a:rPr lang="nl-NL" dirty="0"/>
              <a:t>(medicatie)</a:t>
            </a:r>
          </a:p>
        </p:txBody>
      </p:sp>
    </p:spTree>
    <p:extLst>
      <p:ext uri="{BB962C8B-B14F-4D97-AF65-F5344CB8AC3E}">
        <p14:creationId xmlns:p14="http://schemas.microsoft.com/office/powerpoint/2010/main" val="165505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Tijdelijke aanduiding voor afbeelding 9" descr="Afbeelding met tafel, stoel, venster, plafond&#10;&#10;Automatisch gegenereerde beschrijving">
            <a:extLst>
              <a:ext uri="{FF2B5EF4-FFF2-40B4-BE49-F238E27FC236}">
                <a16:creationId xmlns:a16="http://schemas.microsoft.com/office/drawing/2014/main" id="{FE2D0D1A-BA5B-387A-A49A-7B61816ED58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1" name="Group 18">
            <a:extLst>
              <a:ext uri="{FF2B5EF4-FFF2-40B4-BE49-F238E27FC236}">
                <a16:creationId xmlns:a16="http://schemas.microsoft.com/office/drawing/2014/main" id="{BAD58F76-0330-8FC7-1204-B746871FDAE4}"/>
              </a:ext>
            </a:extLst>
          </p:cNvPr>
          <p:cNvGrpSpPr/>
          <p:nvPr/>
        </p:nvGrpSpPr>
        <p:grpSpPr>
          <a:xfrm>
            <a:off x="495753" y="4030013"/>
            <a:ext cx="5757129" cy="1750053"/>
            <a:chOff x="510743" y="2335178"/>
            <a:chExt cx="5757129" cy="1750053"/>
          </a:xfrm>
        </p:grpSpPr>
        <p:sp>
          <p:nvSpPr>
            <p:cNvPr id="12" name="TextBox 19">
              <a:extLst>
                <a:ext uri="{FF2B5EF4-FFF2-40B4-BE49-F238E27FC236}">
                  <a16:creationId xmlns:a16="http://schemas.microsoft.com/office/drawing/2014/main" id="{608FF132-1751-8347-99D6-1B519A3C86E0}"/>
                </a:ext>
              </a:extLst>
            </p:cNvPr>
            <p:cNvSpPr txBox="1"/>
            <p:nvPr/>
          </p:nvSpPr>
          <p:spPr>
            <a:xfrm>
              <a:off x="510743" y="2638681"/>
              <a:ext cx="5757129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ctr"/>
              <a:r>
                <a:rPr lang="en-US" sz="44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Hartelijk</a:t>
              </a:r>
              <a:r>
                <a:rPr lang="en-US" sz="44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dank </a:t>
              </a:r>
              <a:r>
                <a:rPr lang="en-US" sz="44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voor</a:t>
              </a:r>
              <a:r>
                <a:rPr lang="en-US" sz="44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uw</a:t>
              </a:r>
              <a:r>
                <a:rPr lang="en-US" sz="44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400" b="1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aandacht</a:t>
              </a:r>
              <a:endParaRPr lang="en-US" sz="4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TextBox 20">
              <a:extLst>
                <a:ext uri="{FF2B5EF4-FFF2-40B4-BE49-F238E27FC236}">
                  <a16:creationId xmlns:a16="http://schemas.microsoft.com/office/drawing/2014/main" id="{5C7B9BB4-FBE3-ED50-574B-BABCB084E85A}"/>
                </a:ext>
              </a:extLst>
            </p:cNvPr>
            <p:cNvSpPr txBox="1"/>
            <p:nvPr/>
          </p:nvSpPr>
          <p:spPr>
            <a:xfrm>
              <a:off x="538483" y="2335178"/>
              <a:ext cx="379999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spc="300" dirty="0" err="1"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Tijd</a:t>
              </a:r>
              <a:r>
                <a:rPr lang="en-US" sz="1600" spc="300" dirty="0"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600" spc="300" dirty="0" err="1"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voor</a:t>
              </a:r>
              <a:r>
                <a:rPr lang="en-US" sz="1600" spc="300" dirty="0"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600" spc="300" dirty="0" err="1"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vragen</a:t>
              </a:r>
              <a:r>
                <a:rPr lang="en-US" sz="1600" spc="300" dirty="0"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/ </a:t>
              </a:r>
              <a:r>
                <a:rPr lang="en-US" sz="1600" spc="300" dirty="0" err="1">
                  <a:solidFill>
                    <a:schemeClr val="accent6">
                      <a:lumMod val="1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discussie</a:t>
              </a:r>
              <a:endParaRPr lang="en-US" sz="1600" spc="300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5635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A4200-51F1-EF58-2F51-DEDCD3B4A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0000"/>
                </a:solidFill>
              </a:rPr>
              <a:t>Geriatrie – wat </a:t>
            </a:r>
            <a:r>
              <a:rPr lang="en-GB" dirty="0" err="1">
                <a:solidFill>
                  <a:srgbClr val="000000"/>
                </a:solidFill>
              </a:rPr>
              <a:t>te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bespreken</a:t>
            </a:r>
            <a:r>
              <a:rPr lang="en-GB" dirty="0">
                <a:solidFill>
                  <a:srgbClr val="000000"/>
                </a:solidFill>
              </a:rPr>
              <a:t>?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33B316-75D6-3D8E-63F7-417D24C81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29" y="2118726"/>
            <a:ext cx="9976420" cy="359009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l-NL" dirty="0">
                <a:solidFill>
                  <a:srgbClr val="000000"/>
                </a:solidFill>
              </a:rPr>
              <a:t>Antwoorden op de volgende vragen:</a:t>
            </a:r>
          </a:p>
          <a:p>
            <a:r>
              <a:rPr lang="nl-NL" dirty="0">
                <a:solidFill>
                  <a:srgbClr val="000000"/>
                </a:solidFill>
              </a:rPr>
              <a:t>Wat is een klinisch geriater?</a:t>
            </a:r>
          </a:p>
          <a:p>
            <a:r>
              <a:rPr lang="nl-NL" dirty="0"/>
              <a:t>Wat doet een klinisch geriater?</a:t>
            </a:r>
            <a:endParaRPr lang="nl-NL" dirty="0">
              <a:solidFill>
                <a:srgbClr val="000000"/>
              </a:solidFill>
            </a:endParaRPr>
          </a:p>
          <a:p>
            <a:r>
              <a:rPr lang="nl-NL" dirty="0"/>
              <a:t>Hoe kan een geriater bijdragen aan goede zorg voor mensen met de ziekte van Parkinson of parkinsonisme?</a:t>
            </a:r>
          </a:p>
          <a:p>
            <a:endParaRPr lang="nl-NL" dirty="0">
              <a:solidFill>
                <a:srgbClr val="000000"/>
              </a:solidFill>
            </a:endParaRPr>
          </a:p>
          <a:p>
            <a:r>
              <a:rPr lang="nl-NL" dirty="0"/>
              <a:t>Waar jullie het graag over hebben of wat u altijd al heeft willen weten?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22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A4200-51F1-EF58-2F51-DEDCD3B4A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>
                <a:solidFill>
                  <a:srgbClr val="000000"/>
                </a:solidFill>
              </a:rPr>
              <a:t>Klinisch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geriater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33B316-75D6-3D8E-63F7-417D24C81F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nl-NL" dirty="0"/>
              <a:t>Arts, werkzaam in het ziekenhuis, speciaal voor ouderen die verschillende ziektes of problemen tegelijk hebben of daar een risico op lopen</a:t>
            </a:r>
          </a:p>
          <a:p>
            <a:pPr marL="0" indent="0" algn="ctr">
              <a:buNone/>
            </a:pPr>
            <a:endParaRPr lang="nl-NL" dirty="0">
              <a:solidFill>
                <a:srgbClr val="000000"/>
              </a:solidFill>
            </a:endParaRPr>
          </a:p>
          <a:p>
            <a:pPr marL="0" indent="0" algn="ctr">
              <a:buNone/>
            </a:pPr>
            <a:r>
              <a:rPr lang="nl-NL" dirty="0"/>
              <a:t>Breed opgeleid:</a:t>
            </a:r>
          </a:p>
          <a:p>
            <a:pPr marL="0" indent="0" algn="ctr">
              <a:buNone/>
            </a:pPr>
            <a:r>
              <a:rPr lang="nl-NL" dirty="0">
                <a:solidFill>
                  <a:srgbClr val="000000"/>
                </a:solidFill>
              </a:rPr>
              <a:t>Oplei</a:t>
            </a:r>
            <a:r>
              <a:rPr lang="nl-NL" dirty="0"/>
              <a:t>ding: interne geneeskunde (</a:t>
            </a:r>
            <a:r>
              <a:rPr lang="nl-NL" dirty="0" err="1"/>
              <a:t>incl</a:t>
            </a:r>
            <a:r>
              <a:rPr lang="nl-NL" dirty="0"/>
              <a:t> cardiologie/IC, long, maagdarmleverziekten), geriatrie, neurologie, psychiatrie</a:t>
            </a:r>
            <a:endParaRPr lang="nl-NL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151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A4200-51F1-EF58-2F51-DEDCD3B4A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30" y="725957"/>
            <a:ext cx="10841392" cy="994172"/>
          </a:xfrm>
        </p:spPr>
        <p:txBody>
          <a:bodyPr>
            <a:normAutofit fontScale="90000"/>
          </a:bodyPr>
          <a:lstStyle/>
          <a:p>
            <a:r>
              <a:rPr lang="en-GB" dirty="0" err="1">
                <a:solidFill>
                  <a:srgbClr val="000000"/>
                </a:solidFill>
              </a:rPr>
              <a:t>Klinisch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geriater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ziet</a:t>
            </a:r>
            <a:r>
              <a:rPr lang="en-GB" dirty="0"/>
              <a:t> op de </a:t>
            </a:r>
            <a:r>
              <a:rPr lang="en-GB" dirty="0" err="1"/>
              <a:t>poli</a:t>
            </a:r>
            <a:r>
              <a:rPr lang="en-GB" dirty="0"/>
              <a:t> </a:t>
            </a:r>
            <a:r>
              <a:rPr lang="en-GB" dirty="0" err="1"/>
              <a:t>veel</a:t>
            </a:r>
            <a:r>
              <a:rPr lang="en-GB" dirty="0"/>
              <a:t> </a:t>
            </a:r>
            <a:r>
              <a:rPr lang="en-GB" dirty="0" err="1"/>
              <a:t>mensen</a:t>
            </a:r>
            <a:r>
              <a:rPr lang="en-GB" dirty="0"/>
              <a:t> met: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33B316-75D6-3D8E-63F7-417D24C81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30" y="2118727"/>
            <a:ext cx="9624622" cy="4446830"/>
          </a:xfrm>
        </p:spPr>
        <p:txBody>
          <a:bodyPr>
            <a:normAutofit/>
          </a:bodyPr>
          <a:lstStyle/>
          <a:p>
            <a:pPr fontAlgn="base"/>
            <a:r>
              <a:rPr lang="nl-NL" dirty="0"/>
              <a:t>Geheugenproblemen</a:t>
            </a:r>
          </a:p>
          <a:p>
            <a:pPr fontAlgn="base"/>
            <a:r>
              <a:rPr lang="nl-NL" dirty="0"/>
              <a:t>Vallen</a:t>
            </a:r>
          </a:p>
          <a:p>
            <a:pPr fontAlgn="base"/>
            <a:r>
              <a:rPr lang="nl-NL" dirty="0"/>
              <a:t>Veel aandoeningen</a:t>
            </a:r>
          </a:p>
          <a:p>
            <a:pPr fontAlgn="base"/>
            <a:r>
              <a:rPr lang="nl-NL" dirty="0"/>
              <a:t>Veel pillen</a:t>
            </a:r>
          </a:p>
          <a:p>
            <a:pPr fontAlgn="base"/>
            <a:r>
              <a:rPr lang="nl-NL" dirty="0"/>
              <a:t>Lichamelijke achteruitgang</a:t>
            </a:r>
          </a:p>
          <a:p>
            <a:pPr fontAlgn="base"/>
            <a:r>
              <a:rPr lang="nl-NL" dirty="0"/>
              <a:t>Een risicovolle behandeling/operatie in het vooruitzicht</a:t>
            </a:r>
          </a:p>
          <a:p>
            <a:pPr fontAlgn="base"/>
            <a:endParaRPr lang="nl-NL" dirty="0"/>
          </a:p>
          <a:p>
            <a:pPr fontAlgn="base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75465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A4200-51F1-EF58-2F51-DEDCD3B4A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30" y="725957"/>
            <a:ext cx="10841392" cy="994172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rgbClr val="000000"/>
                </a:solidFill>
              </a:rPr>
              <a:t>Klinisch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geriater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werkt</a:t>
            </a:r>
            <a:r>
              <a:rPr lang="en-GB" dirty="0"/>
              <a:t>: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33B316-75D6-3D8E-63F7-417D24C81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30" y="2118726"/>
            <a:ext cx="9624622" cy="3557143"/>
          </a:xfrm>
        </p:spPr>
        <p:txBody>
          <a:bodyPr>
            <a:normAutofit lnSpcReduction="10000"/>
          </a:bodyPr>
          <a:lstStyle/>
          <a:p>
            <a:pPr fontAlgn="base"/>
            <a:r>
              <a:rPr lang="nl-NL" dirty="0"/>
              <a:t>Op de polikliniek (</a:t>
            </a:r>
            <a:r>
              <a:rPr lang="nl-NL" dirty="0" err="1"/>
              <a:t>oa</a:t>
            </a:r>
            <a:r>
              <a:rPr lang="nl-NL" dirty="0"/>
              <a:t> geheugenpoli, </a:t>
            </a:r>
            <a:r>
              <a:rPr lang="nl-NL" dirty="0" err="1"/>
              <a:t>valpoli</a:t>
            </a:r>
            <a:r>
              <a:rPr lang="nl-NL" dirty="0"/>
              <a:t>, polyfarmacie poli)</a:t>
            </a:r>
          </a:p>
          <a:p>
            <a:pPr fontAlgn="base"/>
            <a:r>
              <a:rPr lang="nl-NL" dirty="0"/>
              <a:t>Op de spoedeisende hulp</a:t>
            </a:r>
          </a:p>
          <a:p>
            <a:pPr lvl="1" fontAlgn="base"/>
            <a:r>
              <a:rPr lang="nl-NL" dirty="0"/>
              <a:t>Patiënten die voor de geriater worden ingestuurd</a:t>
            </a:r>
          </a:p>
          <a:p>
            <a:pPr lvl="1" fontAlgn="base"/>
            <a:r>
              <a:rPr lang="nl-NL" dirty="0"/>
              <a:t>Patiënten &gt; 70 jaar met een kwetsbare gezondheid</a:t>
            </a:r>
          </a:p>
          <a:p>
            <a:pPr fontAlgn="base"/>
            <a:r>
              <a:rPr lang="nl-NL" dirty="0"/>
              <a:t>In de kliniek voor opgenomen patiënten</a:t>
            </a:r>
          </a:p>
          <a:p>
            <a:pPr lvl="1" fontAlgn="base"/>
            <a:r>
              <a:rPr lang="nl-NL" dirty="0"/>
              <a:t>Patiënten opgenomen voor de geriater</a:t>
            </a:r>
          </a:p>
          <a:p>
            <a:pPr lvl="1" fontAlgn="base"/>
            <a:r>
              <a:rPr lang="nl-NL" dirty="0"/>
              <a:t>Patiënten opgenomen voor een andere specialist, waar de geriater in medebehandeling is</a:t>
            </a:r>
          </a:p>
          <a:p>
            <a:pPr fontAlgn="base"/>
            <a:endParaRPr lang="nl-NL" dirty="0"/>
          </a:p>
          <a:p>
            <a:pPr fontAlgn="base"/>
            <a:endParaRPr lang="nl-NL" dirty="0"/>
          </a:p>
          <a:p>
            <a:pPr fontAlgn="base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6942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A4200-51F1-EF58-2F51-DEDCD3B4A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30" y="725957"/>
            <a:ext cx="10841392" cy="994172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0000"/>
                </a:solidFill>
              </a:rPr>
              <a:t>Wat </a:t>
            </a:r>
            <a:r>
              <a:rPr lang="en-GB" dirty="0" err="1">
                <a:solidFill>
                  <a:srgbClr val="000000"/>
                </a:solidFill>
              </a:rPr>
              <a:t>kan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een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geriater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>
                <a:solidFill>
                  <a:srgbClr val="000000"/>
                </a:solidFill>
              </a:rPr>
              <a:t>voor</a:t>
            </a: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err="1"/>
              <a:t>mensen</a:t>
            </a:r>
            <a:r>
              <a:rPr lang="en-GB" dirty="0">
                <a:solidFill>
                  <a:srgbClr val="000000"/>
                </a:solidFill>
              </a:rPr>
              <a:t> met </a:t>
            </a:r>
            <a:r>
              <a:rPr lang="en-GB" dirty="0" err="1">
                <a:solidFill>
                  <a:srgbClr val="000000"/>
                </a:solidFill>
              </a:rPr>
              <a:t>parkinson</a:t>
            </a:r>
            <a:r>
              <a:rPr lang="en-GB" dirty="0">
                <a:solidFill>
                  <a:srgbClr val="000000"/>
                </a:solidFill>
              </a:rPr>
              <a:t>(</a:t>
            </a:r>
            <a:r>
              <a:rPr lang="en-GB" dirty="0" err="1">
                <a:solidFill>
                  <a:srgbClr val="000000"/>
                </a:solidFill>
              </a:rPr>
              <a:t>isme</a:t>
            </a:r>
            <a:r>
              <a:rPr lang="en-GB" dirty="0">
                <a:solidFill>
                  <a:srgbClr val="000000"/>
                </a:solidFill>
              </a:rPr>
              <a:t>) </a:t>
            </a:r>
            <a:r>
              <a:rPr lang="en-GB" dirty="0" err="1">
                <a:solidFill>
                  <a:srgbClr val="000000"/>
                </a:solidFill>
              </a:rPr>
              <a:t>betekenen</a:t>
            </a:r>
            <a:r>
              <a:rPr lang="en-GB" dirty="0">
                <a:solidFill>
                  <a:srgbClr val="000000"/>
                </a:solidFill>
              </a:rPr>
              <a:t>?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33B316-75D6-3D8E-63F7-417D24C81F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nl-NL" dirty="0"/>
              <a:t>Brede blik</a:t>
            </a:r>
          </a:p>
          <a:p>
            <a:pPr fontAlgn="base"/>
            <a:r>
              <a:rPr lang="nl-NL" dirty="0"/>
              <a:t>Veel kennis over veroudering</a:t>
            </a:r>
          </a:p>
          <a:p>
            <a:pPr fontAlgn="base"/>
            <a:r>
              <a:rPr lang="nl-NL" dirty="0"/>
              <a:t>Expertise op het gebied van o.a. vallen, geheugenproblemen, algehele achteruitgang, medicatie en </a:t>
            </a:r>
            <a:r>
              <a:rPr lang="nl-NL" dirty="0" err="1"/>
              <a:t>multiproblematiek</a:t>
            </a:r>
            <a:endParaRPr lang="nl-NL" dirty="0"/>
          </a:p>
          <a:p>
            <a:pPr fontAlgn="base"/>
            <a:r>
              <a:rPr lang="nl-NL" dirty="0"/>
              <a:t>Meedenken over zorg in de laatste levensfase</a:t>
            </a:r>
          </a:p>
          <a:p>
            <a:pPr fontAlgn="base"/>
            <a:endParaRPr lang="nl-NL" dirty="0"/>
          </a:p>
          <a:p>
            <a:pPr fontAlgn="base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84668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A4200-51F1-EF58-2F51-DEDCD3B4A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29" y="725957"/>
            <a:ext cx="11533369" cy="994172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rgbClr val="000000"/>
                </a:solidFill>
              </a:rPr>
              <a:t>Parkinson is </a:t>
            </a:r>
            <a:r>
              <a:rPr lang="en-GB" sz="3600" dirty="0" err="1">
                <a:solidFill>
                  <a:srgbClr val="000000"/>
                </a:solidFill>
              </a:rPr>
              <a:t>veel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meer</a:t>
            </a:r>
            <a:r>
              <a:rPr lang="en-GB" sz="3600" dirty="0">
                <a:solidFill>
                  <a:srgbClr val="000000"/>
                </a:solidFill>
              </a:rPr>
              <a:t> dan “</a:t>
            </a:r>
            <a:r>
              <a:rPr lang="en-GB" sz="3600" dirty="0" err="1">
                <a:solidFill>
                  <a:srgbClr val="000000"/>
                </a:solidFill>
              </a:rPr>
              <a:t>trillen</a:t>
            </a:r>
            <a:r>
              <a:rPr lang="en-GB" sz="3600" dirty="0">
                <a:solidFill>
                  <a:srgbClr val="000000"/>
                </a:solidFill>
              </a:rPr>
              <a:t>, </a:t>
            </a:r>
            <a:r>
              <a:rPr lang="en-GB" sz="3600" dirty="0" err="1">
                <a:solidFill>
                  <a:srgbClr val="000000"/>
                </a:solidFill>
              </a:rPr>
              <a:t>traagheid</a:t>
            </a:r>
            <a:r>
              <a:rPr lang="en-GB" sz="3600" dirty="0">
                <a:solidFill>
                  <a:srgbClr val="000000"/>
                </a:solidFill>
              </a:rPr>
              <a:t> en </a:t>
            </a:r>
            <a:r>
              <a:rPr lang="en-GB" sz="3600" dirty="0" err="1">
                <a:solidFill>
                  <a:srgbClr val="000000"/>
                </a:solidFill>
              </a:rPr>
              <a:t>stijfheid</a:t>
            </a:r>
            <a:r>
              <a:rPr lang="en-GB" sz="3600" dirty="0">
                <a:solidFill>
                  <a:srgbClr val="000000"/>
                </a:solidFill>
              </a:rPr>
              <a:t>”</a:t>
            </a:r>
            <a:endParaRPr lang="nl-NL" sz="3600" dirty="0">
              <a:solidFill>
                <a:srgbClr val="000000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33B316-75D6-3D8E-63F7-417D24C81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1619" y="2856857"/>
            <a:ext cx="3153206" cy="701591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nl-NL" sz="1200" dirty="0"/>
              <a:t>Bron plaatje: </a:t>
            </a:r>
          </a:p>
          <a:p>
            <a:pPr marL="0" indent="0" fontAlgn="base">
              <a:buNone/>
            </a:pPr>
            <a:r>
              <a:rPr lang="nl-NL" sz="1200" dirty="0">
                <a:hlinkClick r:id="rId2"/>
              </a:rPr>
              <a:t>https://www.dietist.com/ziekte-van-parkinson/</a:t>
            </a:r>
            <a:r>
              <a:rPr lang="nl-NL" sz="1200" dirty="0"/>
              <a:t> </a:t>
            </a:r>
          </a:p>
          <a:p>
            <a:pPr fontAlgn="base"/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EA7ED53-7A43-4326-A638-DACB98520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71121"/>
            <a:ext cx="9221118" cy="5186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109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A4200-51F1-EF58-2F51-DEDCD3B4A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31" y="774528"/>
            <a:ext cx="11533369" cy="994172"/>
          </a:xfrm>
        </p:spPr>
        <p:txBody>
          <a:bodyPr>
            <a:noAutofit/>
          </a:bodyPr>
          <a:lstStyle/>
          <a:p>
            <a:r>
              <a:rPr lang="en-GB" sz="3600" dirty="0">
                <a:solidFill>
                  <a:srgbClr val="000000"/>
                </a:solidFill>
              </a:rPr>
              <a:t>Parkinson is </a:t>
            </a:r>
            <a:r>
              <a:rPr lang="en-GB" sz="3600" dirty="0" err="1">
                <a:solidFill>
                  <a:srgbClr val="000000"/>
                </a:solidFill>
              </a:rPr>
              <a:t>veel</a:t>
            </a:r>
            <a:r>
              <a:rPr lang="en-GB" sz="3600" dirty="0">
                <a:solidFill>
                  <a:srgbClr val="000000"/>
                </a:solidFill>
              </a:rPr>
              <a:t> </a:t>
            </a:r>
            <a:r>
              <a:rPr lang="en-GB" sz="3600" dirty="0" err="1">
                <a:solidFill>
                  <a:srgbClr val="000000"/>
                </a:solidFill>
              </a:rPr>
              <a:t>meer</a:t>
            </a:r>
            <a:r>
              <a:rPr lang="en-GB" sz="3600" dirty="0">
                <a:solidFill>
                  <a:srgbClr val="000000"/>
                </a:solidFill>
              </a:rPr>
              <a:t> dan “</a:t>
            </a:r>
            <a:r>
              <a:rPr lang="en-GB" sz="3600" dirty="0" err="1">
                <a:solidFill>
                  <a:srgbClr val="000000"/>
                </a:solidFill>
              </a:rPr>
              <a:t>trillen</a:t>
            </a:r>
            <a:r>
              <a:rPr lang="en-GB" sz="3600" dirty="0">
                <a:solidFill>
                  <a:srgbClr val="000000"/>
                </a:solidFill>
              </a:rPr>
              <a:t>, </a:t>
            </a:r>
            <a:r>
              <a:rPr lang="en-GB" sz="3600" dirty="0" err="1">
                <a:solidFill>
                  <a:srgbClr val="000000"/>
                </a:solidFill>
              </a:rPr>
              <a:t>traagheid</a:t>
            </a:r>
            <a:r>
              <a:rPr lang="en-GB" sz="3600" dirty="0">
                <a:solidFill>
                  <a:srgbClr val="000000"/>
                </a:solidFill>
              </a:rPr>
              <a:t> en </a:t>
            </a:r>
            <a:r>
              <a:rPr lang="en-GB" sz="3600" dirty="0" err="1">
                <a:solidFill>
                  <a:srgbClr val="000000"/>
                </a:solidFill>
              </a:rPr>
              <a:t>stijfheid</a:t>
            </a:r>
            <a:r>
              <a:rPr lang="en-GB" sz="3600" dirty="0">
                <a:solidFill>
                  <a:srgbClr val="000000"/>
                </a:solidFill>
              </a:rPr>
              <a:t>”</a:t>
            </a:r>
            <a:endParaRPr lang="nl-NL" sz="3600" dirty="0">
              <a:solidFill>
                <a:srgbClr val="000000"/>
              </a:solidFill>
            </a:endParaRP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D5B7DA9-1257-4AF8-A8ED-CDA759920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30" y="2118727"/>
            <a:ext cx="9785360" cy="3263504"/>
          </a:xfrm>
        </p:spPr>
        <p:txBody>
          <a:bodyPr/>
          <a:lstStyle/>
          <a:p>
            <a:pPr marL="0" indent="0" algn="ctr">
              <a:buNone/>
            </a:pPr>
            <a:r>
              <a:rPr lang="nl-NL" dirty="0"/>
              <a:t>Dat verdient een brede aanpak, met name bij mensen met meerdere ziektes / problemen</a:t>
            </a:r>
          </a:p>
          <a:p>
            <a:endParaRPr lang="nl-NL" dirty="0"/>
          </a:p>
        </p:txBody>
      </p:sp>
      <p:pic>
        <p:nvPicPr>
          <p:cNvPr id="4098" name="Picture 2" descr="Team ouderengeneeskunde">
            <a:extLst>
              <a:ext uri="{FF2B5EF4-FFF2-40B4-BE49-F238E27FC236}">
                <a16:creationId xmlns:a16="http://schemas.microsoft.com/office/drawing/2014/main" id="{D205EBE2-106D-412B-AB8B-C4C641CB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58" y="3191322"/>
            <a:ext cx="5615303" cy="3549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arkinsonNet - Netwerkzorg">
            <a:extLst>
              <a:ext uri="{FF2B5EF4-FFF2-40B4-BE49-F238E27FC236}">
                <a16:creationId xmlns:a16="http://schemas.microsoft.com/office/drawing/2014/main" id="{95B3ED66-66A0-41D6-BC1D-B0CF15A33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880" y="3827258"/>
            <a:ext cx="3429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338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2A4200-51F1-EF58-2F51-DEDCD3B4A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630" y="725957"/>
            <a:ext cx="10841392" cy="994172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rgbClr val="000000"/>
                </a:solidFill>
              </a:rPr>
              <a:t>Geheugenpoli</a:t>
            </a: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33B316-75D6-3D8E-63F7-417D24C81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630" y="2118727"/>
            <a:ext cx="9624622" cy="3738376"/>
          </a:xfrm>
        </p:spPr>
        <p:txBody>
          <a:bodyPr>
            <a:normAutofit/>
          </a:bodyPr>
          <a:lstStyle/>
          <a:p>
            <a:pPr fontAlgn="base"/>
            <a:r>
              <a:rPr lang="nl-NL" dirty="0"/>
              <a:t>Gesprek met arts door patiënt en mantelzorger</a:t>
            </a:r>
          </a:p>
          <a:p>
            <a:pPr fontAlgn="base"/>
            <a:r>
              <a:rPr lang="nl-NL" dirty="0"/>
              <a:t>Lichamelijk onderzoek</a:t>
            </a:r>
          </a:p>
          <a:p>
            <a:pPr fontAlgn="base"/>
            <a:r>
              <a:rPr lang="nl-NL" dirty="0"/>
              <a:t>Laboratoriumonderzoek</a:t>
            </a:r>
          </a:p>
          <a:p>
            <a:pPr fontAlgn="base"/>
            <a:r>
              <a:rPr lang="nl-NL" dirty="0"/>
              <a:t>Geheugentest</a:t>
            </a:r>
          </a:p>
          <a:p>
            <a:pPr fontAlgn="base"/>
            <a:r>
              <a:rPr lang="nl-NL" dirty="0"/>
              <a:t>Soms: hartfilmpje, CT-scan van het brein, uitgebreidere geheugentesten of andere diagnostiek</a:t>
            </a:r>
          </a:p>
          <a:p>
            <a:pPr fontAlgn="base"/>
            <a:r>
              <a:rPr lang="nl-NL" dirty="0"/>
              <a:t>Uitslaggesprek</a:t>
            </a:r>
          </a:p>
          <a:p>
            <a:pPr fontAlgn="base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115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Kantoorthema">
  <a:themeElements>
    <a:clrScheme name="ZGV Kleurenschema">
      <a:dk1>
        <a:srgbClr val="030F40"/>
      </a:dk1>
      <a:lt1>
        <a:srgbClr val="FFFFFF"/>
      </a:lt1>
      <a:dk2>
        <a:srgbClr val="363B41"/>
      </a:dk2>
      <a:lt2>
        <a:srgbClr val="FFFFFF"/>
      </a:lt2>
      <a:accent1>
        <a:srgbClr val="51AE32"/>
      </a:accent1>
      <a:accent2>
        <a:srgbClr val="51AE96"/>
      </a:accent2>
      <a:accent3>
        <a:srgbClr val="009FE3"/>
      </a:accent3>
      <a:accent4>
        <a:srgbClr val="009FE3"/>
      </a:accent4>
      <a:accent5>
        <a:srgbClr val="283483"/>
      </a:accent5>
      <a:accent6>
        <a:srgbClr val="283483"/>
      </a:accent6>
      <a:hlink>
        <a:srgbClr val="D82C1F"/>
      </a:hlink>
      <a:folHlink>
        <a:srgbClr val="C4D3D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fault_templatePPT_ZGV_definitief.pptx" id="{7DA74B61-62A8-4C38-80F7-808161415950}" vid="{7343D148-B799-403C-B6E6-AB5B2B29F18E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717</Words>
  <Application>Microsoft Office PowerPoint</Application>
  <PresentationFormat>Breedbeeld</PresentationFormat>
  <Paragraphs>104</Paragraphs>
  <Slides>18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3" baseType="lpstr">
      <vt:lpstr>Arial</vt:lpstr>
      <vt:lpstr>Calibri</vt:lpstr>
      <vt:lpstr>Open Sans</vt:lpstr>
      <vt:lpstr>Wingdings</vt:lpstr>
      <vt:lpstr>Kantoorthema</vt:lpstr>
      <vt:lpstr>PowerPoint-presentatie</vt:lpstr>
      <vt:lpstr>Geriatrie – wat te bespreken?</vt:lpstr>
      <vt:lpstr>Klinisch geriater</vt:lpstr>
      <vt:lpstr>Klinisch geriater ziet op de poli veel mensen met:</vt:lpstr>
      <vt:lpstr>Klinisch geriater werkt:</vt:lpstr>
      <vt:lpstr>Wat kan een geriater voor mensen met parkinson(isme) betekenen?</vt:lpstr>
      <vt:lpstr>Parkinson is veel meer dan “trillen, traagheid en stijfheid”</vt:lpstr>
      <vt:lpstr>Parkinson is veel meer dan “trillen, traagheid en stijfheid”</vt:lpstr>
      <vt:lpstr>Geheugenpoli</vt:lpstr>
      <vt:lpstr>Geheugenklachten</vt:lpstr>
      <vt:lpstr>Dementie</vt:lpstr>
      <vt:lpstr>Parkinson dementie</vt:lpstr>
      <vt:lpstr>Lewy body dementie</vt:lpstr>
      <vt:lpstr>Medicatie bij Parkinson dementie / LBD</vt:lpstr>
      <vt:lpstr>Valpoli – Patiënten met parkinson(isme) vallen vaker </vt:lpstr>
      <vt:lpstr>Op de afdeling...</vt:lpstr>
      <vt:lpstr>Kortom – wat kan de geriater voor u doen?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Stein, Charlotte</dc:creator>
  <cp:lastModifiedBy>Charlotte Stein</cp:lastModifiedBy>
  <cp:revision>25</cp:revision>
  <dcterms:created xsi:type="dcterms:W3CDTF">2025-07-17T17:27:46Z</dcterms:created>
  <dcterms:modified xsi:type="dcterms:W3CDTF">2025-10-20T08:02:26Z</dcterms:modified>
</cp:coreProperties>
</file>