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4"/>
    <p:sldMasterId id="2147483725" r:id="rId5"/>
    <p:sldMasterId id="2147483740" r:id="rId6"/>
  </p:sldMasterIdLst>
  <p:notesMasterIdLst>
    <p:notesMasterId r:id="rId19"/>
  </p:notesMasterIdLst>
  <p:sldIdLst>
    <p:sldId id="6801" r:id="rId7"/>
    <p:sldId id="269" r:id="rId8"/>
    <p:sldId id="6839" r:id="rId9"/>
    <p:sldId id="272" r:id="rId10"/>
    <p:sldId id="6850" r:id="rId11"/>
    <p:sldId id="336" r:id="rId12"/>
    <p:sldId id="6813" r:id="rId13"/>
    <p:sldId id="293" r:id="rId14"/>
    <p:sldId id="309" r:id="rId15"/>
    <p:sldId id="287" r:id="rId16"/>
    <p:sldId id="285" r:id="rId17"/>
    <p:sldId id="6838" r:id="rId18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pelle, Willanka" initials="KW" lastIdx="9" clrIdx="0">
    <p:extLst>
      <p:ext uri="{19B8F6BF-5375-455C-9EA6-DF929625EA0E}">
        <p15:presenceInfo xmlns:p15="http://schemas.microsoft.com/office/powerpoint/2012/main" userId="S::Willanka.Kapelle@radboudumc.nl::a0631362-f914-44f1-823b-bb399211d3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095"/>
    <a:srgbClr val="7495DE"/>
    <a:srgbClr val="1482C4"/>
    <a:srgbClr val="EDF6FD"/>
    <a:srgbClr val="91C9F3"/>
    <a:srgbClr val="156CA7"/>
    <a:srgbClr val="F1F8FD"/>
    <a:srgbClr val="197FC2"/>
    <a:srgbClr val="F8FBFE"/>
    <a:srgbClr val="E1F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37E41-9C4F-402D-88A2-AB75DE7345B2}" v="2" dt="2025-03-20T14:13:45.440"/>
    <p1510:client id="{8FDBD42C-F162-49CB-AC00-047A517D910D}" v="2" dt="2025-03-21T08:35:08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7CB90-8AF9-4121-8D63-E045E9A9FE29}" type="datetimeFigureOut">
              <a:rPr lang="nl-NL" smtClean="0"/>
              <a:t>27-5-2025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A7A18-5770-4271-8EAD-A044F81A87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17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0" name="Picture 2" descr="D:\Work\UMC St Radboud\Templates\PP-sjabloon\Amalia kinderziekenhuis\Radboudumc_AMALIA_67,5mm_RGB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62" y="4130996"/>
            <a:ext cx="2446088" cy="55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7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9" name="Groep 58"/>
          <p:cNvGrpSpPr/>
          <p:nvPr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8373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eve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Rechthoek 8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" descr="D:\Work\UMC St Radboud\Templates\PP-sjabloon\Amalia kinderziekenhuis\Radboudumc_AMALIA_67,5mm_RGB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62" y="4130996"/>
            <a:ext cx="2446088" cy="55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2551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8" name="Rechthoek 7"/>
          <p:cNvSpPr/>
          <p:nvPr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1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0" name="Picture 2" descr="D:\Work\UMC St Radboud\Templates\PP-sjabloon\Amalia kinderziekenhuis\Radboudumc_AMALIA_67,5mm_RGB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62" y="4130997"/>
            <a:ext cx="2446088" cy="55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9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5CC9F145-E8EB-45A0-802F-B50D77C39934}" type="datetimeFigureOut">
              <a:rPr lang="nl-NL" smtClean="0"/>
              <a:t>27-5-2025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0FD5842B-2D68-4290-8F02-9F22061F5E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73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5CC9F145-E8EB-45A0-802F-B50D77C39934}" type="datetimeFigureOut">
              <a:rPr lang="nl-NL" smtClean="0"/>
              <a:t>27-5-2025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0FD5842B-2D68-4290-8F02-9F22061F5E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258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C9F145-E8EB-45A0-802F-B50D77C39934}" type="datetimeFigureOut">
              <a:rPr lang="nl-NL" smtClean="0"/>
              <a:t>27-5-2025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FD5842B-2D68-4290-8F02-9F22061F5E0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580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1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5CC9F145-E8EB-45A0-802F-B50D77C39934}" type="datetimeFigureOut">
              <a:rPr lang="nl-NL" smtClean="0"/>
              <a:t>27-5-2025</a:t>
            </a:fld>
            <a:endParaRPr lang="nl-NL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0FD5842B-2D68-4290-8F02-9F22061F5E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674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1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5CC9F145-E8EB-45A0-802F-B50D77C39934}" type="datetimeFigureOut">
              <a:rPr lang="nl-NL" smtClean="0"/>
              <a:t>27-5-2025</a:t>
            </a:fld>
            <a:endParaRPr lang="nl-NL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0FD5842B-2D68-4290-8F02-9F22061F5E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007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1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5CC9F145-E8EB-45A0-802F-B50D77C39934}" type="datetimeFigureOut">
              <a:rPr lang="nl-NL" smtClean="0"/>
              <a:t>27-5-2025</a:t>
            </a:fld>
            <a:endParaRPr lang="nl-NL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0FD5842B-2D68-4290-8F02-9F22061F5E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356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1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5CC9F145-E8EB-45A0-802F-B50D77C39934}" type="datetimeFigureOut">
              <a:rPr lang="nl-NL" smtClean="0"/>
              <a:t>27-5-2025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0FD5842B-2D68-4290-8F02-9F22061F5E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51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211545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2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/>
        </p:nvGrpSpPr>
        <p:grpSpPr>
          <a:xfrm>
            <a:off x="5867400" y="4698207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</p:spTree>
    <p:extLst>
      <p:ext uri="{BB962C8B-B14F-4D97-AF65-F5344CB8AC3E}">
        <p14:creationId xmlns:p14="http://schemas.microsoft.com/office/powerpoint/2010/main" val="3528238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4637506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grpSp>
        <p:nvGrpSpPr>
          <p:cNvPr id="59" name="Groep 58"/>
          <p:cNvGrpSpPr/>
          <p:nvPr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</p:spTree>
    <p:extLst>
      <p:ext uri="{BB962C8B-B14F-4D97-AF65-F5344CB8AC3E}">
        <p14:creationId xmlns:p14="http://schemas.microsoft.com/office/powerpoint/2010/main" val="1697390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eve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1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Rechthoek 8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0" name="Picture 2" descr="D:\Work\UMC St Radboud\Templates\PP-sjabloon\Amalia kinderziekenhuis\Radboudumc_AMALIA_67,5mm_RGB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62" y="4130997"/>
            <a:ext cx="2446088" cy="55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413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3489B-7ED3-5DEF-137A-85DCA830A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B7C15C-398D-E24D-F53C-BEC83D2E7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DFD485-38AA-0DB8-0E86-3A6C474B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F09A42-F2B5-5DBA-0383-2B95A3B7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E572CE-54E7-55C5-A5AB-B079BF66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569996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41DA4-87CE-0B04-64F7-806D1664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DCA54A-5E32-1712-25E3-0480FA0C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C1A2F8-8D19-1C7F-8826-6996049C3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2E352D-38E4-D9DC-6C7D-591C3D1F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4F9971-82F7-A4AA-746B-ADE43320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6435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E44C2-9B7C-DD6D-22BB-9E55190F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F69CA9-33C6-9597-6BEC-3CDFF4328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3FAFAC-A29F-AE10-F57C-9BB2065F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49D32-CFE4-6870-030F-59904778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CE178E-BBC2-5DE3-A446-7174DDC0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84866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30E0B-6A7E-FA3E-F0D5-6139E7E4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62D1D4-26F6-C09F-76F5-33E9C8BBE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06D37C-30F8-040F-F7C5-3B39EFF83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902F52-382C-0102-34CC-AEA5C016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2-12-2008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FFA58D-DB34-6971-2746-DC95EBB6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929BE0-FC3E-CF0A-D4F8-B43D2E51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51A5B-CA1B-46B4-B8F4-B727BBD87CA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7334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F537D-1B90-81C1-8A28-B8F4039F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8129AA-C5AC-4969-D6AD-22B9BBF8A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6D9801-5455-32DB-F76D-A6183683B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93F24C3-DF55-45B3-F96F-576531DA6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97474AB-4A94-6371-2C89-0AF31F282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6F80699-C3FC-C20D-D5A2-20CF24F6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961892-7BFC-5021-9BB9-84E6D55A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6C04992-9D6F-5825-024C-DFF35F95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066357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EF6BA-6AE4-3E68-0D25-B7DA6309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7787E-CE99-9DFB-AE84-85CF158FA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D97B28-B389-2CF0-47A3-92854081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D6B478-CDFD-18F7-1C81-15539BB8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205189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A41FB36-8D12-6C24-8CA4-EC3B151A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7DC8B0-8D46-842E-9855-16483586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581786-0A5F-3F10-3900-E5C853FD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95883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1082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9B5AC-D574-EDB8-852F-7C7C9674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BD1C2A-01E1-84F0-57A2-4506C26A3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CEE41F-06D4-E129-6775-8D1EBCBE7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6869C1-D42D-8E45-91B0-0AEB06C2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538C43-5FBF-E558-337E-06E40556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B6B11B-ABFC-0AEF-8BE8-C3FE1A96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541375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220F7-0160-7286-F1D8-8A1FA191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9CB6DA5-1D26-956C-8463-F9B0B7016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99F0D7-6537-2308-1C04-7AC0374B4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CC4BB4-2E1F-3F6C-01BA-8D2730F9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2CF599-C069-AE03-8EEE-D91F3C75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C80A27-364F-165E-8792-E0578A76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920935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EB219-1EDB-7689-112C-276D4A1B3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2E88E0-FA1A-BC6D-80AD-98C6815E1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A98817-1B6D-C51C-5A60-42205233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E71743-9726-8261-E904-2E4D27E4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FBB902-3585-EC95-91BD-280284DC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136979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98BDA9-6BEA-66F3-FE04-EF2BBF017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ECAB9DE-E217-F007-B16D-FC3AA20E5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4B0282-D618-553E-EB14-28439ADA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FBDF36-B1F6-4C7A-EE2E-B8A6FF18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6006A9-2ACD-FB69-93C9-083FFA95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215025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9697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elddia">
  <p:cSld name="1_Beelddia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136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017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62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09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46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925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3238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80000" t="8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5378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2" descr="D:\Work\UMC St Radboud\Templates\PP-sjabloon\Amalia kinderziekenhuis\Radboudumc_AMALIA_67,5mm_RGB.e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00" y="4775315"/>
            <a:ext cx="1148400" cy="2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9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80000" t="8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5378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5CC9F145-E8EB-45A0-802F-B50D77C39934}" type="datetimeFigureOut">
              <a:rPr lang="nl-NL" smtClean="0"/>
              <a:t>27-5-2025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0FD5842B-2D68-4290-8F02-9F22061F5E0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8" name="Rechthoek 17"/>
          <p:cNvSpPr/>
          <p:nvPr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1" name="Picture 2" descr="D:\Work\UMC St Radboud\Templates\PP-sjabloon\Amalia kinderziekenhuis\Radboudumc_AMALIA_67,5mm_RGB.e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00" y="4775315"/>
            <a:ext cx="1148400" cy="2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0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378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55" indent="-322255" algn="l" defTabSz="914378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684" indent="-325430" algn="l" defTabSz="914378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39" indent="-323842" algn="l" defTabSz="914378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781" indent="-322255" algn="l" defTabSz="914378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323842" algn="l" defTabSz="914378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80000" t="8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BD40688-6605-BD44-649D-01DE3753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53DD8E-C1F4-2C39-5E54-F449E0454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4F2B8F-BBA2-6074-8C52-DDE7B7AA4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0D477E-97ED-9717-0B2F-7B738ED63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8C318E-BAF6-27F7-259C-0113118E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227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3" r:id="rId12"/>
    <p:sldLayoutId id="2147483754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2B5993A-DB11-F89A-121C-2C0DD47718C7}"/>
              </a:ext>
            </a:extLst>
          </p:cNvPr>
          <p:cNvSpPr txBox="1"/>
          <p:nvPr/>
        </p:nvSpPr>
        <p:spPr>
          <a:xfrm>
            <a:off x="2571750" y="3651250"/>
            <a:ext cx="586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Willanka Kapelle</a:t>
            </a:r>
          </a:p>
        </p:txBody>
      </p:sp>
      <p:pic>
        <p:nvPicPr>
          <p:cNvPr id="2" name="Afbeelding 1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1AAE436D-7FBA-598F-A0E5-47DA01F6A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6"/>
          <a:stretch/>
        </p:blipFill>
        <p:spPr>
          <a:xfrm>
            <a:off x="7127307" y="2498598"/>
            <a:ext cx="1925252" cy="748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C37A224-CC17-D7E4-FF7B-F6E3863E269B}"/>
              </a:ext>
            </a:extLst>
          </p:cNvPr>
          <p:cNvSpPr/>
          <p:nvPr/>
        </p:nvSpPr>
        <p:spPr>
          <a:xfrm>
            <a:off x="1" y="3209544"/>
            <a:ext cx="9144000" cy="1933956"/>
          </a:xfrm>
          <a:prstGeom prst="rect">
            <a:avLst/>
          </a:prstGeom>
          <a:solidFill>
            <a:srgbClr val="1482C4"/>
          </a:solidFill>
          <a:ln>
            <a:solidFill>
              <a:srgbClr val="148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136095"/>
              </a:solidFill>
            </a:endParaRP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4282A513-EF0F-F058-EEF0-D08AE2F9A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72" y="2080778"/>
            <a:ext cx="5755483" cy="622496"/>
          </a:xfrm>
        </p:spPr>
        <p:txBody>
          <a:bodyPr>
            <a:noAutofit/>
          </a:bodyPr>
          <a:lstStyle/>
          <a:p>
            <a:pPr algn="ctr"/>
            <a:r>
              <a:rPr lang="nl-NL" sz="4400" b="1" dirty="0">
                <a:solidFill>
                  <a:srgbClr val="1482C4"/>
                </a:solidFill>
                <a:latin typeface="+mn-lt"/>
              </a:rPr>
              <a:t>YEP: Young &amp; Parkinson</a:t>
            </a:r>
            <a:endParaRPr lang="nl-NL" sz="4000" b="1" dirty="0">
              <a:solidFill>
                <a:srgbClr val="1482C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125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6D5317-F4CD-40D4-A058-3BE315270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43" y="3136270"/>
            <a:ext cx="3951225" cy="152874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0700F6E-792E-448E-9550-0C9C4F8630C3}"/>
              </a:ext>
            </a:extLst>
          </p:cNvPr>
          <p:cNvSpPr/>
          <p:nvPr/>
        </p:nvSpPr>
        <p:spPr>
          <a:xfrm>
            <a:off x="0" y="174997"/>
            <a:ext cx="9144000" cy="929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00AF31A-6551-43AA-9D03-45743FE01B23}"/>
              </a:ext>
            </a:extLst>
          </p:cNvPr>
          <p:cNvSpPr/>
          <p:nvPr/>
        </p:nvSpPr>
        <p:spPr>
          <a:xfrm>
            <a:off x="0" y="174997"/>
            <a:ext cx="9144000" cy="929904"/>
          </a:xfrm>
          <a:prstGeom prst="rect">
            <a:avLst/>
          </a:prstGeom>
          <a:solidFill>
            <a:srgbClr val="F1F8FD"/>
          </a:solidFill>
          <a:ln>
            <a:solidFill>
              <a:srgbClr val="F1F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97A6D48-4993-41D8-85F0-B38A82398C5C}"/>
              </a:ext>
            </a:extLst>
          </p:cNvPr>
          <p:cNvSpPr txBox="1">
            <a:spLocks/>
          </p:cNvSpPr>
          <p:nvPr/>
        </p:nvSpPr>
        <p:spPr>
          <a:xfrm>
            <a:off x="0" y="413630"/>
            <a:ext cx="914399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rgbClr val="136095"/>
                </a:solidFill>
                <a:latin typeface="+mn-lt"/>
              </a:rPr>
              <a:t>YEP: </a:t>
            </a:r>
            <a:r>
              <a:rPr lang="nl-NL" sz="3200" b="0" dirty="0">
                <a:solidFill>
                  <a:schemeClr val="tx1"/>
                </a:solidFill>
              </a:rPr>
              <a:t>samenwerkingspartners</a:t>
            </a:r>
            <a:endParaRPr lang="nl-NL" dirty="0">
              <a:solidFill>
                <a:srgbClr val="136095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0BE736C-B383-4597-9DE3-9DA00A82D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0" y="1577820"/>
            <a:ext cx="2293442" cy="148552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80EB972-8F91-4824-93B2-A4BC943AA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48" y="1483089"/>
            <a:ext cx="2737830" cy="1368915"/>
          </a:xfrm>
          <a:prstGeom prst="rect">
            <a:avLst/>
          </a:prstGeom>
        </p:spPr>
      </p:pic>
      <p:pic>
        <p:nvPicPr>
          <p:cNvPr id="2" name="Picture 10" descr="Radboudumc studentenbudget - Radboudumc">
            <a:extLst>
              <a:ext uri="{FF2B5EF4-FFF2-40B4-BE49-F238E27FC236}">
                <a16:creationId xmlns:a16="http://schemas.microsoft.com/office/drawing/2014/main" id="{C2F08D88-3867-9A17-ACC2-2B84B683E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2" b="35278"/>
          <a:stretch/>
        </p:blipFill>
        <p:spPr bwMode="auto">
          <a:xfrm>
            <a:off x="506870" y="3592233"/>
            <a:ext cx="3635900" cy="50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758CCD7-B60C-430F-B6DE-9CEA0C83174F}"/>
              </a:ext>
            </a:extLst>
          </p:cNvPr>
          <p:cNvSpPr/>
          <p:nvPr/>
        </p:nvSpPr>
        <p:spPr>
          <a:xfrm>
            <a:off x="0" y="174997"/>
            <a:ext cx="9144000" cy="929904"/>
          </a:xfrm>
          <a:prstGeom prst="rect">
            <a:avLst/>
          </a:prstGeom>
          <a:solidFill>
            <a:srgbClr val="EDF6FD"/>
          </a:solidFill>
          <a:ln>
            <a:solidFill>
              <a:srgbClr val="EDF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A094D4A-2998-4C7A-AE34-820BE0C5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363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nl-NL" sz="2400" b="1" dirty="0">
                <a:solidFill>
                  <a:srgbClr val="136095"/>
                </a:solidFill>
                <a:latin typeface="+mn-lt"/>
              </a:rPr>
              <a:t>Expertise centrum </a:t>
            </a:r>
            <a:r>
              <a:rPr lang="nl-NL" sz="2400" b="1" dirty="0" err="1">
                <a:solidFill>
                  <a:srgbClr val="136095"/>
                </a:solidFill>
                <a:latin typeface="+mn-lt"/>
              </a:rPr>
              <a:t>parkinson</a:t>
            </a:r>
            <a:r>
              <a:rPr lang="nl-NL" sz="2400" b="1" dirty="0">
                <a:solidFill>
                  <a:srgbClr val="136095"/>
                </a:solidFill>
                <a:latin typeface="+mn-lt"/>
              </a:rPr>
              <a:t> en zeldzame bewegingsstoornissen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27D7896-3480-587A-023F-68F83ACBC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" y="4648221"/>
            <a:ext cx="1949450" cy="27102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E893CE5-CEEB-EE41-7EB1-AC91F456D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1181706"/>
            <a:ext cx="6026150" cy="33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7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7951EEF-ABCA-9EFF-09F9-49C0167DC78D}"/>
              </a:ext>
            </a:extLst>
          </p:cNvPr>
          <p:cNvSpPr/>
          <p:nvPr/>
        </p:nvSpPr>
        <p:spPr>
          <a:xfrm>
            <a:off x="0" y="15240"/>
            <a:ext cx="9144000" cy="861324"/>
          </a:xfrm>
          <a:prstGeom prst="rect">
            <a:avLst/>
          </a:prstGeom>
          <a:solidFill>
            <a:srgbClr val="F1F8FD"/>
          </a:solidFill>
          <a:ln>
            <a:solidFill>
              <a:srgbClr val="F1F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nl-NL" sz="1800" kern="1200">
              <a:solidFill>
                <a:srgbClr val="197FC2"/>
              </a:solidFill>
              <a:latin typeface="Calibri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37A479B-9900-D20B-D62D-E7CB051A0CEF}"/>
              </a:ext>
            </a:extLst>
          </p:cNvPr>
          <p:cNvSpPr txBox="1">
            <a:spLocks/>
          </p:cNvSpPr>
          <p:nvPr/>
        </p:nvSpPr>
        <p:spPr>
          <a:xfrm>
            <a:off x="190500" y="167641"/>
            <a:ext cx="8953500" cy="533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rgbClr val="136095"/>
                </a:solidFill>
                <a:latin typeface="+mn-lt"/>
              </a:rPr>
              <a:t>Platform Jong &amp; Parkinson </a:t>
            </a:r>
            <a:endParaRPr lang="nl-NL" altLang="nl-NL" sz="40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69D885-C7D8-5A23-7E34-74A1821C2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6" y="984515"/>
            <a:ext cx="6506956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8AB6007-60AA-4DF0-90ED-DA30790F3444}"/>
              </a:ext>
            </a:extLst>
          </p:cNvPr>
          <p:cNvSpPr/>
          <p:nvPr/>
        </p:nvSpPr>
        <p:spPr>
          <a:xfrm>
            <a:off x="0" y="174997"/>
            <a:ext cx="9144000" cy="929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00C637E-2214-4490-A6CB-D7F9D1B4E8EB}"/>
              </a:ext>
            </a:extLst>
          </p:cNvPr>
          <p:cNvSpPr/>
          <p:nvPr/>
        </p:nvSpPr>
        <p:spPr>
          <a:xfrm>
            <a:off x="-1" y="174997"/>
            <a:ext cx="9144000" cy="929904"/>
          </a:xfrm>
          <a:prstGeom prst="rect">
            <a:avLst/>
          </a:prstGeom>
          <a:solidFill>
            <a:srgbClr val="F1F8FD"/>
          </a:solidFill>
          <a:ln>
            <a:solidFill>
              <a:srgbClr val="F1F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88B2CF5-4E77-4832-952D-479942308398}"/>
              </a:ext>
            </a:extLst>
          </p:cNvPr>
          <p:cNvSpPr txBox="1">
            <a:spLocks/>
          </p:cNvSpPr>
          <p:nvPr/>
        </p:nvSpPr>
        <p:spPr>
          <a:xfrm>
            <a:off x="1" y="413630"/>
            <a:ext cx="9144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rgbClr val="136095"/>
                </a:solidFill>
                <a:latin typeface="+mn-lt"/>
              </a:rPr>
              <a:t>Wie zijn wij?: </a:t>
            </a:r>
            <a:r>
              <a:rPr lang="nl-NL" sz="3200" b="0" dirty="0">
                <a:solidFill>
                  <a:schemeClr val="tx1"/>
                </a:solidFill>
              </a:rPr>
              <a:t>YEP</a:t>
            </a:r>
            <a:r>
              <a:rPr lang="nl-NL" sz="3200" b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3200" b="0" dirty="0">
                <a:solidFill>
                  <a:schemeClr val="tx1"/>
                </a:solidFill>
              </a:rPr>
              <a:t>crew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3" name="Afbeelding 2" descr="Afbeelding met Menselijk gezicht, kleding, persoon, vrouw&#10;&#10;Automatisch gegenereerde beschrijving">
            <a:extLst>
              <a:ext uri="{FF2B5EF4-FFF2-40B4-BE49-F238E27FC236}">
                <a16:creationId xmlns:a16="http://schemas.microsoft.com/office/drawing/2014/main" id="{E46E1AC6-D678-9323-B180-BCB11C847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48" y="1343534"/>
            <a:ext cx="3554902" cy="35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2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02FD9D0-8964-4442-89DD-C02C316CFBCF}"/>
              </a:ext>
            </a:extLst>
          </p:cNvPr>
          <p:cNvSpPr/>
          <p:nvPr/>
        </p:nvSpPr>
        <p:spPr>
          <a:xfrm>
            <a:off x="0" y="174997"/>
            <a:ext cx="9144000" cy="929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8005DB0-42DE-4E43-B6CE-A42AD32F0C98}"/>
              </a:ext>
            </a:extLst>
          </p:cNvPr>
          <p:cNvSpPr/>
          <p:nvPr/>
        </p:nvSpPr>
        <p:spPr>
          <a:xfrm>
            <a:off x="0" y="174997"/>
            <a:ext cx="9144000" cy="929904"/>
          </a:xfrm>
          <a:prstGeom prst="rect">
            <a:avLst/>
          </a:prstGeom>
          <a:solidFill>
            <a:srgbClr val="F1F8FD"/>
          </a:solidFill>
          <a:ln>
            <a:solidFill>
              <a:srgbClr val="F1F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DFF968D-49F7-4AA8-B291-3FE98D5C9345}"/>
              </a:ext>
            </a:extLst>
          </p:cNvPr>
          <p:cNvSpPr txBox="1">
            <a:spLocks/>
          </p:cNvSpPr>
          <p:nvPr/>
        </p:nvSpPr>
        <p:spPr>
          <a:xfrm>
            <a:off x="0" y="424118"/>
            <a:ext cx="914399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rgbClr val="136095"/>
                </a:solidFill>
                <a:latin typeface="+mn-lt"/>
              </a:rPr>
              <a:t>Ontstaan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2C325D6-54F7-A1FC-E36E-99F080574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67" y="1242563"/>
            <a:ext cx="6179866" cy="34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6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02FD9D0-8964-4442-89DD-C02C316CFBCF}"/>
              </a:ext>
            </a:extLst>
          </p:cNvPr>
          <p:cNvSpPr/>
          <p:nvPr/>
        </p:nvSpPr>
        <p:spPr>
          <a:xfrm>
            <a:off x="0" y="174997"/>
            <a:ext cx="9144000" cy="929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8005DB0-42DE-4E43-B6CE-A42AD32F0C98}"/>
              </a:ext>
            </a:extLst>
          </p:cNvPr>
          <p:cNvSpPr/>
          <p:nvPr/>
        </p:nvSpPr>
        <p:spPr>
          <a:xfrm>
            <a:off x="0" y="174997"/>
            <a:ext cx="9144000" cy="929904"/>
          </a:xfrm>
          <a:prstGeom prst="rect">
            <a:avLst/>
          </a:prstGeom>
          <a:solidFill>
            <a:srgbClr val="F1F8FD"/>
          </a:solidFill>
          <a:ln>
            <a:solidFill>
              <a:srgbClr val="F1F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DFF968D-49F7-4AA8-B291-3FE98D5C9345}"/>
              </a:ext>
            </a:extLst>
          </p:cNvPr>
          <p:cNvSpPr txBox="1">
            <a:spLocks/>
          </p:cNvSpPr>
          <p:nvPr/>
        </p:nvSpPr>
        <p:spPr>
          <a:xfrm>
            <a:off x="0" y="424118"/>
            <a:ext cx="914399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rgbClr val="136095"/>
                </a:solidFill>
                <a:latin typeface="+mn-lt"/>
              </a:rPr>
              <a:t>Ontstaan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F59A13B-33FD-4455-BF45-01852B409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92" y="1354022"/>
            <a:ext cx="6252244" cy="31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3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02FD9D0-8964-4442-89DD-C02C316CFBCF}"/>
              </a:ext>
            </a:extLst>
          </p:cNvPr>
          <p:cNvSpPr/>
          <p:nvPr/>
        </p:nvSpPr>
        <p:spPr>
          <a:xfrm>
            <a:off x="0" y="174997"/>
            <a:ext cx="9144000" cy="929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8005DB0-42DE-4E43-B6CE-A42AD32F0C98}"/>
              </a:ext>
            </a:extLst>
          </p:cNvPr>
          <p:cNvSpPr/>
          <p:nvPr/>
        </p:nvSpPr>
        <p:spPr>
          <a:xfrm>
            <a:off x="0" y="174997"/>
            <a:ext cx="9144000" cy="929904"/>
          </a:xfrm>
          <a:prstGeom prst="rect">
            <a:avLst/>
          </a:prstGeom>
          <a:solidFill>
            <a:srgbClr val="F1F8FD"/>
          </a:solidFill>
          <a:ln>
            <a:solidFill>
              <a:srgbClr val="F1F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DFF968D-49F7-4AA8-B291-3FE98D5C9345}"/>
              </a:ext>
            </a:extLst>
          </p:cNvPr>
          <p:cNvSpPr txBox="1">
            <a:spLocks/>
          </p:cNvSpPr>
          <p:nvPr/>
        </p:nvSpPr>
        <p:spPr>
          <a:xfrm>
            <a:off x="0" y="424118"/>
            <a:ext cx="914399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rgbClr val="136095"/>
                </a:solidFill>
                <a:latin typeface="+mn-lt"/>
              </a:rPr>
              <a:t>Ontstaan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57F97C6-2FB0-E519-8356-2DCA0DF8C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20" y="1451679"/>
            <a:ext cx="3670386" cy="224014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91EBE0D-A1C9-A535-221E-09E97561B194}"/>
              </a:ext>
            </a:extLst>
          </p:cNvPr>
          <p:cNvSpPr txBox="1"/>
          <p:nvPr/>
        </p:nvSpPr>
        <p:spPr>
          <a:xfrm>
            <a:off x="4572000" y="1451679"/>
            <a:ext cx="4285129" cy="312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lvl="0" indent="-342900" defTabSz="914400" eaLnBrk="1" fontAlgn="auto" latinLnBrk="0" hangingPunct="1">
              <a:lnSpc>
                <a:spcPct val="102499"/>
              </a:lnSpc>
              <a:spcBef>
                <a:spcPts val="0"/>
              </a:spcBef>
              <a:spcAft>
                <a:spcPts val="0"/>
              </a:spcAft>
              <a:buClr>
                <a:srgbClr val="6F2F9F"/>
              </a:buClr>
              <a:buSzTx/>
              <a:buFontTx/>
              <a:buNone/>
              <a:tabLst>
                <a:tab pos="241300" algn="l"/>
              </a:tabLst>
              <a:defRPr/>
            </a:pPr>
            <a:r>
              <a:rPr kumimoji="0" lang="nl-NL" sz="3200" b="1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rPr>
              <a:t>Vier pijlers</a:t>
            </a:r>
          </a:p>
          <a:p>
            <a:pPr marL="355600" marR="5080" lvl="0" indent="-342900" defTabSz="914400" eaLnBrk="1" fontAlgn="auto" latinLnBrk="0" hangingPunct="1">
              <a:lnSpc>
                <a:spcPct val="102499"/>
              </a:lnSpc>
              <a:spcBef>
                <a:spcPts val="0"/>
              </a:spcBef>
              <a:spcAft>
                <a:spcPts val="0"/>
              </a:spcAft>
              <a:buClr>
                <a:srgbClr val="6F2F9F"/>
              </a:buClr>
              <a:buSzTx/>
              <a:buFontTx/>
              <a:buAutoNum type="arabicPeriod"/>
              <a:tabLst>
                <a:tab pos="241300" algn="l"/>
              </a:tabLst>
              <a:defRPr/>
            </a:pPr>
            <a:r>
              <a:rPr kumimoji="0" lang="nl-NL" sz="18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rPr>
              <a:t>Organisatie professionals afgestemd op behoefte doelgroep </a:t>
            </a:r>
          </a:p>
          <a:p>
            <a:pPr marL="355600" marR="5080" lvl="0" indent="-342900" defTabSz="914400" eaLnBrk="1" fontAlgn="auto" latinLnBrk="0" hangingPunct="1">
              <a:lnSpc>
                <a:spcPct val="102499"/>
              </a:lnSpc>
              <a:spcBef>
                <a:spcPts val="0"/>
              </a:spcBef>
              <a:spcAft>
                <a:spcPts val="0"/>
              </a:spcAft>
              <a:buClr>
                <a:srgbClr val="6F2F9F"/>
              </a:buClr>
              <a:buSzTx/>
              <a:buFontTx/>
              <a:buAutoNum type="arabicPeriod"/>
              <a:tabLst>
                <a:tab pos="241300" algn="l"/>
              </a:tabLst>
              <a:defRPr/>
            </a:pPr>
            <a:r>
              <a:rPr kumimoji="0" lang="nl-NL" sz="18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rPr>
              <a:t>Een omgeving die een gelijkwaardige relatie tussen patiënt en professional stimuleert</a:t>
            </a:r>
          </a:p>
          <a:p>
            <a:pPr marL="355600" marR="5080" lvl="0" indent="-342900" defTabSz="914400" eaLnBrk="1" fontAlgn="auto" latinLnBrk="0" hangingPunct="1">
              <a:lnSpc>
                <a:spcPct val="102499"/>
              </a:lnSpc>
              <a:spcBef>
                <a:spcPts val="0"/>
              </a:spcBef>
              <a:spcAft>
                <a:spcPts val="0"/>
              </a:spcAft>
              <a:buClr>
                <a:srgbClr val="6F2F9F"/>
              </a:buClr>
              <a:buSzTx/>
              <a:buFontTx/>
              <a:buAutoNum type="arabicPeriod"/>
              <a:tabLst>
                <a:tab pos="241300" algn="l"/>
              </a:tabLst>
              <a:defRPr/>
            </a:pPr>
            <a:r>
              <a:rPr kumimoji="0" lang="nl-NL" sz="18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rPr>
              <a:t>Platform voor communicatie en informatieverstrekking</a:t>
            </a:r>
          </a:p>
          <a:p>
            <a:pPr marL="355600" marR="5080" lvl="0" indent="-342900" defTabSz="914400" eaLnBrk="1" fontAlgn="auto" latinLnBrk="0" hangingPunct="1">
              <a:lnSpc>
                <a:spcPct val="102499"/>
              </a:lnSpc>
              <a:spcBef>
                <a:spcPts val="0"/>
              </a:spcBef>
              <a:spcAft>
                <a:spcPts val="0"/>
              </a:spcAft>
              <a:buClr>
                <a:srgbClr val="6F2F9F"/>
              </a:buClr>
              <a:buSzTx/>
              <a:buFontTx/>
              <a:buAutoNum type="arabicPeriod"/>
              <a:tabLst>
                <a:tab pos="241300" algn="l"/>
              </a:tabLst>
              <a:defRPr/>
            </a:pPr>
            <a:r>
              <a:rPr kumimoji="0" lang="nl-NL" sz="18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rPr>
              <a:t>Betrokken patiënten en hun context die de zorg mede vormgeven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696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0000" t="8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89AE9AF-C294-9A38-8B8F-6E667ECDFD64}"/>
              </a:ext>
            </a:extLst>
          </p:cNvPr>
          <p:cNvSpPr/>
          <p:nvPr/>
        </p:nvSpPr>
        <p:spPr>
          <a:xfrm>
            <a:off x="0" y="174997"/>
            <a:ext cx="9144000" cy="929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E2B5A56-5772-0183-BC1F-DF78672CD7BF}"/>
              </a:ext>
            </a:extLst>
          </p:cNvPr>
          <p:cNvSpPr/>
          <p:nvPr/>
        </p:nvSpPr>
        <p:spPr>
          <a:xfrm>
            <a:off x="0" y="174997"/>
            <a:ext cx="9144000" cy="929904"/>
          </a:xfrm>
          <a:prstGeom prst="rect">
            <a:avLst/>
          </a:prstGeom>
          <a:solidFill>
            <a:srgbClr val="F1F8FD"/>
          </a:solidFill>
          <a:ln>
            <a:solidFill>
              <a:srgbClr val="F1F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2E00E5-6555-D2E5-43FC-35BC7C1F1E53}"/>
              </a:ext>
            </a:extLst>
          </p:cNvPr>
          <p:cNvSpPr txBox="1">
            <a:spLocks/>
          </p:cNvSpPr>
          <p:nvPr/>
        </p:nvSpPr>
        <p:spPr>
          <a:xfrm>
            <a:off x="0" y="424118"/>
            <a:ext cx="9144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rgbClr val="136095"/>
                </a:solidFill>
                <a:latin typeface="+mn-lt"/>
              </a:rPr>
              <a:t>YEP: </a:t>
            </a:r>
            <a:r>
              <a:rPr lang="nl-NL" sz="3200" b="0" dirty="0">
                <a:solidFill>
                  <a:schemeClr val="tx1"/>
                </a:solidFill>
              </a:rPr>
              <a:t>Young &amp; Parkinson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39AFF527-C5ED-9041-8676-1DF34E29A831}"/>
              </a:ext>
            </a:extLst>
          </p:cNvPr>
          <p:cNvSpPr/>
          <p:nvPr/>
        </p:nvSpPr>
        <p:spPr>
          <a:xfrm>
            <a:off x="1785256" y="2011207"/>
            <a:ext cx="4869543" cy="16971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3609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8819B56-12F0-45C6-CF2D-1496A8417812}"/>
              </a:ext>
            </a:extLst>
          </p:cNvPr>
          <p:cNvSpPr txBox="1"/>
          <p:nvPr/>
        </p:nvSpPr>
        <p:spPr>
          <a:xfrm>
            <a:off x="3156857" y="2300514"/>
            <a:ext cx="3236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Wij willen de </a:t>
            </a:r>
            <a:r>
              <a:rPr lang="nl-NL" sz="1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kwaliteit van leven </a:t>
            </a:r>
            <a:r>
              <a:rPr lang="nl-NL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voor jonge mensen </a:t>
            </a:r>
            <a:br>
              <a:rPr lang="nl-NL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met </a:t>
            </a:r>
            <a:r>
              <a:rPr lang="nl-NL" dirty="0">
                <a:solidFill>
                  <a:schemeClr val="dk1"/>
                </a:solidFill>
              </a:rPr>
              <a:t>p</a:t>
            </a:r>
            <a:r>
              <a:rPr lang="nl-NL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arkinson en hun naasten verbeteren </a:t>
            </a:r>
            <a:endParaRPr lang="nl-NL" sz="1800" dirty="0">
              <a:effectLst/>
            </a:endParaRPr>
          </a:p>
          <a:p>
            <a:endParaRPr lang="en-GB" dirty="0"/>
          </a:p>
        </p:txBody>
      </p:sp>
      <p:pic>
        <p:nvPicPr>
          <p:cNvPr id="14" name="Graphic 13" descr="Roos met effen opvulling">
            <a:extLst>
              <a:ext uri="{FF2B5EF4-FFF2-40B4-BE49-F238E27FC236}">
                <a16:creationId xmlns:a16="http://schemas.microsoft.com/office/drawing/2014/main" id="{739ED378-87D9-3AB0-689C-48019A8C3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2886" y="24026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1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70F1BF1-55AC-4C48-F865-3906D84F3CC8}"/>
              </a:ext>
            </a:extLst>
          </p:cNvPr>
          <p:cNvSpPr/>
          <p:nvPr/>
        </p:nvSpPr>
        <p:spPr>
          <a:xfrm>
            <a:off x="0" y="174997"/>
            <a:ext cx="9144000" cy="929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EDF6837-B43C-20F9-AE29-C230EA9CD73C}"/>
              </a:ext>
            </a:extLst>
          </p:cNvPr>
          <p:cNvSpPr/>
          <p:nvPr/>
        </p:nvSpPr>
        <p:spPr>
          <a:xfrm>
            <a:off x="0" y="174997"/>
            <a:ext cx="9144000" cy="929904"/>
          </a:xfrm>
          <a:prstGeom prst="rect">
            <a:avLst/>
          </a:prstGeom>
          <a:solidFill>
            <a:srgbClr val="F1F8FD"/>
          </a:solidFill>
          <a:ln>
            <a:solidFill>
              <a:srgbClr val="F1F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0890749-4549-768E-950D-3228B90A6B55}"/>
              </a:ext>
            </a:extLst>
          </p:cNvPr>
          <p:cNvSpPr txBox="1">
            <a:spLocks/>
          </p:cNvSpPr>
          <p:nvPr/>
        </p:nvSpPr>
        <p:spPr>
          <a:xfrm>
            <a:off x="0" y="424118"/>
            <a:ext cx="9144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rgbClr val="136095"/>
                </a:solidFill>
                <a:latin typeface="+mn-lt"/>
              </a:rPr>
              <a:t>YEP: </a:t>
            </a:r>
            <a:r>
              <a:rPr lang="nl-NL" sz="3200" b="0" dirty="0">
                <a:solidFill>
                  <a:schemeClr val="tx1"/>
                </a:solidFill>
              </a:rPr>
              <a:t>Young &amp; Parkinson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20D140CA-EFE4-0787-51DB-F711503A535B}"/>
              </a:ext>
            </a:extLst>
          </p:cNvPr>
          <p:cNvSpPr/>
          <p:nvPr/>
        </p:nvSpPr>
        <p:spPr>
          <a:xfrm>
            <a:off x="548640" y="1354022"/>
            <a:ext cx="3240000" cy="3240000"/>
          </a:xfrm>
          <a:prstGeom prst="rtTriangle">
            <a:avLst/>
          </a:prstGeom>
          <a:solidFill>
            <a:srgbClr val="136095"/>
          </a:solidFill>
          <a:ln>
            <a:solidFill>
              <a:srgbClr val="136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9A482DF-C88E-502B-93C3-35AF5B90E300}"/>
              </a:ext>
            </a:extLst>
          </p:cNvPr>
          <p:cNvSpPr/>
          <p:nvPr/>
        </p:nvSpPr>
        <p:spPr>
          <a:xfrm>
            <a:off x="548640" y="1354022"/>
            <a:ext cx="1080000" cy="1080000"/>
          </a:xfrm>
          <a:prstGeom prst="rect">
            <a:avLst/>
          </a:prstGeom>
          <a:solidFill>
            <a:srgbClr val="136095"/>
          </a:solidFill>
          <a:ln>
            <a:solidFill>
              <a:srgbClr val="136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D8A21CD-19C5-174F-31DD-7754E2290276}"/>
              </a:ext>
            </a:extLst>
          </p:cNvPr>
          <p:cNvSpPr/>
          <p:nvPr/>
        </p:nvSpPr>
        <p:spPr>
          <a:xfrm>
            <a:off x="1628640" y="2434022"/>
            <a:ext cx="1080000" cy="1080000"/>
          </a:xfrm>
          <a:prstGeom prst="rect">
            <a:avLst/>
          </a:prstGeom>
          <a:solidFill>
            <a:srgbClr val="136095"/>
          </a:solidFill>
          <a:ln>
            <a:solidFill>
              <a:srgbClr val="136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00C2367-165E-9BD3-6AA8-8F656F0B8196}"/>
              </a:ext>
            </a:extLst>
          </p:cNvPr>
          <p:cNvSpPr/>
          <p:nvPr/>
        </p:nvSpPr>
        <p:spPr>
          <a:xfrm>
            <a:off x="2708640" y="3514022"/>
            <a:ext cx="1080000" cy="1080000"/>
          </a:xfrm>
          <a:prstGeom prst="rect">
            <a:avLst/>
          </a:prstGeom>
          <a:solidFill>
            <a:srgbClr val="136095"/>
          </a:solidFill>
          <a:ln>
            <a:solidFill>
              <a:srgbClr val="136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77C0089-065B-869F-0D7C-130616F22807}"/>
              </a:ext>
            </a:extLst>
          </p:cNvPr>
          <p:cNvSpPr/>
          <p:nvPr/>
        </p:nvSpPr>
        <p:spPr>
          <a:xfrm>
            <a:off x="1710508" y="1354022"/>
            <a:ext cx="6801031" cy="972000"/>
          </a:xfrm>
          <a:prstGeom prst="rect">
            <a:avLst/>
          </a:prstGeom>
          <a:noFill/>
          <a:ln>
            <a:solidFill>
              <a:srgbClr val="136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98A7B9A-03E4-9AF3-C8EA-18237BAEB6E7}"/>
              </a:ext>
            </a:extLst>
          </p:cNvPr>
          <p:cNvSpPr/>
          <p:nvPr/>
        </p:nvSpPr>
        <p:spPr>
          <a:xfrm>
            <a:off x="2811240" y="2434022"/>
            <a:ext cx="5700299" cy="972000"/>
          </a:xfrm>
          <a:prstGeom prst="rect">
            <a:avLst/>
          </a:prstGeom>
          <a:noFill/>
          <a:ln>
            <a:solidFill>
              <a:srgbClr val="136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A0758065-54C5-F70C-516E-F0C28302F4A3}"/>
              </a:ext>
            </a:extLst>
          </p:cNvPr>
          <p:cNvSpPr/>
          <p:nvPr/>
        </p:nvSpPr>
        <p:spPr>
          <a:xfrm>
            <a:off x="3878580" y="3514022"/>
            <a:ext cx="4632959" cy="1080000"/>
          </a:xfrm>
          <a:prstGeom prst="rect">
            <a:avLst/>
          </a:prstGeom>
          <a:noFill/>
          <a:ln>
            <a:solidFill>
              <a:srgbClr val="136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FCDC8ED-BEDA-C1CD-D358-0865192DB4AA}"/>
              </a:ext>
            </a:extLst>
          </p:cNvPr>
          <p:cNvSpPr txBox="1"/>
          <p:nvPr/>
        </p:nvSpPr>
        <p:spPr>
          <a:xfrm>
            <a:off x="1813560" y="1600555"/>
            <a:ext cx="5516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1. </a:t>
            </a:r>
            <a:r>
              <a:rPr lang="nl-NL" sz="3000" dirty="0"/>
              <a:t>Zorg &amp; zorginnovatie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BA2AECC-EE72-8750-892A-75895C3D083B}"/>
              </a:ext>
            </a:extLst>
          </p:cNvPr>
          <p:cNvSpPr txBox="1"/>
          <p:nvPr/>
        </p:nvSpPr>
        <p:spPr>
          <a:xfrm>
            <a:off x="2994659" y="2643023"/>
            <a:ext cx="5516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2. </a:t>
            </a:r>
            <a:r>
              <a:rPr lang="nl-NL" sz="3000" dirty="0"/>
              <a:t>Ontmoeting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DADF92B-2141-B301-0E51-AC316FF35311}"/>
              </a:ext>
            </a:extLst>
          </p:cNvPr>
          <p:cNvSpPr txBox="1"/>
          <p:nvPr/>
        </p:nvSpPr>
        <p:spPr>
          <a:xfrm>
            <a:off x="4035540" y="3777023"/>
            <a:ext cx="4229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3. </a:t>
            </a:r>
            <a:r>
              <a:rPr lang="nl-NL" sz="3000" dirty="0"/>
              <a:t>Aanjagen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40A2EF0-5276-EFED-BF5C-02F4CB0159DC}"/>
              </a:ext>
            </a:extLst>
          </p:cNvPr>
          <p:cNvSpPr txBox="1"/>
          <p:nvPr/>
        </p:nvSpPr>
        <p:spPr>
          <a:xfrm>
            <a:off x="764580" y="2607709"/>
            <a:ext cx="2178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chemeClr val="bg1"/>
                </a:solidFill>
              </a:rPr>
              <a:t>Kwaliteit </a:t>
            </a:r>
          </a:p>
          <a:p>
            <a:r>
              <a:rPr lang="nl-NL" sz="3000" b="1" dirty="0">
                <a:solidFill>
                  <a:schemeClr val="bg1"/>
                </a:solidFill>
              </a:rPr>
              <a:t>van leven verbeteren</a:t>
            </a:r>
          </a:p>
        </p:txBody>
      </p:sp>
    </p:spTree>
    <p:extLst>
      <p:ext uri="{BB962C8B-B14F-4D97-AF65-F5344CB8AC3E}">
        <p14:creationId xmlns:p14="http://schemas.microsoft.com/office/powerpoint/2010/main" val="205547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8CEBD64-9934-46EF-AE30-8F9249ECDCFA}"/>
              </a:ext>
            </a:extLst>
          </p:cNvPr>
          <p:cNvSpPr/>
          <p:nvPr/>
        </p:nvSpPr>
        <p:spPr>
          <a:xfrm>
            <a:off x="0" y="161925"/>
            <a:ext cx="9144000" cy="942976"/>
          </a:xfrm>
          <a:prstGeom prst="rect">
            <a:avLst/>
          </a:prstGeom>
          <a:solidFill>
            <a:srgbClr val="F1F8FD"/>
          </a:solidFill>
          <a:ln>
            <a:solidFill>
              <a:srgbClr val="F1F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BDEBF22-8EAC-4F74-86FF-F571F9E08D22}"/>
              </a:ext>
            </a:extLst>
          </p:cNvPr>
          <p:cNvSpPr txBox="1">
            <a:spLocks/>
          </p:cNvSpPr>
          <p:nvPr/>
        </p:nvSpPr>
        <p:spPr>
          <a:xfrm>
            <a:off x="0" y="414769"/>
            <a:ext cx="9144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rgbClr val="136095"/>
                </a:solidFill>
                <a:latin typeface="+mn-lt"/>
              </a:rPr>
              <a:t>YEP: </a:t>
            </a:r>
            <a:r>
              <a:rPr lang="nl-NL" sz="3200" b="0" dirty="0">
                <a:solidFill>
                  <a:schemeClr val="tx1"/>
                </a:solidFill>
              </a:rPr>
              <a:t>co-creatie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87237A2-EDD6-49E1-B09F-2161549C47C9}"/>
              </a:ext>
            </a:extLst>
          </p:cNvPr>
          <p:cNvSpPr/>
          <p:nvPr/>
        </p:nvSpPr>
        <p:spPr>
          <a:xfrm>
            <a:off x="522000" y="1550812"/>
            <a:ext cx="71361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Co-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creatie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Het </a:t>
            </a:r>
            <a:r>
              <a:rPr lang="en-US" sz="2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ontwikkelen</a:t>
            </a:r>
            <a:r>
              <a:rPr lang="en-US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vormgeven</a:t>
            </a:r>
            <a:r>
              <a:rPr lang="en-US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US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/of </a:t>
            </a:r>
            <a:r>
              <a:rPr lang="en-US" sz="2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implementeren</a:t>
            </a:r>
            <a:r>
              <a:rPr lang="en-US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 van </a:t>
            </a:r>
            <a:r>
              <a:rPr lang="en-US" sz="2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diensten</a:t>
            </a:r>
            <a:r>
              <a:rPr lang="en-US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en-US" sz="2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producten</a:t>
            </a:r>
            <a:r>
              <a:rPr lang="en-US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en-US" sz="2200" b="1" i="1" dirty="0" err="1">
                <a:solidFill>
                  <a:srgbClr val="136095"/>
                </a:solidFill>
                <a:latin typeface="Calibri" panose="020F0502020204030204" pitchFamily="34" charset="0"/>
              </a:rPr>
              <a:t>gelijkwaardige</a:t>
            </a:r>
            <a:r>
              <a:rPr lang="en-US" sz="2200" b="1" i="1" dirty="0">
                <a:solidFill>
                  <a:srgbClr val="136095"/>
                </a:solidFill>
                <a:latin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136095"/>
                </a:solidFill>
                <a:latin typeface="Calibri" panose="020F0502020204030204" pitchFamily="34" charset="0"/>
              </a:rPr>
              <a:t>samenwerking</a:t>
            </a:r>
            <a:r>
              <a:rPr lang="en-US" sz="2200" i="1" dirty="0">
                <a:solidFill>
                  <a:srgbClr val="136095"/>
                </a:solidFill>
                <a:latin typeface="Calibri" panose="020F0502020204030204" pitchFamily="34" charset="0"/>
              </a:rPr>
              <a:t>  </a:t>
            </a:r>
            <a:r>
              <a:rPr lang="en-US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&amp; met </a:t>
            </a:r>
            <a:r>
              <a:rPr lang="en-US" sz="2200" b="1" i="1" dirty="0" err="1">
                <a:solidFill>
                  <a:srgbClr val="136095"/>
                </a:solidFill>
                <a:latin typeface="Calibri" panose="020F0502020204030204" pitchFamily="34" charset="0"/>
              </a:rPr>
              <a:t>wederzijds</a:t>
            </a:r>
            <a:r>
              <a:rPr lang="en-US" sz="2200" b="1" i="1" dirty="0">
                <a:solidFill>
                  <a:srgbClr val="136095"/>
                </a:solidFill>
                <a:latin typeface="Calibri" panose="020F0502020204030204" pitchFamily="34" charset="0"/>
              </a:rPr>
              <a:t> respect </a:t>
            </a:r>
            <a:r>
              <a:rPr lang="en-US" sz="2200" i="1" dirty="0" err="1">
                <a:latin typeface="Calibri" panose="020F0502020204030204" pitchFamily="34" charset="0"/>
              </a:rPr>
              <a:t>tussen</a:t>
            </a:r>
            <a:r>
              <a:rPr lang="en-US" sz="2200" i="1" dirty="0">
                <a:latin typeface="Calibri" panose="020F0502020204030204" pitchFamily="34" charset="0"/>
              </a:rPr>
              <a:t> </a:t>
            </a:r>
            <a:r>
              <a:rPr lang="en-US" sz="2200" i="1" dirty="0" err="1">
                <a:latin typeface="Calibri" panose="020F0502020204030204" pitchFamily="34" charset="0"/>
              </a:rPr>
              <a:t>alle</a:t>
            </a:r>
            <a:r>
              <a:rPr lang="en-US" sz="2200" i="1" dirty="0">
                <a:latin typeface="Calibri" panose="020F0502020204030204" pitchFamily="34" charset="0"/>
              </a:rPr>
              <a:t> </a:t>
            </a:r>
            <a:r>
              <a:rPr lang="en-US" sz="2200" i="1" dirty="0" err="1">
                <a:latin typeface="Calibri" panose="020F0502020204030204" pitchFamily="34" charset="0"/>
              </a:rPr>
              <a:t>betrokkenen</a:t>
            </a:r>
            <a:r>
              <a:rPr lang="en-US" sz="2200" i="1" dirty="0">
                <a:latin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136095"/>
                </a:solidFill>
                <a:latin typeface="Calibri" panose="020F0502020204030204" pitchFamily="34" charset="0"/>
              </a:rPr>
              <a:t>mensen</a:t>
            </a:r>
            <a:r>
              <a:rPr lang="en-US" sz="2200" b="1" i="1" dirty="0">
                <a:solidFill>
                  <a:srgbClr val="136095"/>
                </a:solidFill>
                <a:latin typeface="Calibri" panose="020F0502020204030204" pitchFamily="34" charset="0"/>
              </a:rPr>
              <a:t> met Parkinson, </a:t>
            </a:r>
            <a:r>
              <a:rPr lang="en-US" sz="2200" b="1" i="1" dirty="0" err="1">
                <a:solidFill>
                  <a:srgbClr val="136095"/>
                </a:solidFill>
                <a:latin typeface="Calibri" panose="020F0502020204030204" pitchFamily="34" charset="0"/>
              </a:rPr>
              <a:t>informele</a:t>
            </a:r>
            <a:r>
              <a:rPr lang="en-US" sz="2200" b="1" i="1" dirty="0">
                <a:solidFill>
                  <a:srgbClr val="136095"/>
                </a:solidFill>
                <a:latin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136095"/>
                </a:solidFill>
                <a:latin typeface="Calibri" panose="020F0502020204030204" pitchFamily="34" charset="0"/>
              </a:rPr>
              <a:t>en</a:t>
            </a:r>
            <a:r>
              <a:rPr lang="en-US" sz="2200" b="1" i="1" dirty="0">
                <a:solidFill>
                  <a:srgbClr val="136095"/>
                </a:solidFill>
                <a:latin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136095"/>
                </a:solidFill>
                <a:latin typeface="Calibri" panose="020F0502020204030204" pitchFamily="34" charset="0"/>
              </a:rPr>
              <a:t>professionele</a:t>
            </a:r>
            <a:r>
              <a:rPr lang="en-US" sz="2200" b="1" i="1" dirty="0">
                <a:solidFill>
                  <a:srgbClr val="136095"/>
                </a:solidFill>
                <a:latin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136095"/>
                </a:solidFill>
                <a:latin typeface="Calibri" panose="020F0502020204030204" pitchFamily="34" charset="0"/>
              </a:rPr>
              <a:t>zorgverleners</a:t>
            </a:r>
            <a:endParaRPr lang="en-US" sz="2200" b="1" dirty="0">
              <a:solidFill>
                <a:srgbClr val="136095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9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40C696F-FA04-5B48-49F0-DA909C1DFE52}"/>
              </a:ext>
            </a:extLst>
          </p:cNvPr>
          <p:cNvSpPr/>
          <p:nvPr/>
        </p:nvSpPr>
        <p:spPr>
          <a:xfrm>
            <a:off x="0" y="174997"/>
            <a:ext cx="9144000" cy="929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F4C08E7-3D7A-B592-DFBD-B691271ED87D}"/>
              </a:ext>
            </a:extLst>
          </p:cNvPr>
          <p:cNvSpPr/>
          <p:nvPr/>
        </p:nvSpPr>
        <p:spPr>
          <a:xfrm>
            <a:off x="0" y="174997"/>
            <a:ext cx="9144000" cy="929904"/>
          </a:xfrm>
          <a:prstGeom prst="rect">
            <a:avLst/>
          </a:prstGeom>
          <a:solidFill>
            <a:srgbClr val="F1F8FD"/>
          </a:solidFill>
          <a:ln>
            <a:solidFill>
              <a:srgbClr val="F1F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E503B51-E70F-EE8E-AEB2-9BC5F7F0AEF6}"/>
              </a:ext>
            </a:extLst>
          </p:cNvPr>
          <p:cNvSpPr txBox="1">
            <a:spLocks/>
          </p:cNvSpPr>
          <p:nvPr/>
        </p:nvSpPr>
        <p:spPr>
          <a:xfrm>
            <a:off x="0" y="413630"/>
            <a:ext cx="914399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>
                <a:solidFill>
                  <a:srgbClr val="136095"/>
                </a:solidFill>
                <a:latin typeface="+mn-lt"/>
              </a:rPr>
              <a:t>YEP:</a:t>
            </a:r>
            <a:r>
              <a:rPr lang="nl-NL" b="0" dirty="0">
                <a:solidFill>
                  <a:srgbClr val="136095"/>
                </a:solidFill>
                <a:latin typeface="+mn-lt"/>
              </a:rPr>
              <a:t> </a:t>
            </a:r>
            <a:r>
              <a:rPr lang="nl-NL" sz="3200" b="0" dirty="0">
                <a:solidFill>
                  <a:schemeClr val="tx1"/>
                </a:solidFill>
              </a:rPr>
              <a:t>hoe werken we?</a:t>
            </a:r>
            <a:r>
              <a:rPr lang="nl-NL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nl-NL" sz="3200" dirty="0">
              <a:solidFill>
                <a:schemeClr val="accent1"/>
              </a:solidFill>
            </a:endParaRPr>
          </a:p>
        </p:txBody>
      </p:sp>
      <p:pic>
        <p:nvPicPr>
          <p:cNvPr id="7" name="Picture 2" descr="oneindigheidsteken lineaire pictogram. lemniscaat. dunne lijn illustratie.  eindeloos contoursymbool. vector geïsoleerde overzichtstekening 4974840 -  Download Free Vectors, Vector Bestanden, Ontwerpen Templates">
            <a:extLst>
              <a:ext uri="{FF2B5EF4-FFF2-40B4-BE49-F238E27FC236}">
                <a16:creationId xmlns:a16="http://schemas.microsoft.com/office/drawing/2014/main" id="{232CCA9B-6BC2-6E14-BA5A-5D3561830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4" b="27326"/>
          <a:stretch/>
        </p:blipFill>
        <p:spPr bwMode="auto">
          <a:xfrm rot="5400000">
            <a:off x="3173365" y="2118360"/>
            <a:ext cx="2886237" cy="135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F80268C-DA77-52D6-D120-5F4985565174}"/>
              </a:ext>
            </a:extLst>
          </p:cNvPr>
          <p:cNvSpPr txBox="1"/>
          <p:nvPr/>
        </p:nvSpPr>
        <p:spPr>
          <a:xfrm>
            <a:off x="3748013" y="3957511"/>
            <a:ext cx="214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36095"/>
                </a:solidFill>
              </a:rPr>
              <a:t>Klankbordgroep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7E1B8F1-2B58-9B16-DFB2-BAE286132217}"/>
              </a:ext>
            </a:extLst>
          </p:cNvPr>
          <p:cNvSpPr txBox="1"/>
          <p:nvPr/>
        </p:nvSpPr>
        <p:spPr>
          <a:xfrm>
            <a:off x="2321168" y="2640182"/>
            <a:ext cx="159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36095"/>
                </a:solidFill>
              </a:rPr>
              <a:t>YEP Kernteam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172EB52-0412-C472-A91E-60FCD6CAAC86}"/>
              </a:ext>
            </a:extLst>
          </p:cNvPr>
          <p:cNvSpPr txBox="1"/>
          <p:nvPr/>
        </p:nvSpPr>
        <p:spPr>
          <a:xfrm>
            <a:off x="3981513" y="1343073"/>
            <a:ext cx="222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36095"/>
                </a:solidFill>
              </a:rPr>
              <a:t>Partners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6ABE661C-DE24-197E-EB27-81738B696ED3}"/>
              </a:ext>
            </a:extLst>
          </p:cNvPr>
          <p:cNvCxnSpPr>
            <a:cxnSpLocks/>
          </p:cNvCxnSpPr>
          <p:nvPr/>
        </p:nvCxnSpPr>
        <p:spPr>
          <a:xfrm flipV="1">
            <a:off x="4218008" y="2477780"/>
            <a:ext cx="748548" cy="670996"/>
          </a:xfrm>
          <a:prstGeom prst="straightConnector1">
            <a:avLst/>
          </a:prstGeom>
          <a:ln>
            <a:solidFill>
              <a:srgbClr val="1360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EA55D44C-86C2-38A9-7218-4E0FC40C0104}"/>
              </a:ext>
            </a:extLst>
          </p:cNvPr>
          <p:cNvCxnSpPr>
            <a:cxnSpLocks/>
          </p:cNvCxnSpPr>
          <p:nvPr/>
        </p:nvCxnSpPr>
        <p:spPr>
          <a:xfrm>
            <a:off x="4129671" y="2359842"/>
            <a:ext cx="912229" cy="830640"/>
          </a:xfrm>
          <a:prstGeom prst="straightConnector1">
            <a:avLst/>
          </a:prstGeom>
          <a:ln>
            <a:solidFill>
              <a:srgbClr val="1360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7C0E5216-8F65-B3A0-B90A-4C9850A2C5F7}"/>
              </a:ext>
            </a:extLst>
          </p:cNvPr>
          <p:cNvCxnSpPr>
            <a:cxnSpLocks/>
          </p:cNvCxnSpPr>
          <p:nvPr/>
        </p:nvCxnSpPr>
        <p:spPr>
          <a:xfrm flipH="1">
            <a:off x="4368236" y="3745108"/>
            <a:ext cx="496494" cy="0"/>
          </a:xfrm>
          <a:prstGeom prst="straightConnector1">
            <a:avLst/>
          </a:prstGeom>
          <a:ln>
            <a:solidFill>
              <a:srgbClr val="1360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3E7D86A-FB0F-A457-6C98-22C4FB435941}"/>
              </a:ext>
            </a:extLst>
          </p:cNvPr>
          <p:cNvCxnSpPr>
            <a:cxnSpLocks/>
          </p:cNvCxnSpPr>
          <p:nvPr/>
        </p:nvCxnSpPr>
        <p:spPr>
          <a:xfrm flipH="1">
            <a:off x="4310227" y="1880487"/>
            <a:ext cx="523546" cy="0"/>
          </a:xfrm>
          <a:prstGeom prst="straightConnector1">
            <a:avLst/>
          </a:prstGeom>
          <a:ln>
            <a:solidFill>
              <a:srgbClr val="1360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8BD374F4-E369-1161-6D3D-0F4BEC3C5703}"/>
              </a:ext>
            </a:extLst>
          </p:cNvPr>
          <p:cNvSpPr txBox="1"/>
          <p:nvPr/>
        </p:nvSpPr>
        <p:spPr>
          <a:xfrm>
            <a:off x="822410" y="2211849"/>
            <a:ext cx="12879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Besluiten</a:t>
            </a:r>
          </a:p>
          <a:p>
            <a:pPr algn="r"/>
            <a:r>
              <a:rPr lang="nl-NL" sz="1400" dirty="0"/>
              <a:t>Coördineren </a:t>
            </a:r>
          </a:p>
          <a:p>
            <a:pPr algn="r"/>
            <a:r>
              <a:rPr lang="nl-NL" sz="1400" dirty="0"/>
              <a:t>Begeleiden </a:t>
            </a:r>
          </a:p>
          <a:p>
            <a:pPr algn="r"/>
            <a:r>
              <a:rPr lang="nl-NL" sz="1400" dirty="0"/>
              <a:t>Sturen </a:t>
            </a:r>
          </a:p>
          <a:p>
            <a:pPr algn="r"/>
            <a:r>
              <a:rPr lang="nl-NL" sz="1400" dirty="0"/>
              <a:t>Leiding geven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D5176E2-1EB2-81F9-E2F1-820D71BBBC0C}"/>
              </a:ext>
            </a:extLst>
          </p:cNvPr>
          <p:cNvSpPr txBox="1"/>
          <p:nvPr/>
        </p:nvSpPr>
        <p:spPr>
          <a:xfrm>
            <a:off x="2125828" y="4077031"/>
            <a:ext cx="1176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Signaleren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8FD54D4-94E1-7FBF-1ED0-9926BD5F8B91}"/>
              </a:ext>
            </a:extLst>
          </p:cNvPr>
          <p:cNvSpPr txBox="1"/>
          <p:nvPr/>
        </p:nvSpPr>
        <p:spPr>
          <a:xfrm>
            <a:off x="5732114" y="2516696"/>
            <a:ext cx="2480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Aanjagen </a:t>
            </a:r>
          </a:p>
          <a:p>
            <a:r>
              <a:rPr lang="nl-NL" sz="1400" dirty="0"/>
              <a:t>Ontmoeting faciliteren</a:t>
            </a:r>
          </a:p>
          <a:p>
            <a:r>
              <a:rPr lang="nl-NL" sz="1400" dirty="0"/>
              <a:t>Optimale zorg faciliteren   </a:t>
            </a:r>
          </a:p>
        </p:txBody>
      </p:sp>
      <p:sp>
        <p:nvSpPr>
          <p:cNvPr id="18" name="Rechteraccolade 17">
            <a:extLst>
              <a:ext uri="{FF2B5EF4-FFF2-40B4-BE49-F238E27FC236}">
                <a16:creationId xmlns:a16="http://schemas.microsoft.com/office/drawing/2014/main" id="{13B065AE-AE47-8864-3724-F972BD4E6999}"/>
              </a:ext>
            </a:extLst>
          </p:cNvPr>
          <p:cNvSpPr/>
          <p:nvPr/>
        </p:nvSpPr>
        <p:spPr>
          <a:xfrm>
            <a:off x="2025906" y="2249986"/>
            <a:ext cx="338423" cy="1149724"/>
          </a:xfrm>
          <a:prstGeom prst="rightBrace">
            <a:avLst/>
          </a:prstGeom>
          <a:ln>
            <a:solidFill>
              <a:srgbClr val="136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eraccolade 18">
            <a:extLst>
              <a:ext uri="{FF2B5EF4-FFF2-40B4-BE49-F238E27FC236}">
                <a16:creationId xmlns:a16="http://schemas.microsoft.com/office/drawing/2014/main" id="{8ABE2231-DAD6-C739-1DC1-E5D2CE269FDF}"/>
              </a:ext>
            </a:extLst>
          </p:cNvPr>
          <p:cNvSpPr/>
          <p:nvPr/>
        </p:nvSpPr>
        <p:spPr>
          <a:xfrm rot="10800000">
            <a:off x="3514004" y="4003650"/>
            <a:ext cx="178110" cy="344263"/>
          </a:xfrm>
          <a:prstGeom prst="rightBrace">
            <a:avLst/>
          </a:prstGeom>
          <a:ln>
            <a:solidFill>
              <a:srgbClr val="136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eraccolade 19">
            <a:extLst>
              <a:ext uri="{FF2B5EF4-FFF2-40B4-BE49-F238E27FC236}">
                <a16:creationId xmlns:a16="http://schemas.microsoft.com/office/drawing/2014/main" id="{BBD5DEBB-4837-8B7C-C66C-EBBF900AA454}"/>
              </a:ext>
            </a:extLst>
          </p:cNvPr>
          <p:cNvSpPr/>
          <p:nvPr/>
        </p:nvSpPr>
        <p:spPr>
          <a:xfrm>
            <a:off x="5406547" y="1442909"/>
            <a:ext cx="277713" cy="2886238"/>
          </a:xfrm>
          <a:prstGeom prst="rightBrace">
            <a:avLst/>
          </a:prstGeom>
          <a:ln>
            <a:solidFill>
              <a:srgbClr val="136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EBB95105-F68A-8C11-7004-C833D6B4A687}"/>
              </a:ext>
            </a:extLst>
          </p:cNvPr>
          <p:cNvSpPr/>
          <p:nvPr/>
        </p:nvSpPr>
        <p:spPr>
          <a:xfrm>
            <a:off x="1800693" y="4003650"/>
            <a:ext cx="1583360" cy="538099"/>
          </a:xfrm>
          <a:prstGeom prst="ellipse">
            <a:avLst/>
          </a:prstGeom>
          <a:noFill/>
          <a:ln>
            <a:solidFill>
              <a:srgbClr val="136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2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Amalia Kinderziekenhuis">
  <a:themeElements>
    <a:clrScheme name="Radboudumc Corporate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alia Kinderziekenhuis" id="{9A9328BA-3969-40DE-8A59-DD6719931033}" vid="{3CFA6FA6-F1A9-4E0B-8816-C9CAD7D8EF60}"/>
    </a:ext>
  </a:extLst>
</a:theme>
</file>

<file path=ppt/theme/theme2.xml><?xml version="1.0" encoding="utf-8"?>
<a:theme xmlns:a="http://schemas.openxmlformats.org/drawingml/2006/main" name="1_Amalia Kinderziekenhuis">
  <a:themeElements>
    <a:clrScheme name="Radboudumc Corporate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alia Kinderziekenhuis" id="{9A9328BA-3969-40DE-8A59-DD6719931033}" vid="{3CFA6FA6-F1A9-4E0B-8816-C9CAD7D8EF60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DC6346CB245B4B94835FA942450F27" ma:contentTypeVersion="2" ma:contentTypeDescription="Een nieuw document maken." ma:contentTypeScope="" ma:versionID="0278518d8bb4397d6169a85e3d5239d2">
  <xsd:schema xmlns:xsd="http://www.w3.org/2001/XMLSchema" xmlns:xs="http://www.w3.org/2001/XMLSchema" xmlns:p="http://schemas.microsoft.com/office/2006/metadata/properties" xmlns:ns3="1400fb9e-0962-4120-bf26-8a3bbccd4732" targetNamespace="http://schemas.microsoft.com/office/2006/metadata/properties" ma:root="true" ma:fieldsID="1f52fb044bf0d909e4efaf81a3845b24" ns3:_="">
    <xsd:import namespace="1400fb9e-0962-4120-bf26-8a3bbccd47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0fb9e-0962-4120-bf26-8a3bbccd47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A9156E-93EA-4B38-9272-C6E326748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00fb9e-0962-4120-bf26-8a3bbccd47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357D2A-E49B-43AE-8EAF-42E1A9DE1EEC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1400fb9e-0962-4120-bf26-8a3bbccd473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12FB401-CA86-4340-A209-75578946CB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Amalia Kinderziekenhuis</Template>
  <TotalTime>2757</TotalTime>
  <Words>164</Words>
  <Application>Microsoft Office PowerPoint</Application>
  <PresentationFormat>Diavoorstelling (16:9)</PresentationFormat>
  <Paragraphs>38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Amalia Kinderziekenhuis</vt:lpstr>
      <vt:lpstr>1_Amalia Kinderziekenhuis</vt:lpstr>
      <vt:lpstr>Kantoorthema</vt:lpstr>
      <vt:lpstr>YEP: Young &amp; Parkinson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Expertise centrum parkinson en zeldzame bewegingsstoornissen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Themadag Jong en Parkinson</dc:title>
  <dc:creator>Kapelle, Willanka</dc:creator>
  <cp:lastModifiedBy>Vos</cp:lastModifiedBy>
  <cp:revision>43</cp:revision>
  <dcterms:created xsi:type="dcterms:W3CDTF">2022-01-11T15:10:53Z</dcterms:created>
  <dcterms:modified xsi:type="dcterms:W3CDTF">2025-05-27T11:08:59Z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0x010100B4DC6346CB245B4B94835FA942450F27</vt:lpwstr>
  </property>
</Properties>
</file>