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7" r:id="rId2"/>
    <p:sldId id="284" r:id="rId3"/>
    <p:sldId id="283" r:id="rId4"/>
    <p:sldId id="259" r:id="rId5"/>
    <p:sldId id="264" r:id="rId6"/>
    <p:sldId id="292" r:id="rId7"/>
    <p:sldId id="291" r:id="rId8"/>
    <p:sldId id="262" r:id="rId9"/>
    <p:sldId id="285" r:id="rId10"/>
    <p:sldId id="286" r:id="rId11"/>
    <p:sldId id="275" r:id="rId12"/>
    <p:sldId id="273" r:id="rId13"/>
    <p:sldId id="260" r:id="rId14"/>
    <p:sldId id="267" r:id="rId15"/>
    <p:sldId id="274" r:id="rId16"/>
    <p:sldId id="261" r:id="rId17"/>
    <p:sldId id="269" r:id="rId18"/>
    <p:sldId id="270" r:id="rId19"/>
    <p:sldId id="271" r:id="rId20"/>
    <p:sldId id="281" r:id="rId21"/>
    <p:sldId id="277" r:id="rId22"/>
    <p:sldId id="263" r:id="rId23"/>
    <p:sldId id="276" r:id="rId24"/>
    <p:sldId id="268" r:id="rId25"/>
    <p:sldId id="266" r:id="rId26"/>
    <p:sldId id="287" r:id="rId27"/>
    <p:sldId id="288" r:id="rId28"/>
    <p:sldId id="289" r:id="rId29"/>
    <p:sldId id="290" r:id="rId30"/>
    <p:sldId id="279" r:id="rId31"/>
    <p:sldId id="280" r:id="rId3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25215DB-A02D-4A34-B5F4-6A565FC7A403}" type="datetimeFigureOut">
              <a:rPr lang="nl-NL" smtClean="0"/>
              <a:t>10-12-2018</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8F0795-69BD-4B9A-9D71-19992A121808}" type="slidenum">
              <a:rPr lang="nl-NL" smtClean="0"/>
              <a:t>‹nr.›</a:t>
            </a:fld>
            <a:endParaRPr lang="nl-NL"/>
          </a:p>
        </p:txBody>
      </p:sp>
    </p:spTree>
    <p:extLst>
      <p:ext uri="{BB962C8B-B14F-4D97-AF65-F5344CB8AC3E}">
        <p14:creationId xmlns:p14="http://schemas.microsoft.com/office/powerpoint/2010/main" val="3404381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2</a:t>
            </a:fld>
            <a:endParaRPr lang="nl-NL"/>
          </a:p>
        </p:txBody>
      </p:sp>
    </p:spTree>
    <p:extLst>
      <p:ext uri="{BB962C8B-B14F-4D97-AF65-F5344CB8AC3E}">
        <p14:creationId xmlns:p14="http://schemas.microsoft.com/office/powerpoint/2010/main" val="7005045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11</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12</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13</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14</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15</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16</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17</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18</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19</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20</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3</a:t>
            </a:fld>
            <a:endParaRPr lang="nl-NL"/>
          </a:p>
        </p:txBody>
      </p:sp>
    </p:spTree>
    <p:extLst>
      <p:ext uri="{BB962C8B-B14F-4D97-AF65-F5344CB8AC3E}">
        <p14:creationId xmlns:p14="http://schemas.microsoft.com/office/powerpoint/2010/main" val="36871997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21</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22</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23</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24</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25</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26</a:t>
            </a:fld>
            <a:endParaRPr lang="nl-NL"/>
          </a:p>
        </p:txBody>
      </p:sp>
    </p:spTree>
    <p:extLst>
      <p:ext uri="{BB962C8B-B14F-4D97-AF65-F5344CB8AC3E}">
        <p14:creationId xmlns:p14="http://schemas.microsoft.com/office/powerpoint/2010/main" val="21577182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27</a:t>
            </a:fld>
            <a:endParaRPr lang="nl-NL"/>
          </a:p>
        </p:txBody>
      </p:sp>
    </p:spTree>
    <p:extLst>
      <p:ext uri="{BB962C8B-B14F-4D97-AF65-F5344CB8AC3E}">
        <p14:creationId xmlns:p14="http://schemas.microsoft.com/office/powerpoint/2010/main" val="21646925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28</a:t>
            </a:fld>
            <a:endParaRPr lang="nl-NL"/>
          </a:p>
        </p:txBody>
      </p:sp>
    </p:spTree>
    <p:extLst>
      <p:ext uri="{BB962C8B-B14F-4D97-AF65-F5344CB8AC3E}">
        <p14:creationId xmlns:p14="http://schemas.microsoft.com/office/powerpoint/2010/main" val="24705243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29</a:t>
            </a:fld>
            <a:endParaRPr lang="nl-NL"/>
          </a:p>
        </p:txBody>
      </p:sp>
    </p:spTree>
    <p:extLst>
      <p:ext uri="{BB962C8B-B14F-4D97-AF65-F5344CB8AC3E}">
        <p14:creationId xmlns:p14="http://schemas.microsoft.com/office/powerpoint/2010/main" val="31378872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30</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4</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31</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5</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6</a:t>
            </a:fld>
            <a:endParaRPr lang="nl-NL"/>
          </a:p>
        </p:txBody>
      </p:sp>
    </p:spTree>
    <p:extLst>
      <p:ext uri="{BB962C8B-B14F-4D97-AF65-F5344CB8AC3E}">
        <p14:creationId xmlns:p14="http://schemas.microsoft.com/office/powerpoint/2010/main" val="353075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7</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8</a:t>
            </a:fld>
            <a:endParaRPr lang="nl-NL"/>
          </a:p>
        </p:txBody>
      </p:sp>
    </p:spTree>
    <p:extLst>
      <p:ext uri="{BB962C8B-B14F-4D97-AF65-F5344CB8AC3E}">
        <p14:creationId xmlns:p14="http://schemas.microsoft.com/office/powerpoint/2010/main" val="860028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9</a:t>
            </a:fld>
            <a:endParaRPr lang="nl-NL"/>
          </a:p>
        </p:txBody>
      </p:sp>
    </p:spTree>
    <p:extLst>
      <p:ext uri="{BB962C8B-B14F-4D97-AF65-F5344CB8AC3E}">
        <p14:creationId xmlns:p14="http://schemas.microsoft.com/office/powerpoint/2010/main" val="1814900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128216B-6DFD-47C1-ACA7-AE6C7568690B}" type="slidenum">
              <a:rPr lang="nl-NL" smtClean="0"/>
              <a:t>10</a:t>
            </a:fld>
            <a:endParaRPr lang="nl-NL"/>
          </a:p>
        </p:txBody>
      </p:sp>
    </p:spTree>
    <p:extLst>
      <p:ext uri="{BB962C8B-B14F-4D97-AF65-F5344CB8AC3E}">
        <p14:creationId xmlns:p14="http://schemas.microsoft.com/office/powerpoint/2010/main" val="35784561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E896A300-6D4E-48A8-8925-8DA8D8D92067}" type="datetimeFigureOut">
              <a:rPr lang="nl-NL" smtClean="0"/>
              <a:t>10-12-2018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3368095-5B33-4174-8342-3F0E55DCF4CA}" type="slidenum">
              <a:rPr lang="nl-NL" smtClean="0"/>
              <a:t>‹nr.›</a:t>
            </a:fld>
            <a:endParaRPr lang="nl-NL"/>
          </a:p>
        </p:txBody>
      </p:sp>
    </p:spTree>
    <p:extLst>
      <p:ext uri="{BB962C8B-B14F-4D97-AF65-F5344CB8AC3E}">
        <p14:creationId xmlns:p14="http://schemas.microsoft.com/office/powerpoint/2010/main" val="3057289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896A300-6D4E-48A8-8925-8DA8D8D92067}" type="datetimeFigureOut">
              <a:rPr lang="nl-NL" smtClean="0"/>
              <a:t>10-12-2018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3368095-5B33-4174-8342-3F0E55DCF4CA}" type="slidenum">
              <a:rPr lang="nl-NL" smtClean="0"/>
              <a:t>‹nr.›</a:t>
            </a:fld>
            <a:endParaRPr lang="nl-NL"/>
          </a:p>
        </p:txBody>
      </p:sp>
    </p:spTree>
    <p:extLst>
      <p:ext uri="{BB962C8B-B14F-4D97-AF65-F5344CB8AC3E}">
        <p14:creationId xmlns:p14="http://schemas.microsoft.com/office/powerpoint/2010/main" val="13835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896A300-6D4E-48A8-8925-8DA8D8D92067}" type="datetimeFigureOut">
              <a:rPr lang="nl-NL" smtClean="0"/>
              <a:t>10-12-2018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3368095-5B33-4174-8342-3F0E55DCF4CA}" type="slidenum">
              <a:rPr lang="nl-NL" smtClean="0"/>
              <a:t>‹nr.›</a:t>
            </a:fld>
            <a:endParaRPr lang="nl-NL"/>
          </a:p>
        </p:txBody>
      </p:sp>
    </p:spTree>
    <p:extLst>
      <p:ext uri="{BB962C8B-B14F-4D97-AF65-F5344CB8AC3E}">
        <p14:creationId xmlns:p14="http://schemas.microsoft.com/office/powerpoint/2010/main" val="2821634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896A300-6D4E-48A8-8925-8DA8D8D92067}" type="datetimeFigureOut">
              <a:rPr lang="nl-NL" smtClean="0"/>
              <a:t>10-12-2018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3368095-5B33-4174-8342-3F0E55DCF4CA}" type="slidenum">
              <a:rPr lang="nl-NL" smtClean="0"/>
              <a:t>‹nr.›</a:t>
            </a:fld>
            <a:endParaRPr lang="nl-NL"/>
          </a:p>
        </p:txBody>
      </p:sp>
    </p:spTree>
    <p:extLst>
      <p:ext uri="{BB962C8B-B14F-4D97-AF65-F5344CB8AC3E}">
        <p14:creationId xmlns:p14="http://schemas.microsoft.com/office/powerpoint/2010/main" val="2970375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E896A300-6D4E-48A8-8925-8DA8D8D92067}" type="datetimeFigureOut">
              <a:rPr lang="nl-NL" smtClean="0"/>
              <a:t>10-12-2018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3368095-5B33-4174-8342-3F0E55DCF4CA}" type="slidenum">
              <a:rPr lang="nl-NL" smtClean="0"/>
              <a:t>‹nr.›</a:t>
            </a:fld>
            <a:endParaRPr lang="nl-NL"/>
          </a:p>
        </p:txBody>
      </p:sp>
    </p:spTree>
    <p:extLst>
      <p:ext uri="{BB962C8B-B14F-4D97-AF65-F5344CB8AC3E}">
        <p14:creationId xmlns:p14="http://schemas.microsoft.com/office/powerpoint/2010/main" val="2656874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E896A300-6D4E-48A8-8925-8DA8D8D92067}" type="datetimeFigureOut">
              <a:rPr lang="nl-NL" smtClean="0"/>
              <a:t>10-12-2018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3368095-5B33-4174-8342-3F0E55DCF4CA}" type="slidenum">
              <a:rPr lang="nl-NL" smtClean="0"/>
              <a:t>‹nr.›</a:t>
            </a:fld>
            <a:endParaRPr lang="nl-NL"/>
          </a:p>
        </p:txBody>
      </p:sp>
    </p:spTree>
    <p:extLst>
      <p:ext uri="{BB962C8B-B14F-4D97-AF65-F5344CB8AC3E}">
        <p14:creationId xmlns:p14="http://schemas.microsoft.com/office/powerpoint/2010/main" val="3061807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E896A300-6D4E-48A8-8925-8DA8D8D92067}" type="datetimeFigureOut">
              <a:rPr lang="nl-NL" smtClean="0"/>
              <a:t>10-12-2018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E3368095-5B33-4174-8342-3F0E55DCF4CA}" type="slidenum">
              <a:rPr lang="nl-NL" smtClean="0"/>
              <a:t>‹nr.›</a:t>
            </a:fld>
            <a:endParaRPr lang="nl-NL"/>
          </a:p>
        </p:txBody>
      </p:sp>
    </p:spTree>
    <p:extLst>
      <p:ext uri="{BB962C8B-B14F-4D97-AF65-F5344CB8AC3E}">
        <p14:creationId xmlns:p14="http://schemas.microsoft.com/office/powerpoint/2010/main" val="3495802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E896A300-6D4E-48A8-8925-8DA8D8D92067}" type="datetimeFigureOut">
              <a:rPr lang="nl-NL" smtClean="0"/>
              <a:t>10-12-2018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E3368095-5B33-4174-8342-3F0E55DCF4CA}" type="slidenum">
              <a:rPr lang="nl-NL" smtClean="0"/>
              <a:t>‹nr.›</a:t>
            </a:fld>
            <a:endParaRPr lang="nl-NL"/>
          </a:p>
        </p:txBody>
      </p:sp>
    </p:spTree>
    <p:extLst>
      <p:ext uri="{BB962C8B-B14F-4D97-AF65-F5344CB8AC3E}">
        <p14:creationId xmlns:p14="http://schemas.microsoft.com/office/powerpoint/2010/main" val="2470946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E896A300-6D4E-48A8-8925-8DA8D8D92067}" type="datetimeFigureOut">
              <a:rPr lang="nl-NL" smtClean="0"/>
              <a:t>10-12-2018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E3368095-5B33-4174-8342-3F0E55DCF4CA}" type="slidenum">
              <a:rPr lang="nl-NL" smtClean="0"/>
              <a:t>‹nr.›</a:t>
            </a:fld>
            <a:endParaRPr lang="nl-NL"/>
          </a:p>
        </p:txBody>
      </p:sp>
    </p:spTree>
    <p:extLst>
      <p:ext uri="{BB962C8B-B14F-4D97-AF65-F5344CB8AC3E}">
        <p14:creationId xmlns:p14="http://schemas.microsoft.com/office/powerpoint/2010/main" val="1738916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E896A300-6D4E-48A8-8925-8DA8D8D92067}" type="datetimeFigureOut">
              <a:rPr lang="nl-NL" smtClean="0"/>
              <a:t>10-12-2018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3368095-5B33-4174-8342-3F0E55DCF4CA}" type="slidenum">
              <a:rPr lang="nl-NL" smtClean="0"/>
              <a:t>‹nr.›</a:t>
            </a:fld>
            <a:endParaRPr lang="nl-NL"/>
          </a:p>
        </p:txBody>
      </p:sp>
    </p:spTree>
    <p:extLst>
      <p:ext uri="{BB962C8B-B14F-4D97-AF65-F5344CB8AC3E}">
        <p14:creationId xmlns:p14="http://schemas.microsoft.com/office/powerpoint/2010/main" val="2184879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E896A300-6D4E-48A8-8925-8DA8D8D92067}" type="datetimeFigureOut">
              <a:rPr lang="nl-NL" smtClean="0"/>
              <a:t>10-12-2018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3368095-5B33-4174-8342-3F0E55DCF4CA}" type="slidenum">
              <a:rPr lang="nl-NL" smtClean="0"/>
              <a:t>‹nr.›</a:t>
            </a:fld>
            <a:endParaRPr lang="nl-NL"/>
          </a:p>
        </p:txBody>
      </p:sp>
    </p:spTree>
    <p:extLst>
      <p:ext uri="{BB962C8B-B14F-4D97-AF65-F5344CB8AC3E}">
        <p14:creationId xmlns:p14="http://schemas.microsoft.com/office/powerpoint/2010/main" val="2900008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6A300-6D4E-48A8-8925-8DA8D8D92067}" type="datetimeFigureOut">
              <a:rPr lang="nl-NL" smtClean="0"/>
              <a:t>10-12-2018</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368095-5B33-4174-8342-3F0E55DCF4CA}" type="slidenum">
              <a:rPr lang="nl-NL" smtClean="0"/>
              <a:t>‹nr.›</a:t>
            </a:fld>
            <a:endParaRPr lang="nl-NL"/>
          </a:p>
        </p:txBody>
      </p:sp>
    </p:spTree>
    <p:extLst>
      <p:ext uri="{BB962C8B-B14F-4D97-AF65-F5344CB8AC3E}">
        <p14:creationId xmlns:p14="http://schemas.microsoft.com/office/powerpoint/2010/main" val="2490761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6.jpg"/><Relationship Id="rId5" Type="http://schemas.openxmlformats.org/officeDocument/2006/relationships/image" Target="../media/image25.jpg"/><Relationship Id="rId4" Type="http://schemas.openxmlformats.org/officeDocument/2006/relationships/image" Target="../media/image24.jpg"/></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www.gerodontologie.nl/" TargetMode="External"/><Relationship Id="rId5" Type="http://schemas.openxmlformats.org/officeDocument/2006/relationships/hyperlink" Target="http://www.vbtgg.nl/" TargetMode="External"/><Relationship Id="rId4" Type="http://schemas.openxmlformats.org/officeDocument/2006/relationships/hyperlink" Target="mailto:info@mondzorgparkinson.nl"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arjolein\Downloads\bg-blok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5716" cy="689317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23750"/>
          <a:stretch/>
        </p:blipFill>
        <p:spPr bwMode="auto">
          <a:xfrm>
            <a:off x="-20089" y="0"/>
            <a:ext cx="9175805" cy="13993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Ondertitel 2"/>
          <p:cNvSpPr>
            <a:spLocks noGrp="1"/>
          </p:cNvSpPr>
          <p:nvPr>
            <p:ph type="subTitle" idx="1"/>
          </p:nvPr>
        </p:nvSpPr>
        <p:spPr>
          <a:xfrm>
            <a:off x="1371600" y="3645024"/>
            <a:ext cx="6400800" cy="3096344"/>
          </a:xfrm>
        </p:spPr>
        <p:txBody>
          <a:bodyPr>
            <a:normAutofit/>
          </a:bodyPr>
          <a:lstStyle/>
          <a:p>
            <a:pPr>
              <a:spcBef>
                <a:spcPts val="0"/>
              </a:spcBef>
            </a:pPr>
            <a:r>
              <a:rPr lang="nl-NL" dirty="0">
                <a:solidFill>
                  <a:schemeClr val="bg1"/>
                </a:solidFill>
              </a:rPr>
              <a:t>Marjolein van Stiphout</a:t>
            </a:r>
          </a:p>
          <a:p>
            <a:pPr>
              <a:spcBef>
                <a:spcPts val="0"/>
              </a:spcBef>
            </a:pPr>
            <a:r>
              <a:rPr lang="nl-NL" dirty="0">
                <a:solidFill>
                  <a:schemeClr val="bg1"/>
                </a:solidFill>
              </a:rPr>
              <a:t>Tandarts-onderzoeker</a:t>
            </a:r>
          </a:p>
          <a:p>
            <a:pPr>
              <a:spcBef>
                <a:spcPts val="0"/>
              </a:spcBef>
            </a:pPr>
            <a:endParaRPr lang="nl-NL" dirty="0">
              <a:solidFill>
                <a:schemeClr val="bg1"/>
              </a:solidFill>
            </a:endParaRPr>
          </a:p>
          <a:p>
            <a:pPr>
              <a:spcBef>
                <a:spcPts val="0"/>
              </a:spcBef>
            </a:pPr>
            <a:r>
              <a:rPr lang="nl-NL" dirty="0">
                <a:solidFill>
                  <a:schemeClr val="bg1"/>
                </a:solidFill>
              </a:rPr>
              <a:t>Reeuwijk, 11-12-2018</a:t>
            </a:r>
          </a:p>
        </p:txBody>
      </p:sp>
      <p:sp>
        <p:nvSpPr>
          <p:cNvPr id="2" name="Titel 1"/>
          <p:cNvSpPr>
            <a:spLocks noGrp="1"/>
          </p:cNvSpPr>
          <p:nvPr>
            <p:ph type="ctrTitle"/>
          </p:nvPr>
        </p:nvSpPr>
        <p:spPr>
          <a:xfrm>
            <a:off x="1187623" y="1628800"/>
            <a:ext cx="6984777" cy="1817785"/>
          </a:xfrm>
        </p:spPr>
        <p:txBody>
          <a:bodyPr>
            <a:normAutofit/>
          </a:bodyPr>
          <a:lstStyle/>
          <a:p>
            <a:r>
              <a:rPr lang="nl-NL" dirty="0" err="1">
                <a:solidFill>
                  <a:schemeClr val="bg1"/>
                </a:solidFill>
              </a:rPr>
              <a:t>Mondzorg</a:t>
            </a:r>
            <a:r>
              <a:rPr lang="nl-NL" dirty="0">
                <a:solidFill>
                  <a:schemeClr val="bg1"/>
                </a:solidFill>
              </a:rPr>
              <a:t> en de ziekte van Parkinson</a:t>
            </a:r>
          </a:p>
        </p:txBody>
      </p:sp>
      <p:sp>
        <p:nvSpPr>
          <p:cNvPr id="5" name="AutoShape 2" descr="header-bg.png wordt weergegev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Tree>
    <p:extLst>
      <p:ext uri="{BB962C8B-B14F-4D97-AF65-F5344CB8AC3E}">
        <p14:creationId xmlns:p14="http://schemas.microsoft.com/office/powerpoint/2010/main" val="4172343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Functionele en sociale gevolgen:</a:t>
            </a:r>
          </a:p>
        </p:txBody>
      </p:sp>
      <p:sp>
        <p:nvSpPr>
          <p:cNvPr id="3" name="Tijdelijke aanduiding voor inhoud 2"/>
          <p:cNvSpPr>
            <a:spLocks noGrp="1"/>
          </p:cNvSpPr>
          <p:nvPr>
            <p:ph idx="1"/>
          </p:nvPr>
        </p:nvSpPr>
        <p:spPr>
          <a:xfrm>
            <a:off x="1259632" y="1700808"/>
            <a:ext cx="7884368" cy="4680520"/>
          </a:xfrm>
        </p:spPr>
        <p:txBody>
          <a:bodyPr>
            <a:normAutofit/>
          </a:bodyPr>
          <a:lstStyle/>
          <a:p>
            <a:r>
              <a:rPr lang="nl-NL" dirty="0">
                <a:solidFill>
                  <a:schemeClr val="bg1"/>
                </a:solidFill>
              </a:rPr>
              <a:t>Problemen met kauwen</a:t>
            </a:r>
          </a:p>
          <a:p>
            <a:r>
              <a:rPr lang="nl-NL" dirty="0">
                <a:solidFill>
                  <a:schemeClr val="bg1"/>
                </a:solidFill>
              </a:rPr>
              <a:t>Problemen met spreken</a:t>
            </a:r>
          </a:p>
          <a:p>
            <a:r>
              <a:rPr lang="nl-NL" dirty="0">
                <a:solidFill>
                  <a:schemeClr val="bg1"/>
                </a:solidFill>
              </a:rPr>
              <a:t>Sociale situaties vermijden</a:t>
            </a:r>
          </a:p>
          <a:p>
            <a:r>
              <a:rPr lang="nl-NL" dirty="0">
                <a:solidFill>
                  <a:schemeClr val="bg1"/>
                </a:solidFill>
              </a:rPr>
              <a:t>Drempel tandartsbezoek groter, problemen erger</a:t>
            </a:r>
          </a:p>
          <a:p>
            <a:pPr marL="0" indent="0">
              <a:buNone/>
            </a:pPr>
            <a:endParaRPr lang="nl-NL" dirty="0">
              <a:solidFill>
                <a:schemeClr val="bg1"/>
              </a:solidFill>
            </a:endParaRPr>
          </a:p>
          <a:p>
            <a:pPr marL="0" indent="0">
              <a:buNone/>
            </a:pPr>
            <a:endParaRPr lang="nl-NL" dirty="0">
              <a:solidFill>
                <a:schemeClr val="bg1"/>
              </a:solidFill>
            </a:endParaRPr>
          </a:p>
        </p:txBody>
      </p:sp>
    </p:spTree>
    <p:extLst>
      <p:ext uri="{BB962C8B-B14F-4D97-AF65-F5344CB8AC3E}">
        <p14:creationId xmlns:p14="http://schemas.microsoft.com/office/powerpoint/2010/main" val="1728051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ln>
            <a:solidFill>
              <a:schemeClr val="bg1"/>
            </a:solidFill>
          </a:ln>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Voorbeeld</a:t>
            </a:r>
          </a:p>
        </p:txBody>
      </p:sp>
      <p:pic>
        <p:nvPicPr>
          <p:cNvPr id="5" name="Afbeelding 4"/>
          <p:cNvPicPr>
            <a:picLocks noChangeAspect="1"/>
          </p:cNvPicPr>
          <p:nvPr/>
        </p:nvPicPr>
        <p:blipFill rotWithShape="1">
          <a:blip r:embed="rId4" cstate="print">
            <a:extLst>
              <a:ext uri="{28A0092B-C50C-407E-A947-70E740481C1C}">
                <a14:useLocalDpi xmlns:a14="http://schemas.microsoft.com/office/drawing/2010/main" val="0"/>
              </a:ext>
            </a:extLst>
          </a:blip>
          <a:srcRect l="685" t="6465" r="45001" b="40000"/>
          <a:stretch/>
        </p:blipFill>
        <p:spPr>
          <a:xfrm>
            <a:off x="4355976" y="1555932"/>
            <a:ext cx="4237111" cy="3132279"/>
          </a:xfrm>
          <a:prstGeom prst="rect">
            <a:avLst/>
          </a:prstGeom>
          <a:ln w="25400">
            <a:solidFill>
              <a:schemeClr val="bg1"/>
            </a:solidFill>
          </a:ln>
        </p:spPr>
      </p:pic>
      <p:pic>
        <p:nvPicPr>
          <p:cNvPr id="6" name="Afbeelding 5"/>
          <p:cNvPicPr>
            <a:picLocks noChangeAspect="1"/>
          </p:cNvPicPr>
          <p:nvPr/>
        </p:nvPicPr>
        <p:blipFill rotWithShape="1">
          <a:blip r:embed="rId5" cstate="print">
            <a:extLst>
              <a:ext uri="{28A0092B-C50C-407E-A947-70E740481C1C}">
                <a14:useLocalDpi xmlns:a14="http://schemas.microsoft.com/office/drawing/2010/main" val="0"/>
              </a:ext>
            </a:extLst>
          </a:blip>
          <a:srcRect l="22272" t="27677" r="31556" b="34344"/>
          <a:stretch/>
        </p:blipFill>
        <p:spPr>
          <a:xfrm>
            <a:off x="971600" y="1555932"/>
            <a:ext cx="3126667" cy="1928968"/>
          </a:xfrm>
          <a:prstGeom prst="rect">
            <a:avLst/>
          </a:prstGeom>
          <a:ln w="25400">
            <a:solidFill>
              <a:schemeClr val="bg1"/>
            </a:solidFill>
          </a:ln>
        </p:spPr>
      </p:pic>
      <p:pic>
        <p:nvPicPr>
          <p:cNvPr id="7" name="Afbeelding 6"/>
          <p:cNvPicPr>
            <a:picLocks noChangeAspect="1"/>
          </p:cNvPicPr>
          <p:nvPr/>
        </p:nvPicPr>
        <p:blipFill rotWithShape="1">
          <a:blip r:embed="rId6" cstate="print">
            <a:extLst>
              <a:ext uri="{28A0092B-C50C-407E-A947-70E740481C1C}">
                <a14:useLocalDpi xmlns:a14="http://schemas.microsoft.com/office/drawing/2010/main" val="0"/>
              </a:ext>
            </a:extLst>
          </a:blip>
          <a:srcRect l="14698" t="26061" r="24696" b="23838"/>
          <a:stretch/>
        </p:blipFill>
        <p:spPr>
          <a:xfrm>
            <a:off x="961312" y="3645024"/>
            <a:ext cx="3136955" cy="1944912"/>
          </a:xfrm>
          <a:prstGeom prst="rect">
            <a:avLst/>
          </a:prstGeom>
          <a:ln w="25400">
            <a:solidFill>
              <a:schemeClr val="bg1"/>
            </a:solidFill>
          </a:ln>
        </p:spPr>
      </p:pic>
      <p:cxnSp>
        <p:nvCxnSpPr>
          <p:cNvPr id="9" name="Rechte verbindingslijn met pijl 8"/>
          <p:cNvCxnSpPr/>
          <p:nvPr/>
        </p:nvCxnSpPr>
        <p:spPr>
          <a:xfrm flipH="1">
            <a:off x="7020272" y="980728"/>
            <a:ext cx="864096" cy="864096"/>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1" name="Rechte verbindingslijn met pijl 10"/>
          <p:cNvCxnSpPr/>
          <p:nvPr/>
        </p:nvCxnSpPr>
        <p:spPr>
          <a:xfrm flipH="1">
            <a:off x="8161039" y="2257975"/>
            <a:ext cx="864096" cy="864096"/>
          </a:xfrm>
          <a:prstGeom prst="straightConnector1">
            <a:avLst/>
          </a:prstGeom>
          <a:ln w="2540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3774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fontScale="90000"/>
          </a:bodyPr>
          <a:lstStyle/>
          <a:p>
            <a:r>
              <a:rPr lang="nl-NL" dirty="0">
                <a:solidFill>
                  <a:schemeClr val="bg1"/>
                </a:solidFill>
              </a:rPr>
              <a:t>De ziekte van Parkinson en de mond</a:t>
            </a:r>
          </a:p>
        </p:txBody>
      </p:sp>
      <p:sp>
        <p:nvSpPr>
          <p:cNvPr id="3" name="Tijdelijke aanduiding voor inhoud 2"/>
          <p:cNvSpPr>
            <a:spLocks noGrp="1"/>
          </p:cNvSpPr>
          <p:nvPr>
            <p:ph idx="1"/>
          </p:nvPr>
        </p:nvSpPr>
        <p:spPr>
          <a:xfrm>
            <a:off x="1259632" y="1772816"/>
            <a:ext cx="7884368" cy="4680520"/>
          </a:xfrm>
        </p:spPr>
        <p:txBody>
          <a:bodyPr>
            <a:normAutofit/>
          </a:bodyPr>
          <a:lstStyle/>
          <a:p>
            <a:pPr>
              <a:spcBef>
                <a:spcPts val="0"/>
              </a:spcBef>
            </a:pPr>
            <a:r>
              <a:rPr lang="nl-NL" dirty="0">
                <a:solidFill>
                  <a:schemeClr val="bg1"/>
                </a:solidFill>
              </a:rPr>
              <a:t>Veranderingen in mondverzorging</a:t>
            </a:r>
          </a:p>
          <a:p>
            <a:pPr>
              <a:spcBef>
                <a:spcPts val="0"/>
              </a:spcBef>
            </a:pPr>
            <a:r>
              <a:rPr lang="nl-NL" dirty="0">
                <a:solidFill>
                  <a:schemeClr val="bg1"/>
                </a:solidFill>
              </a:rPr>
              <a:t>Veranderingen in eetgedrag</a:t>
            </a:r>
          </a:p>
          <a:p>
            <a:pPr>
              <a:spcBef>
                <a:spcPts val="0"/>
              </a:spcBef>
            </a:pPr>
            <a:r>
              <a:rPr lang="nl-NL" dirty="0">
                <a:solidFill>
                  <a:schemeClr val="bg1"/>
                </a:solidFill>
              </a:rPr>
              <a:t>Moeite met bezoek tandarts  </a:t>
            </a:r>
          </a:p>
          <a:p>
            <a:pPr marL="0" indent="0">
              <a:spcBef>
                <a:spcPts val="0"/>
              </a:spcBef>
              <a:buNone/>
            </a:pPr>
            <a:endParaRPr lang="nl-NL" dirty="0">
              <a:solidFill>
                <a:schemeClr val="bg1"/>
              </a:solidFill>
            </a:endParaRPr>
          </a:p>
          <a:p>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9592" y="3397130"/>
            <a:ext cx="1714500" cy="266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9625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404664"/>
            <a:ext cx="8229600" cy="1143000"/>
          </a:xfrm>
        </p:spPr>
        <p:txBody>
          <a:bodyPr>
            <a:normAutofit fontScale="90000"/>
          </a:bodyPr>
          <a:lstStyle/>
          <a:p>
            <a:r>
              <a:rPr lang="nl-NL" dirty="0">
                <a:solidFill>
                  <a:schemeClr val="bg1"/>
                </a:solidFill>
              </a:rPr>
              <a:t>Veranderingen in de mondverzorging</a:t>
            </a:r>
          </a:p>
        </p:txBody>
      </p:sp>
      <p:sp>
        <p:nvSpPr>
          <p:cNvPr id="3" name="Tijdelijke aanduiding voor inhoud 2"/>
          <p:cNvSpPr>
            <a:spLocks noGrp="1"/>
          </p:cNvSpPr>
          <p:nvPr>
            <p:ph idx="1"/>
          </p:nvPr>
        </p:nvSpPr>
        <p:spPr>
          <a:xfrm>
            <a:off x="1259632" y="1772816"/>
            <a:ext cx="7884368" cy="4680520"/>
          </a:xfrm>
        </p:spPr>
        <p:txBody>
          <a:bodyPr>
            <a:normAutofit/>
          </a:bodyPr>
          <a:lstStyle/>
          <a:p>
            <a:r>
              <a:rPr lang="nl-NL" dirty="0">
                <a:solidFill>
                  <a:schemeClr val="bg1"/>
                </a:solidFill>
              </a:rPr>
              <a:t>Poetsen moeilijk door tremor, stijfheid en veranderde lichaamshouding</a:t>
            </a:r>
          </a:p>
          <a:p>
            <a:r>
              <a:rPr lang="nl-NL" dirty="0">
                <a:solidFill>
                  <a:schemeClr val="bg1"/>
                </a:solidFill>
              </a:rPr>
              <a:t>‘Off’ verschijnselen op</a:t>
            </a:r>
          </a:p>
          <a:p>
            <a:pPr marL="0" indent="0">
              <a:buNone/>
            </a:pPr>
            <a:r>
              <a:rPr lang="nl-NL" dirty="0">
                <a:solidFill>
                  <a:schemeClr val="bg1"/>
                </a:solidFill>
              </a:rPr>
              <a:t>    momenten tandenpoetsen</a:t>
            </a:r>
          </a:p>
          <a:p>
            <a:r>
              <a:rPr lang="nl-NL" dirty="0">
                <a:solidFill>
                  <a:schemeClr val="bg1"/>
                </a:solidFill>
              </a:rPr>
              <a:t>Moeilijk om hulp te </a:t>
            </a:r>
          </a:p>
          <a:p>
            <a:pPr marL="0" indent="0">
              <a:buNone/>
            </a:pPr>
            <a:r>
              <a:rPr lang="nl-NL" dirty="0">
                <a:solidFill>
                  <a:schemeClr val="bg1"/>
                </a:solidFill>
              </a:rPr>
              <a:t>    accepteren</a:t>
            </a:r>
          </a:p>
          <a:p>
            <a:endParaRPr lang="nl-NL" dirty="0">
              <a:solidFill>
                <a:schemeClr val="bg1"/>
              </a:solidFill>
            </a:endParaRPr>
          </a:p>
          <a:p>
            <a:pPr marL="0" indent="0">
              <a:buNone/>
            </a:pPr>
            <a:endParaRPr lang="nl-NL" dirty="0">
              <a:solidFill>
                <a:schemeClr val="bg1"/>
              </a:solidFill>
            </a:endParaRPr>
          </a:p>
          <a:p>
            <a:endParaRPr lang="nl-NL" dirty="0">
              <a:solidFill>
                <a:schemeClr val="bg1"/>
              </a:solidFill>
            </a:endParaRPr>
          </a:p>
          <a:p>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9851" r="12402"/>
          <a:stretch/>
        </p:blipFill>
        <p:spPr bwMode="auto">
          <a:xfrm>
            <a:off x="6290912" y="3212977"/>
            <a:ext cx="2344772"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0926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ijdelijke aanduiding voor inhoud 2"/>
          <p:cNvSpPr>
            <a:spLocks noGrp="1"/>
          </p:cNvSpPr>
          <p:nvPr>
            <p:ph idx="1"/>
          </p:nvPr>
        </p:nvSpPr>
        <p:spPr>
          <a:xfrm>
            <a:off x="1259632" y="1772816"/>
            <a:ext cx="7884368" cy="4680520"/>
          </a:xfrm>
        </p:spPr>
        <p:txBody>
          <a:bodyPr>
            <a:normAutofit/>
          </a:bodyPr>
          <a:lstStyle/>
          <a:p>
            <a:r>
              <a:rPr lang="nl-NL" dirty="0">
                <a:solidFill>
                  <a:schemeClr val="bg1"/>
                </a:solidFill>
              </a:rPr>
              <a:t>Minder natuurlijke reiniging, meer voedselresten</a:t>
            </a:r>
          </a:p>
          <a:p>
            <a:r>
              <a:rPr lang="nl-NL" dirty="0">
                <a:solidFill>
                  <a:schemeClr val="bg1"/>
                </a:solidFill>
              </a:rPr>
              <a:t>Veranderde speekselproductie</a:t>
            </a:r>
          </a:p>
          <a:p>
            <a:r>
              <a:rPr lang="nl-NL" dirty="0">
                <a:solidFill>
                  <a:schemeClr val="bg1"/>
                </a:solidFill>
              </a:rPr>
              <a:t>Slikproblemen</a:t>
            </a:r>
          </a:p>
          <a:p>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sp>
        <p:nvSpPr>
          <p:cNvPr id="4" name="Titel 3"/>
          <p:cNvSpPr>
            <a:spLocks noGrp="1"/>
          </p:cNvSpPr>
          <p:nvPr>
            <p:ph type="title"/>
          </p:nvPr>
        </p:nvSpPr>
        <p:spPr/>
        <p:txBody>
          <a:bodyPr/>
          <a:lstStyle/>
          <a:p>
            <a:r>
              <a:rPr lang="nl-NL" dirty="0">
                <a:solidFill>
                  <a:schemeClr val="bg1"/>
                </a:solidFill>
              </a:rPr>
              <a:t>Daarnaast</a:t>
            </a:r>
          </a:p>
        </p:txBody>
      </p:sp>
    </p:spTree>
    <p:extLst>
      <p:ext uri="{BB962C8B-B14F-4D97-AF65-F5344CB8AC3E}">
        <p14:creationId xmlns:p14="http://schemas.microsoft.com/office/powerpoint/2010/main" val="3904826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404664"/>
            <a:ext cx="8229600" cy="1143000"/>
          </a:xfrm>
        </p:spPr>
        <p:txBody>
          <a:bodyPr>
            <a:normAutofit/>
          </a:bodyPr>
          <a:lstStyle/>
          <a:p>
            <a:r>
              <a:rPr lang="nl-NL" dirty="0">
                <a:solidFill>
                  <a:schemeClr val="bg1"/>
                </a:solidFill>
              </a:rPr>
              <a:t>Veranderingen in eetgedrag</a:t>
            </a:r>
          </a:p>
        </p:txBody>
      </p:sp>
      <p:sp>
        <p:nvSpPr>
          <p:cNvPr id="3" name="Tijdelijke aanduiding voor inhoud 2"/>
          <p:cNvSpPr>
            <a:spLocks noGrp="1"/>
          </p:cNvSpPr>
          <p:nvPr>
            <p:ph idx="1"/>
          </p:nvPr>
        </p:nvSpPr>
        <p:spPr>
          <a:xfrm>
            <a:off x="1259632" y="1772816"/>
            <a:ext cx="7884368" cy="4680520"/>
          </a:xfrm>
        </p:spPr>
        <p:txBody>
          <a:bodyPr>
            <a:normAutofit/>
          </a:bodyPr>
          <a:lstStyle/>
          <a:p>
            <a:r>
              <a:rPr lang="nl-NL" dirty="0">
                <a:solidFill>
                  <a:schemeClr val="bg1"/>
                </a:solidFill>
              </a:rPr>
              <a:t>Hoeveelheid, tijdstip, frequentie</a:t>
            </a:r>
          </a:p>
          <a:p>
            <a:r>
              <a:rPr lang="nl-NL" dirty="0">
                <a:solidFill>
                  <a:schemeClr val="bg1"/>
                </a:solidFill>
              </a:rPr>
              <a:t>Meer snoepen door </a:t>
            </a:r>
            <a:r>
              <a:rPr lang="nl-NL" dirty="0" err="1">
                <a:solidFill>
                  <a:schemeClr val="bg1"/>
                </a:solidFill>
              </a:rPr>
              <a:t>ontremmingen</a:t>
            </a:r>
            <a:endParaRPr lang="nl-NL" dirty="0">
              <a:solidFill>
                <a:schemeClr val="bg1"/>
              </a:solidFill>
            </a:endParaRPr>
          </a:p>
          <a:p>
            <a:r>
              <a:rPr lang="nl-NL" dirty="0">
                <a:solidFill>
                  <a:schemeClr val="bg1"/>
                </a:solidFill>
              </a:rPr>
              <a:t>Verwerking van voedsel </a:t>
            </a:r>
          </a:p>
          <a:p>
            <a:pPr marL="0" indent="0">
              <a:buNone/>
            </a:pPr>
            <a:r>
              <a:rPr lang="nl-NL" dirty="0">
                <a:solidFill>
                  <a:schemeClr val="bg1"/>
                </a:solidFill>
              </a:rPr>
              <a:t>    (problemen slikken, kwijlen)</a:t>
            </a:r>
          </a:p>
        </p:txBody>
      </p:sp>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4307079"/>
            <a:ext cx="2558033" cy="1916075"/>
          </a:xfrm>
          <a:prstGeom prst="rect">
            <a:avLst/>
          </a:prstGeom>
          <a:noFill/>
          <a:ln w="25400">
            <a:solidFill>
              <a:schemeClr val="bg1"/>
            </a:solidFill>
            <a:miter lim="800000"/>
            <a:headEnd/>
            <a:tailEnd/>
          </a:ln>
          <a:scene3d>
            <a:camera prst="orthographicFront">
              <a:rot lat="0" lon="0" rev="1200000"/>
            </a:camera>
            <a:lightRig rig="threePt" dir="t"/>
          </a:scene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847880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404664"/>
            <a:ext cx="8229600" cy="1143000"/>
          </a:xfrm>
        </p:spPr>
        <p:txBody>
          <a:bodyPr>
            <a:normAutofit/>
          </a:bodyPr>
          <a:lstStyle/>
          <a:p>
            <a:r>
              <a:rPr lang="nl-NL" dirty="0">
                <a:solidFill>
                  <a:schemeClr val="bg1"/>
                </a:solidFill>
              </a:rPr>
              <a:t>Bezoek aan de tandarts</a:t>
            </a:r>
          </a:p>
        </p:txBody>
      </p:sp>
      <p:sp>
        <p:nvSpPr>
          <p:cNvPr id="3" name="Tijdelijke aanduiding voor inhoud 2"/>
          <p:cNvSpPr>
            <a:spLocks noGrp="1"/>
          </p:cNvSpPr>
          <p:nvPr>
            <p:ph idx="1"/>
          </p:nvPr>
        </p:nvSpPr>
        <p:spPr>
          <a:xfrm>
            <a:off x="1259632" y="1734166"/>
            <a:ext cx="7884368" cy="3855074"/>
          </a:xfrm>
        </p:spPr>
        <p:txBody>
          <a:bodyPr>
            <a:normAutofit/>
          </a:bodyPr>
          <a:lstStyle/>
          <a:p>
            <a:r>
              <a:rPr lang="nl-NL" dirty="0">
                <a:solidFill>
                  <a:schemeClr val="bg1"/>
                </a:solidFill>
              </a:rPr>
              <a:t>Stressvol</a:t>
            </a:r>
          </a:p>
          <a:p>
            <a:r>
              <a:rPr lang="nl-NL" dirty="0">
                <a:solidFill>
                  <a:schemeClr val="bg1"/>
                </a:solidFill>
              </a:rPr>
              <a:t>Moeilijk om goed te plannen</a:t>
            </a:r>
          </a:p>
          <a:p>
            <a:r>
              <a:rPr lang="nl-NL" dirty="0">
                <a:solidFill>
                  <a:schemeClr val="bg1"/>
                </a:solidFill>
              </a:rPr>
              <a:t>Logistieke problemen</a:t>
            </a:r>
          </a:p>
          <a:p>
            <a:r>
              <a:rPr lang="nl-NL" dirty="0">
                <a:solidFill>
                  <a:schemeClr val="bg1"/>
                </a:solidFill>
              </a:rPr>
              <a:t>Lange behandelingen kosten veel energie</a:t>
            </a:r>
          </a:p>
          <a:p>
            <a:r>
              <a:rPr lang="nl-NL" dirty="0">
                <a:solidFill>
                  <a:schemeClr val="bg1"/>
                </a:solidFill>
              </a:rPr>
              <a:t>Schaamte</a:t>
            </a:r>
          </a:p>
          <a:p>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spTree>
    <p:extLst>
      <p:ext uri="{BB962C8B-B14F-4D97-AF65-F5344CB8AC3E}">
        <p14:creationId xmlns:p14="http://schemas.microsoft.com/office/powerpoint/2010/main" val="3660926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399937"/>
            <a:ext cx="8229600" cy="1143000"/>
          </a:xfrm>
        </p:spPr>
        <p:txBody>
          <a:bodyPr>
            <a:normAutofit fontScale="90000"/>
          </a:bodyPr>
          <a:lstStyle/>
          <a:p>
            <a:r>
              <a:rPr lang="nl-NL" dirty="0">
                <a:solidFill>
                  <a:schemeClr val="bg1"/>
                </a:solidFill>
              </a:rPr>
              <a:t>Tips voor het schoonhouden van de mond</a:t>
            </a:r>
          </a:p>
        </p:txBody>
      </p:sp>
      <p:sp>
        <p:nvSpPr>
          <p:cNvPr id="3" name="Tijdelijke aanduiding voor inhoud 2"/>
          <p:cNvSpPr>
            <a:spLocks noGrp="1"/>
          </p:cNvSpPr>
          <p:nvPr>
            <p:ph idx="1"/>
          </p:nvPr>
        </p:nvSpPr>
        <p:spPr>
          <a:xfrm>
            <a:off x="1259632" y="1844824"/>
            <a:ext cx="7884368" cy="3744416"/>
          </a:xfrm>
        </p:spPr>
        <p:txBody>
          <a:bodyPr>
            <a:normAutofit/>
          </a:bodyPr>
          <a:lstStyle/>
          <a:p>
            <a:r>
              <a:rPr lang="nl-NL" dirty="0">
                <a:solidFill>
                  <a:schemeClr val="bg1"/>
                </a:solidFill>
              </a:rPr>
              <a:t>Gebruik elektrische tandenborstel</a:t>
            </a:r>
          </a:p>
          <a:p>
            <a:r>
              <a:rPr lang="nl-NL" dirty="0">
                <a:solidFill>
                  <a:schemeClr val="bg1"/>
                </a:solidFill>
              </a:rPr>
              <a:t>Zo nodig mond in delen</a:t>
            </a:r>
            <a:br>
              <a:rPr lang="nl-NL" dirty="0">
                <a:solidFill>
                  <a:schemeClr val="bg1"/>
                </a:solidFill>
              </a:rPr>
            </a:br>
            <a:r>
              <a:rPr lang="nl-NL" dirty="0">
                <a:solidFill>
                  <a:schemeClr val="bg1"/>
                </a:solidFill>
              </a:rPr>
              <a:t>schoonmaken</a:t>
            </a:r>
          </a:p>
          <a:p>
            <a:r>
              <a:rPr lang="nl-NL" dirty="0">
                <a:solidFill>
                  <a:schemeClr val="bg1"/>
                </a:solidFill>
              </a:rPr>
              <a:t>Te gebruiken door </a:t>
            </a:r>
          </a:p>
          <a:p>
            <a:pPr marL="0" indent="0">
              <a:buNone/>
            </a:pPr>
            <a:r>
              <a:rPr lang="nl-NL" dirty="0">
                <a:solidFill>
                  <a:schemeClr val="bg1"/>
                </a:solidFill>
              </a:rPr>
              <a:t>    patiënt zelf of verzorgende! </a:t>
            </a:r>
          </a:p>
          <a:p>
            <a:pPr marL="0" indent="0">
              <a:buNone/>
            </a:pPr>
            <a:endParaRPr lang="nl-NL" dirty="0">
              <a:solidFill>
                <a:schemeClr val="bg1"/>
              </a:solidFill>
            </a:endParaRPr>
          </a:p>
          <a:p>
            <a:pPr marL="0" indent="0">
              <a:buNone/>
            </a:pPr>
            <a:endParaRPr lang="nl-NL" dirty="0">
              <a:solidFill>
                <a:schemeClr val="bg1"/>
              </a:solidFill>
            </a:endParaRPr>
          </a:p>
        </p:txBody>
      </p:sp>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1230" r="16063"/>
          <a:stretch/>
        </p:blipFill>
        <p:spPr bwMode="auto">
          <a:xfrm>
            <a:off x="6179127" y="2708920"/>
            <a:ext cx="2393168" cy="3816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22460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399937"/>
            <a:ext cx="8229600" cy="1143000"/>
          </a:xfrm>
        </p:spPr>
        <p:txBody>
          <a:bodyPr>
            <a:normAutofit fontScale="90000"/>
          </a:bodyPr>
          <a:lstStyle/>
          <a:p>
            <a:r>
              <a:rPr lang="nl-NL" dirty="0">
                <a:solidFill>
                  <a:schemeClr val="bg1"/>
                </a:solidFill>
              </a:rPr>
              <a:t>Tips voor het schoonhouden van de mond</a:t>
            </a:r>
          </a:p>
        </p:txBody>
      </p:sp>
      <p:sp>
        <p:nvSpPr>
          <p:cNvPr id="3" name="Tijdelijke aanduiding voor inhoud 2"/>
          <p:cNvSpPr>
            <a:spLocks noGrp="1"/>
          </p:cNvSpPr>
          <p:nvPr>
            <p:ph idx="1"/>
          </p:nvPr>
        </p:nvSpPr>
        <p:spPr>
          <a:xfrm>
            <a:off x="1259632" y="1844824"/>
            <a:ext cx="7884368" cy="3744416"/>
          </a:xfrm>
        </p:spPr>
        <p:txBody>
          <a:bodyPr>
            <a:normAutofit/>
          </a:bodyPr>
          <a:lstStyle/>
          <a:p>
            <a:r>
              <a:rPr lang="nl-NL" dirty="0">
                <a:solidFill>
                  <a:schemeClr val="bg1"/>
                </a:solidFill>
              </a:rPr>
              <a:t>Gebruik </a:t>
            </a:r>
            <a:r>
              <a:rPr lang="nl-NL" dirty="0" err="1">
                <a:solidFill>
                  <a:schemeClr val="bg1"/>
                </a:solidFill>
              </a:rPr>
              <a:t>ragers</a:t>
            </a:r>
            <a:endParaRPr lang="nl-NL" dirty="0">
              <a:solidFill>
                <a:schemeClr val="bg1"/>
              </a:solidFill>
            </a:endParaRPr>
          </a:p>
          <a:p>
            <a:r>
              <a:rPr lang="nl-NL" dirty="0">
                <a:solidFill>
                  <a:schemeClr val="bg1"/>
                </a:solidFill>
              </a:rPr>
              <a:t>Te gebruiken door </a:t>
            </a:r>
          </a:p>
          <a:p>
            <a:pPr marL="0" indent="0">
              <a:buNone/>
            </a:pPr>
            <a:r>
              <a:rPr lang="nl-NL" dirty="0">
                <a:solidFill>
                  <a:schemeClr val="bg1"/>
                </a:solidFill>
              </a:rPr>
              <a:t>    patiënt zelf of verzorgende! </a:t>
            </a:r>
          </a:p>
          <a:p>
            <a:pPr marL="0" indent="0">
              <a:buNone/>
            </a:pPr>
            <a:endParaRPr lang="nl-NL" dirty="0">
              <a:solidFill>
                <a:schemeClr val="bg1"/>
              </a:solidFill>
            </a:endParaRPr>
          </a:p>
          <a:p>
            <a:pPr marL="0" indent="0">
              <a:buNone/>
            </a:pPr>
            <a:endParaRPr lang="nl-NL" dirty="0">
              <a:solidFill>
                <a:schemeClr val="bg1"/>
              </a:solidFill>
            </a:endParaRP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4005064"/>
            <a:ext cx="3168352" cy="2453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6055" y="4005064"/>
            <a:ext cx="3271893" cy="2453920"/>
          </a:xfrm>
          <a:prstGeom prst="rect">
            <a:avLst/>
          </a:prstGeom>
          <a:noFill/>
          <a:ln w="19050">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984421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399937"/>
            <a:ext cx="8229600" cy="1143000"/>
          </a:xfrm>
        </p:spPr>
        <p:txBody>
          <a:bodyPr>
            <a:normAutofit fontScale="90000"/>
          </a:bodyPr>
          <a:lstStyle/>
          <a:p>
            <a:r>
              <a:rPr lang="nl-NL" dirty="0">
                <a:solidFill>
                  <a:schemeClr val="bg1"/>
                </a:solidFill>
              </a:rPr>
              <a:t>Tips voor het schoonhouden van de mond</a:t>
            </a:r>
          </a:p>
        </p:txBody>
      </p:sp>
      <p:sp>
        <p:nvSpPr>
          <p:cNvPr id="3" name="Tijdelijke aanduiding voor inhoud 2"/>
          <p:cNvSpPr>
            <a:spLocks noGrp="1"/>
          </p:cNvSpPr>
          <p:nvPr>
            <p:ph idx="1"/>
          </p:nvPr>
        </p:nvSpPr>
        <p:spPr>
          <a:xfrm>
            <a:off x="1259632" y="1844824"/>
            <a:ext cx="7884368" cy="3744416"/>
          </a:xfrm>
        </p:spPr>
        <p:txBody>
          <a:bodyPr>
            <a:normAutofit/>
          </a:bodyPr>
          <a:lstStyle/>
          <a:p>
            <a:r>
              <a:rPr lang="nl-NL" dirty="0">
                <a:solidFill>
                  <a:schemeClr val="bg1"/>
                </a:solidFill>
              </a:rPr>
              <a:t>Mond schoonvegen met gaasje gedrenkt in </a:t>
            </a:r>
            <a:r>
              <a:rPr lang="nl-NL" dirty="0" err="1">
                <a:solidFill>
                  <a:schemeClr val="bg1"/>
                </a:solidFill>
              </a:rPr>
              <a:t>Perio-Aid</a:t>
            </a:r>
            <a:r>
              <a:rPr lang="nl-NL" dirty="0">
                <a:solidFill>
                  <a:schemeClr val="bg1"/>
                </a:solidFill>
              </a:rPr>
              <a:t> (chloorhexidine) spray of water</a:t>
            </a:r>
          </a:p>
          <a:p>
            <a:r>
              <a:rPr lang="nl-NL" dirty="0">
                <a:solidFill>
                  <a:schemeClr val="bg1"/>
                </a:solidFill>
              </a:rPr>
              <a:t>Te gebruiken door </a:t>
            </a:r>
          </a:p>
          <a:p>
            <a:pPr marL="0" indent="0">
              <a:buNone/>
            </a:pPr>
            <a:r>
              <a:rPr lang="nl-NL" dirty="0">
                <a:solidFill>
                  <a:schemeClr val="bg1"/>
                </a:solidFill>
              </a:rPr>
              <a:t>    patiënt zelf of </a:t>
            </a:r>
          </a:p>
          <a:p>
            <a:pPr marL="0" indent="0">
              <a:buNone/>
            </a:pPr>
            <a:r>
              <a:rPr lang="nl-NL" dirty="0">
                <a:solidFill>
                  <a:schemeClr val="bg1"/>
                </a:solidFill>
              </a:rPr>
              <a:t>    verzorgende! </a:t>
            </a:r>
          </a:p>
          <a:p>
            <a:pPr marL="0" indent="0">
              <a:buNone/>
            </a:pPr>
            <a:endParaRPr lang="nl-NL" dirty="0">
              <a:solidFill>
                <a:schemeClr val="bg1"/>
              </a:solidFill>
            </a:endParaRPr>
          </a:p>
          <a:p>
            <a:pPr marL="0" indent="0">
              <a:buNone/>
            </a:pPr>
            <a:endParaRPr lang="nl-NL" dirty="0">
              <a:solidFill>
                <a:schemeClr val="bg1"/>
              </a:solidFill>
            </a:endParaRPr>
          </a:p>
        </p:txBody>
      </p:sp>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8064" y="2924944"/>
            <a:ext cx="3295650" cy="321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7912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Stichting </a:t>
            </a:r>
            <a:r>
              <a:rPr lang="nl-NL" dirty="0" err="1">
                <a:solidFill>
                  <a:schemeClr val="bg1"/>
                </a:solidFill>
              </a:rPr>
              <a:t>Mondzorg</a:t>
            </a:r>
            <a:r>
              <a:rPr lang="nl-NL" dirty="0">
                <a:solidFill>
                  <a:schemeClr val="bg1"/>
                </a:solidFill>
              </a:rPr>
              <a:t> &amp; Parkinson</a:t>
            </a:r>
          </a:p>
        </p:txBody>
      </p:sp>
      <p:sp>
        <p:nvSpPr>
          <p:cNvPr id="3" name="Tijdelijke aanduiding voor inhoud 2"/>
          <p:cNvSpPr>
            <a:spLocks noGrp="1"/>
          </p:cNvSpPr>
          <p:nvPr>
            <p:ph idx="1"/>
          </p:nvPr>
        </p:nvSpPr>
        <p:spPr>
          <a:xfrm>
            <a:off x="1259632" y="1484784"/>
            <a:ext cx="7884368" cy="4968552"/>
          </a:xfrm>
        </p:spPr>
        <p:txBody>
          <a:bodyPr>
            <a:normAutofit/>
          </a:bodyPr>
          <a:lstStyle/>
          <a:p>
            <a:pPr>
              <a:spcBef>
                <a:spcPts val="0"/>
              </a:spcBef>
            </a:pPr>
            <a:r>
              <a:rPr lang="nl-NL" dirty="0">
                <a:solidFill>
                  <a:schemeClr val="bg1"/>
                </a:solidFill>
              </a:rPr>
              <a:t>Opgericht december 2012</a:t>
            </a:r>
          </a:p>
          <a:p>
            <a:pPr>
              <a:spcBef>
                <a:spcPts val="0"/>
              </a:spcBef>
            </a:pPr>
            <a:r>
              <a:rPr lang="nl-NL" dirty="0">
                <a:solidFill>
                  <a:schemeClr val="bg1"/>
                </a:solidFill>
              </a:rPr>
              <a:t>Doel: </a:t>
            </a:r>
            <a:r>
              <a:rPr lang="nl-NL" i="1" dirty="0">
                <a:solidFill>
                  <a:schemeClr val="bg1"/>
                </a:solidFill>
              </a:rPr>
              <a:t>De mondgezondheid van mensen met de ziekte van Parkinson te bevorderen en de positie van de mondzorg in de multidisciplinaire netwerkzorg in Nederland voor mensen met de ziekte van Parkinson te versterken.</a:t>
            </a:r>
          </a:p>
        </p:txBody>
      </p:sp>
    </p:spTree>
    <p:extLst>
      <p:ext uri="{BB962C8B-B14F-4D97-AF65-F5344CB8AC3E}">
        <p14:creationId xmlns:p14="http://schemas.microsoft.com/office/powerpoint/2010/main" val="1599258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399937"/>
            <a:ext cx="8229600" cy="1143000"/>
          </a:xfrm>
        </p:spPr>
        <p:txBody>
          <a:bodyPr>
            <a:normAutofit/>
          </a:bodyPr>
          <a:lstStyle/>
          <a:p>
            <a:r>
              <a:rPr lang="nl-NL" dirty="0">
                <a:solidFill>
                  <a:schemeClr val="bg1"/>
                </a:solidFill>
              </a:rPr>
              <a:t>Bij wondjes in de mond</a:t>
            </a:r>
          </a:p>
        </p:txBody>
      </p:sp>
      <p:sp>
        <p:nvSpPr>
          <p:cNvPr id="3" name="Tijdelijke aanduiding voor inhoud 2"/>
          <p:cNvSpPr>
            <a:spLocks noGrp="1"/>
          </p:cNvSpPr>
          <p:nvPr>
            <p:ph idx="1"/>
          </p:nvPr>
        </p:nvSpPr>
        <p:spPr>
          <a:xfrm>
            <a:off x="1259632" y="1844824"/>
            <a:ext cx="7884368" cy="3744416"/>
          </a:xfrm>
        </p:spPr>
        <p:txBody>
          <a:bodyPr>
            <a:normAutofit/>
          </a:bodyPr>
          <a:lstStyle/>
          <a:p>
            <a:r>
              <a:rPr lang="nl-NL" dirty="0">
                <a:solidFill>
                  <a:schemeClr val="bg1"/>
                </a:solidFill>
              </a:rPr>
              <a:t>Te gebruiken bij </a:t>
            </a:r>
            <a:r>
              <a:rPr lang="nl-NL" dirty="0" err="1">
                <a:solidFill>
                  <a:schemeClr val="bg1"/>
                </a:solidFill>
              </a:rPr>
              <a:t>aftes</a:t>
            </a:r>
            <a:r>
              <a:rPr lang="nl-NL" dirty="0">
                <a:solidFill>
                  <a:schemeClr val="bg1"/>
                </a:solidFill>
              </a:rPr>
              <a:t> of </a:t>
            </a:r>
          </a:p>
          <a:p>
            <a:pPr marL="0" indent="0">
              <a:buNone/>
            </a:pPr>
            <a:r>
              <a:rPr lang="nl-NL" dirty="0">
                <a:solidFill>
                  <a:schemeClr val="bg1"/>
                </a:solidFill>
              </a:rPr>
              <a:t>    blaasjes</a:t>
            </a:r>
          </a:p>
          <a:p>
            <a:r>
              <a:rPr lang="nl-NL" dirty="0">
                <a:solidFill>
                  <a:schemeClr val="bg1"/>
                </a:solidFill>
              </a:rPr>
              <a:t>Gel aanbrengen op </a:t>
            </a:r>
          </a:p>
          <a:p>
            <a:pPr marL="0" indent="0">
              <a:buNone/>
            </a:pPr>
            <a:r>
              <a:rPr lang="nl-NL" dirty="0">
                <a:solidFill>
                  <a:schemeClr val="bg1"/>
                </a:solidFill>
              </a:rPr>
              <a:t>    wondje</a:t>
            </a:r>
          </a:p>
          <a:p>
            <a:pPr marL="0" indent="0">
              <a:buNone/>
            </a:pPr>
            <a:endParaRPr lang="nl-NL" dirty="0">
              <a:solidFill>
                <a:schemeClr val="bg1"/>
              </a:solidFill>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168" y="1988840"/>
            <a:ext cx="1825699" cy="3289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8169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399937"/>
            <a:ext cx="8229600" cy="1143000"/>
          </a:xfrm>
        </p:spPr>
        <p:txBody>
          <a:bodyPr>
            <a:normAutofit fontScale="90000"/>
          </a:bodyPr>
          <a:lstStyle/>
          <a:p>
            <a:r>
              <a:rPr lang="nl-NL" dirty="0">
                <a:solidFill>
                  <a:schemeClr val="bg1"/>
                </a:solidFill>
              </a:rPr>
              <a:t>Tips voor het schoonmaken van kunstgebit</a:t>
            </a:r>
          </a:p>
        </p:txBody>
      </p:sp>
      <p:sp>
        <p:nvSpPr>
          <p:cNvPr id="3" name="Tijdelijke aanduiding voor inhoud 2"/>
          <p:cNvSpPr>
            <a:spLocks noGrp="1"/>
          </p:cNvSpPr>
          <p:nvPr>
            <p:ph idx="1"/>
          </p:nvPr>
        </p:nvSpPr>
        <p:spPr>
          <a:xfrm>
            <a:off x="1259632" y="1844824"/>
            <a:ext cx="7884368" cy="3744416"/>
          </a:xfrm>
        </p:spPr>
        <p:txBody>
          <a:bodyPr>
            <a:normAutofit/>
          </a:bodyPr>
          <a:lstStyle/>
          <a:p>
            <a:r>
              <a:rPr lang="nl-NL" dirty="0">
                <a:solidFill>
                  <a:schemeClr val="bg1"/>
                </a:solidFill>
              </a:rPr>
              <a:t>Met behulp van zachte (kinder)tandenborstel of</a:t>
            </a:r>
            <a:br>
              <a:rPr lang="nl-NL" dirty="0">
                <a:solidFill>
                  <a:schemeClr val="bg1"/>
                </a:solidFill>
              </a:rPr>
            </a:br>
            <a:r>
              <a:rPr lang="nl-NL" dirty="0">
                <a:solidFill>
                  <a:schemeClr val="bg1"/>
                </a:solidFill>
              </a:rPr>
              <a:t>nagelborstel</a:t>
            </a:r>
          </a:p>
          <a:p>
            <a:r>
              <a:rPr lang="nl-NL" dirty="0">
                <a:solidFill>
                  <a:schemeClr val="bg1"/>
                </a:solidFill>
              </a:rPr>
              <a:t>Handzeep! </a:t>
            </a:r>
          </a:p>
          <a:p>
            <a:r>
              <a:rPr lang="nl-NL" dirty="0">
                <a:solidFill>
                  <a:schemeClr val="bg1"/>
                </a:solidFill>
              </a:rPr>
              <a:t>Boven een wasbak</a:t>
            </a:r>
            <a:br>
              <a:rPr lang="nl-NL" dirty="0">
                <a:solidFill>
                  <a:schemeClr val="bg1"/>
                </a:solidFill>
              </a:rPr>
            </a:br>
            <a:r>
              <a:rPr lang="nl-NL" dirty="0">
                <a:solidFill>
                  <a:schemeClr val="bg1"/>
                </a:solidFill>
              </a:rPr>
              <a:t>met daarin een laagje </a:t>
            </a:r>
            <a:br>
              <a:rPr lang="nl-NL" dirty="0">
                <a:solidFill>
                  <a:schemeClr val="bg1"/>
                </a:solidFill>
              </a:rPr>
            </a:br>
            <a:r>
              <a:rPr lang="nl-NL" dirty="0">
                <a:solidFill>
                  <a:schemeClr val="bg1"/>
                </a:solidFill>
              </a:rPr>
              <a:t>water of een handdoek</a:t>
            </a:r>
          </a:p>
          <a:p>
            <a:pPr marL="0" indent="0">
              <a:buNone/>
            </a:pPr>
            <a:endParaRPr lang="nl-NL" dirty="0">
              <a:solidFill>
                <a:schemeClr val="bg1"/>
              </a:solidFill>
            </a:endParaRPr>
          </a:p>
          <a:p>
            <a:pPr marL="0" indent="0">
              <a:buNone/>
            </a:pPr>
            <a:endParaRPr lang="nl-NL" dirty="0">
              <a:solidFill>
                <a:schemeClr val="bg1"/>
              </a:solidFill>
            </a:endParaRP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152" y="4221088"/>
            <a:ext cx="2453258" cy="24532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549548">
            <a:off x="6010757" y="1866603"/>
            <a:ext cx="2641476" cy="1760984"/>
          </a:xfrm>
          <a:prstGeom prst="rect">
            <a:avLst/>
          </a:prstGeom>
          <a:noFill/>
          <a:ln>
            <a:noFill/>
          </a:ln>
          <a:scene3d>
            <a:camera prst="orthographicFront">
              <a:rot lat="0" lon="0" rev="1800000"/>
            </a:camera>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9532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399937"/>
            <a:ext cx="8229600" cy="1143000"/>
          </a:xfrm>
        </p:spPr>
        <p:txBody>
          <a:bodyPr>
            <a:normAutofit/>
          </a:bodyPr>
          <a:lstStyle/>
          <a:p>
            <a:r>
              <a:rPr lang="nl-NL" dirty="0">
                <a:solidFill>
                  <a:schemeClr val="bg1"/>
                </a:solidFill>
              </a:rPr>
              <a:t>Bij veranderingen eetgedrag</a:t>
            </a:r>
          </a:p>
        </p:txBody>
      </p:sp>
      <p:sp>
        <p:nvSpPr>
          <p:cNvPr id="3" name="Tijdelijke aanduiding voor inhoud 2"/>
          <p:cNvSpPr>
            <a:spLocks noGrp="1"/>
          </p:cNvSpPr>
          <p:nvPr>
            <p:ph idx="1"/>
          </p:nvPr>
        </p:nvSpPr>
        <p:spPr>
          <a:xfrm>
            <a:off x="1259632" y="1844824"/>
            <a:ext cx="7884368" cy="3744416"/>
          </a:xfrm>
        </p:spPr>
        <p:txBody>
          <a:bodyPr>
            <a:normAutofit/>
          </a:bodyPr>
          <a:lstStyle/>
          <a:p>
            <a:r>
              <a:rPr lang="nl-NL" dirty="0">
                <a:solidFill>
                  <a:schemeClr val="bg1"/>
                </a:solidFill>
              </a:rPr>
              <a:t>Inschakelen diëtist</a:t>
            </a:r>
          </a:p>
          <a:p>
            <a:r>
              <a:rPr lang="nl-NL" dirty="0">
                <a:solidFill>
                  <a:schemeClr val="bg1"/>
                </a:solidFill>
              </a:rPr>
              <a:t>Inschakelen psycholoog</a:t>
            </a:r>
          </a:p>
          <a:p>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spTree>
    <p:extLst>
      <p:ext uri="{BB962C8B-B14F-4D97-AF65-F5344CB8AC3E}">
        <p14:creationId xmlns:p14="http://schemas.microsoft.com/office/powerpoint/2010/main" val="3660926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399937"/>
            <a:ext cx="8229600" cy="1143000"/>
          </a:xfrm>
        </p:spPr>
        <p:txBody>
          <a:bodyPr>
            <a:normAutofit/>
          </a:bodyPr>
          <a:lstStyle/>
          <a:p>
            <a:r>
              <a:rPr lang="nl-NL" dirty="0">
                <a:solidFill>
                  <a:schemeClr val="bg1"/>
                </a:solidFill>
              </a:rPr>
              <a:t>Wat de tandarts kan doen</a:t>
            </a:r>
          </a:p>
        </p:txBody>
      </p:sp>
      <p:sp>
        <p:nvSpPr>
          <p:cNvPr id="3" name="Tijdelijke aanduiding voor inhoud 2"/>
          <p:cNvSpPr>
            <a:spLocks noGrp="1"/>
          </p:cNvSpPr>
          <p:nvPr>
            <p:ph idx="1"/>
          </p:nvPr>
        </p:nvSpPr>
        <p:spPr>
          <a:xfrm>
            <a:off x="1259632" y="1844824"/>
            <a:ext cx="7884368" cy="3744416"/>
          </a:xfrm>
        </p:spPr>
        <p:txBody>
          <a:bodyPr>
            <a:normAutofit/>
          </a:bodyPr>
          <a:lstStyle/>
          <a:p>
            <a:r>
              <a:rPr lang="nl-NL" dirty="0">
                <a:solidFill>
                  <a:schemeClr val="bg1"/>
                </a:solidFill>
              </a:rPr>
              <a:t>Vaker (korte) controle</a:t>
            </a:r>
          </a:p>
          <a:p>
            <a:r>
              <a:rPr lang="nl-NL" dirty="0">
                <a:solidFill>
                  <a:schemeClr val="bg1"/>
                </a:solidFill>
              </a:rPr>
              <a:t>Kortere behandelingen</a:t>
            </a:r>
          </a:p>
          <a:p>
            <a:r>
              <a:rPr lang="nl-NL" dirty="0">
                <a:solidFill>
                  <a:schemeClr val="bg1"/>
                </a:solidFill>
              </a:rPr>
              <a:t>Ruim de tijd plannen bij </a:t>
            </a:r>
          </a:p>
          <a:p>
            <a:pPr marL="0" indent="0">
              <a:buNone/>
            </a:pPr>
            <a:r>
              <a:rPr lang="nl-NL" dirty="0">
                <a:solidFill>
                  <a:schemeClr val="bg1"/>
                </a:solidFill>
              </a:rPr>
              <a:t>    controles en behandeling</a:t>
            </a:r>
            <a:br>
              <a:rPr lang="nl-NL" dirty="0">
                <a:solidFill>
                  <a:schemeClr val="bg1"/>
                </a:solidFill>
              </a:rPr>
            </a:br>
            <a:r>
              <a:rPr lang="nl-NL" dirty="0">
                <a:solidFill>
                  <a:schemeClr val="bg1"/>
                </a:solidFill>
              </a:rPr>
              <a:t>     op voor ú het meest passende</a:t>
            </a:r>
            <a:br>
              <a:rPr lang="nl-NL" dirty="0">
                <a:solidFill>
                  <a:schemeClr val="bg1"/>
                </a:solidFill>
              </a:rPr>
            </a:br>
            <a:r>
              <a:rPr lang="nl-NL" dirty="0">
                <a:solidFill>
                  <a:schemeClr val="bg1"/>
                </a:solidFill>
              </a:rPr>
              <a:t>     moment</a:t>
            </a:r>
          </a:p>
          <a:p>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2170049"/>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2142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332656"/>
            <a:ext cx="8229600" cy="1143000"/>
          </a:xfrm>
        </p:spPr>
        <p:txBody>
          <a:bodyPr>
            <a:normAutofit/>
          </a:bodyPr>
          <a:lstStyle/>
          <a:p>
            <a:r>
              <a:rPr lang="nl-NL" dirty="0">
                <a:solidFill>
                  <a:schemeClr val="bg1"/>
                </a:solidFill>
              </a:rPr>
              <a:t>Wat de tandarts kan doen</a:t>
            </a:r>
          </a:p>
        </p:txBody>
      </p:sp>
      <p:sp>
        <p:nvSpPr>
          <p:cNvPr id="3" name="Tijdelijke aanduiding voor inhoud 2"/>
          <p:cNvSpPr>
            <a:spLocks noGrp="1"/>
          </p:cNvSpPr>
          <p:nvPr>
            <p:ph idx="1"/>
          </p:nvPr>
        </p:nvSpPr>
        <p:spPr>
          <a:xfrm>
            <a:off x="1259632" y="1734166"/>
            <a:ext cx="7884368" cy="3855074"/>
          </a:xfrm>
        </p:spPr>
        <p:txBody>
          <a:bodyPr>
            <a:normAutofit/>
          </a:bodyPr>
          <a:lstStyle/>
          <a:p>
            <a:r>
              <a:rPr lang="nl-NL" dirty="0">
                <a:solidFill>
                  <a:schemeClr val="bg1"/>
                </a:solidFill>
              </a:rPr>
              <a:t>Poetsinstructie aan patiënt en verzorger</a:t>
            </a:r>
          </a:p>
          <a:p>
            <a:r>
              <a:rPr lang="nl-NL" dirty="0">
                <a:solidFill>
                  <a:schemeClr val="bg1"/>
                </a:solidFill>
              </a:rPr>
              <a:t>Inschakelen mondhygiëniste</a:t>
            </a:r>
          </a:p>
          <a:p>
            <a:pPr marL="0" indent="0">
              <a:buNone/>
            </a:pPr>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3140968"/>
            <a:ext cx="4328350" cy="2880320"/>
          </a:xfrm>
          <a:prstGeom prst="rect">
            <a:avLst/>
          </a:prstGeom>
          <a:noFill/>
          <a:ln w="19050">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81419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Onderzoek</a:t>
            </a:r>
          </a:p>
        </p:txBody>
      </p:sp>
      <p:sp>
        <p:nvSpPr>
          <p:cNvPr id="3" name="Tijdelijke aanduiding voor inhoud 2"/>
          <p:cNvSpPr>
            <a:spLocks noGrp="1"/>
          </p:cNvSpPr>
          <p:nvPr>
            <p:ph idx="1"/>
          </p:nvPr>
        </p:nvSpPr>
        <p:spPr>
          <a:xfrm>
            <a:off x="1259632" y="1772816"/>
            <a:ext cx="7884368" cy="4680520"/>
          </a:xfrm>
        </p:spPr>
        <p:txBody>
          <a:bodyPr>
            <a:normAutofit/>
          </a:bodyPr>
          <a:lstStyle/>
          <a:p>
            <a:pPr>
              <a:spcBef>
                <a:spcPts val="0"/>
              </a:spcBef>
            </a:pPr>
            <a:r>
              <a:rPr lang="nl-NL" dirty="0">
                <a:solidFill>
                  <a:schemeClr val="bg1"/>
                </a:solidFill>
              </a:rPr>
              <a:t>Onderzoek naar mondgezondheid</a:t>
            </a:r>
          </a:p>
          <a:p>
            <a:pPr marL="0" indent="0">
              <a:spcBef>
                <a:spcPts val="0"/>
              </a:spcBef>
              <a:buNone/>
            </a:pPr>
            <a:r>
              <a:rPr lang="nl-NL" dirty="0">
                <a:solidFill>
                  <a:schemeClr val="bg1"/>
                </a:solidFill>
              </a:rPr>
              <a:t>    en de ziekte van Parkinson  </a:t>
            </a:r>
          </a:p>
          <a:p>
            <a:pPr>
              <a:spcBef>
                <a:spcPts val="0"/>
              </a:spcBef>
            </a:pPr>
            <a:r>
              <a:rPr lang="nl-NL" dirty="0">
                <a:solidFill>
                  <a:schemeClr val="bg1"/>
                </a:solidFill>
              </a:rPr>
              <a:t>Vermoeden dat mensen met de ziekte van Parkinson meer mondproblemen hebben dan gezonde mensen</a:t>
            </a:r>
          </a:p>
          <a:p>
            <a:pPr>
              <a:spcBef>
                <a:spcPts val="0"/>
              </a:spcBef>
            </a:pPr>
            <a:endParaRPr lang="nl-NL" dirty="0">
              <a:solidFill>
                <a:schemeClr val="bg1"/>
              </a:solidFill>
            </a:endParaRPr>
          </a:p>
          <a:p>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spTree>
    <p:extLst>
      <p:ext uri="{BB962C8B-B14F-4D97-AF65-F5344CB8AC3E}">
        <p14:creationId xmlns:p14="http://schemas.microsoft.com/office/powerpoint/2010/main" val="201627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Onderzoek</a:t>
            </a:r>
          </a:p>
        </p:txBody>
      </p:sp>
      <p:sp>
        <p:nvSpPr>
          <p:cNvPr id="3" name="Tijdelijke aanduiding voor inhoud 2"/>
          <p:cNvSpPr>
            <a:spLocks noGrp="1"/>
          </p:cNvSpPr>
          <p:nvPr>
            <p:ph idx="1"/>
          </p:nvPr>
        </p:nvSpPr>
        <p:spPr>
          <a:xfrm>
            <a:off x="1259632" y="1226096"/>
            <a:ext cx="7884368" cy="5227240"/>
          </a:xfrm>
        </p:spPr>
        <p:txBody>
          <a:bodyPr>
            <a:normAutofit/>
          </a:bodyPr>
          <a:lstStyle/>
          <a:p>
            <a:pPr>
              <a:spcBef>
                <a:spcPts val="0"/>
              </a:spcBef>
            </a:pPr>
            <a:r>
              <a:rPr lang="nl-NL" dirty="0">
                <a:solidFill>
                  <a:schemeClr val="bg1"/>
                </a:solidFill>
              </a:rPr>
              <a:t>Cross-</a:t>
            </a:r>
            <a:r>
              <a:rPr lang="nl-NL" dirty="0" err="1">
                <a:solidFill>
                  <a:schemeClr val="bg1"/>
                </a:solidFill>
              </a:rPr>
              <a:t>sectioneel</a:t>
            </a:r>
            <a:r>
              <a:rPr lang="nl-NL" dirty="0">
                <a:solidFill>
                  <a:schemeClr val="bg1"/>
                </a:solidFill>
              </a:rPr>
              <a:t> patiënt-controle onderzoek</a:t>
            </a:r>
          </a:p>
          <a:p>
            <a:pPr>
              <a:spcBef>
                <a:spcPts val="0"/>
              </a:spcBef>
            </a:pPr>
            <a:r>
              <a:rPr lang="nl-NL" dirty="0">
                <a:solidFill>
                  <a:schemeClr val="bg1"/>
                </a:solidFill>
              </a:rPr>
              <a:t>Mondgezondheid van </a:t>
            </a:r>
            <a:r>
              <a:rPr lang="nl-NL" dirty="0" err="1">
                <a:solidFill>
                  <a:schemeClr val="bg1"/>
                </a:solidFill>
              </a:rPr>
              <a:t>Parkinson-patiënten</a:t>
            </a:r>
            <a:r>
              <a:rPr lang="nl-NL" dirty="0">
                <a:solidFill>
                  <a:schemeClr val="bg1"/>
                </a:solidFill>
              </a:rPr>
              <a:t> vergelijken met gezonde </a:t>
            </a:r>
            <a:r>
              <a:rPr lang="nl-NL" dirty="0" err="1">
                <a:solidFill>
                  <a:schemeClr val="bg1"/>
                </a:solidFill>
              </a:rPr>
              <a:t>controle-personen</a:t>
            </a:r>
            <a:endParaRPr lang="nl-NL" dirty="0">
              <a:solidFill>
                <a:schemeClr val="bg1"/>
              </a:solidFill>
            </a:endParaRPr>
          </a:p>
          <a:p>
            <a:pPr>
              <a:spcBef>
                <a:spcPts val="0"/>
              </a:spcBef>
            </a:pPr>
            <a:r>
              <a:rPr lang="nl-NL" dirty="0">
                <a:solidFill>
                  <a:schemeClr val="bg1"/>
                </a:solidFill>
              </a:rPr>
              <a:t>Tevens beleving van mondgezondheid vergelijken</a:t>
            </a:r>
          </a:p>
          <a:p>
            <a:pPr>
              <a:spcBef>
                <a:spcPts val="0"/>
              </a:spcBef>
            </a:pPr>
            <a:r>
              <a:rPr lang="nl-NL" dirty="0">
                <a:solidFill>
                  <a:schemeClr val="bg1"/>
                </a:solidFill>
              </a:rPr>
              <a:t>Onderzoek in samenwerking met LUMC</a:t>
            </a:r>
          </a:p>
          <a:p>
            <a:pPr>
              <a:spcBef>
                <a:spcPts val="0"/>
              </a:spcBef>
            </a:pPr>
            <a:r>
              <a:rPr lang="nl-NL" dirty="0">
                <a:solidFill>
                  <a:schemeClr val="bg1"/>
                </a:solidFill>
              </a:rPr>
              <a:t>Beoordeeld en goedgekeurd door Commissie Medische Ethiek LUMC</a:t>
            </a:r>
          </a:p>
          <a:p>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spTree>
    <p:extLst>
      <p:ext uri="{BB962C8B-B14F-4D97-AF65-F5344CB8AC3E}">
        <p14:creationId xmlns:p14="http://schemas.microsoft.com/office/powerpoint/2010/main" val="614703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Onderzoek</a:t>
            </a:r>
          </a:p>
        </p:txBody>
      </p:sp>
      <p:sp>
        <p:nvSpPr>
          <p:cNvPr id="3" name="Tijdelijke aanduiding voor inhoud 2"/>
          <p:cNvSpPr>
            <a:spLocks noGrp="1"/>
          </p:cNvSpPr>
          <p:nvPr>
            <p:ph idx="1"/>
          </p:nvPr>
        </p:nvSpPr>
        <p:spPr>
          <a:xfrm>
            <a:off x="1259632" y="1340768"/>
            <a:ext cx="7884368" cy="5112568"/>
          </a:xfrm>
        </p:spPr>
        <p:txBody>
          <a:bodyPr>
            <a:normAutofit/>
          </a:bodyPr>
          <a:lstStyle/>
          <a:p>
            <a:pPr>
              <a:spcBef>
                <a:spcPts val="0"/>
              </a:spcBef>
            </a:pPr>
            <a:r>
              <a:rPr lang="nl-NL" dirty="0">
                <a:solidFill>
                  <a:schemeClr val="bg1"/>
                </a:solidFill>
              </a:rPr>
              <a:t>Bezoek bij deelnemers thuis</a:t>
            </a:r>
          </a:p>
          <a:p>
            <a:pPr>
              <a:spcBef>
                <a:spcPts val="0"/>
              </a:spcBef>
            </a:pPr>
            <a:r>
              <a:rPr lang="nl-NL" dirty="0">
                <a:solidFill>
                  <a:schemeClr val="bg1"/>
                </a:solidFill>
              </a:rPr>
              <a:t>Mondonderzoek en vragenlijst</a:t>
            </a:r>
          </a:p>
          <a:p>
            <a:pPr>
              <a:spcBef>
                <a:spcPts val="0"/>
              </a:spcBef>
            </a:pPr>
            <a:r>
              <a:rPr lang="nl-NL" dirty="0">
                <a:solidFill>
                  <a:schemeClr val="bg1"/>
                </a:solidFill>
              </a:rPr>
              <a:t>20 minuten</a:t>
            </a:r>
          </a:p>
          <a:p>
            <a:pPr>
              <a:spcBef>
                <a:spcPts val="0"/>
              </a:spcBef>
            </a:pPr>
            <a:r>
              <a:rPr lang="nl-NL" dirty="0" err="1">
                <a:solidFill>
                  <a:schemeClr val="bg1"/>
                </a:solidFill>
              </a:rPr>
              <a:t>Matchende</a:t>
            </a:r>
            <a:r>
              <a:rPr lang="nl-NL" dirty="0">
                <a:solidFill>
                  <a:schemeClr val="bg1"/>
                </a:solidFill>
              </a:rPr>
              <a:t> </a:t>
            </a:r>
            <a:r>
              <a:rPr lang="nl-NL" dirty="0" err="1">
                <a:solidFill>
                  <a:schemeClr val="bg1"/>
                </a:solidFill>
              </a:rPr>
              <a:t>controle-persoon</a:t>
            </a:r>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pic>
        <p:nvPicPr>
          <p:cNvPr id="5" name="Afbeelding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4568" y="3861048"/>
            <a:ext cx="1803369" cy="2404492"/>
          </a:xfrm>
          <a:prstGeom prst="rect">
            <a:avLst/>
          </a:prstGeom>
          <a:ln w="19050">
            <a:solidFill>
              <a:schemeClr val="bg1"/>
            </a:solidFill>
          </a:ln>
        </p:spPr>
      </p:pic>
      <p:pic>
        <p:nvPicPr>
          <p:cNvPr id="6" name="Afbeelding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03848" y="3861048"/>
            <a:ext cx="1800200" cy="2400266"/>
          </a:xfrm>
          <a:prstGeom prst="rect">
            <a:avLst/>
          </a:prstGeom>
          <a:ln w="19050">
            <a:solidFill>
              <a:schemeClr val="bg1"/>
            </a:solidFill>
          </a:ln>
        </p:spPr>
      </p:pic>
      <p:pic>
        <p:nvPicPr>
          <p:cNvPr id="7" name="Afbeelding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1881" y="3861048"/>
            <a:ext cx="1791809" cy="2387410"/>
          </a:xfrm>
          <a:prstGeom prst="rect">
            <a:avLst/>
          </a:prstGeom>
          <a:ln w="19050">
            <a:solidFill>
              <a:schemeClr val="bg1"/>
            </a:solidFill>
          </a:ln>
        </p:spPr>
      </p:pic>
    </p:spTree>
    <p:extLst>
      <p:ext uri="{BB962C8B-B14F-4D97-AF65-F5344CB8AC3E}">
        <p14:creationId xmlns:p14="http://schemas.microsoft.com/office/powerpoint/2010/main" val="188430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Onderzoek</a:t>
            </a:r>
          </a:p>
        </p:txBody>
      </p:sp>
      <p:sp>
        <p:nvSpPr>
          <p:cNvPr id="3" name="Tijdelijke aanduiding voor inhoud 2"/>
          <p:cNvSpPr>
            <a:spLocks noGrp="1"/>
          </p:cNvSpPr>
          <p:nvPr>
            <p:ph idx="1"/>
          </p:nvPr>
        </p:nvSpPr>
        <p:spPr>
          <a:xfrm>
            <a:off x="1259632" y="1772816"/>
            <a:ext cx="7884368" cy="4680520"/>
          </a:xfrm>
        </p:spPr>
        <p:txBody>
          <a:bodyPr>
            <a:normAutofit/>
          </a:bodyPr>
          <a:lstStyle/>
          <a:p>
            <a:pPr>
              <a:spcBef>
                <a:spcPts val="0"/>
              </a:spcBef>
            </a:pPr>
            <a:r>
              <a:rPr lang="nl-NL" dirty="0">
                <a:solidFill>
                  <a:schemeClr val="bg1"/>
                </a:solidFill>
              </a:rPr>
              <a:t>74 patiënten en 74 controlepersonen</a:t>
            </a:r>
          </a:p>
          <a:p>
            <a:pPr>
              <a:spcBef>
                <a:spcPts val="0"/>
              </a:spcBef>
            </a:pPr>
            <a:r>
              <a:rPr lang="nl-NL" dirty="0">
                <a:solidFill>
                  <a:schemeClr val="bg1"/>
                </a:solidFill>
              </a:rPr>
              <a:t>Geen significante verschillen in leeftijd, geslacht en opleidingsniveau tussen onderzoeksgroep en controlegroep</a:t>
            </a:r>
          </a:p>
        </p:txBody>
      </p:sp>
    </p:spTree>
    <p:extLst>
      <p:ext uri="{BB962C8B-B14F-4D97-AF65-F5344CB8AC3E}">
        <p14:creationId xmlns:p14="http://schemas.microsoft.com/office/powerpoint/2010/main" val="40168794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384"/>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Resultaten</a:t>
            </a:r>
          </a:p>
        </p:txBody>
      </p:sp>
      <p:sp>
        <p:nvSpPr>
          <p:cNvPr id="3" name="Tijdelijke aanduiding voor inhoud 2"/>
          <p:cNvSpPr>
            <a:spLocks noGrp="1"/>
          </p:cNvSpPr>
          <p:nvPr>
            <p:ph idx="1"/>
          </p:nvPr>
        </p:nvSpPr>
        <p:spPr>
          <a:xfrm>
            <a:off x="1259632" y="1772816"/>
            <a:ext cx="7884368" cy="4680520"/>
          </a:xfrm>
        </p:spPr>
        <p:txBody>
          <a:bodyPr>
            <a:normAutofit/>
          </a:bodyPr>
          <a:lstStyle/>
          <a:p>
            <a:pPr marL="0" indent="0">
              <a:spcBef>
                <a:spcPts val="0"/>
              </a:spcBef>
              <a:buNone/>
            </a:pPr>
            <a:r>
              <a:rPr lang="nl-NL" dirty="0">
                <a:solidFill>
                  <a:schemeClr val="bg1"/>
                </a:solidFill>
              </a:rPr>
              <a:t>In de onderzoeksgroep:</a:t>
            </a:r>
          </a:p>
          <a:p>
            <a:pPr>
              <a:spcBef>
                <a:spcPts val="0"/>
              </a:spcBef>
            </a:pPr>
            <a:r>
              <a:rPr lang="nl-NL" dirty="0">
                <a:solidFill>
                  <a:schemeClr val="bg1"/>
                </a:solidFill>
              </a:rPr>
              <a:t>Meer plaque</a:t>
            </a:r>
          </a:p>
          <a:p>
            <a:pPr>
              <a:spcBef>
                <a:spcPts val="0"/>
              </a:spcBef>
            </a:pPr>
            <a:r>
              <a:rPr lang="nl-NL" dirty="0">
                <a:solidFill>
                  <a:schemeClr val="bg1"/>
                </a:solidFill>
              </a:rPr>
              <a:t>Meer cariës</a:t>
            </a:r>
          </a:p>
          <a:p>
            <a:pPr>
              <a:spcBef>
                <a:spcPts val="0"/>
              </a:spcBef>
            </a:pPr>
            <a:r>
              <a:rPr lang="nl-NL" dirty="0">
                <a:solidFill>
                  <a:schemeClr val="bg1"/>
                </a:solidFill>
              </a:rPr>
              <a:t>Vaker kauwproblemen</a:t>
            </a:r>
          </a:p>
          <a:p>
            <a:pPr>
              <a:spcBef>
                <a:spcPts val="0"/>
              </a:spcBef>
            </a:pPr>
            <a:r>
              <a:rPr lang="nl-NL" dirty="0">
                <a:solidFill>
                  <a:schemeClr val="bg1"/>
                </a:solidFill>
              </a:rPr>
              <a:t>Vaker droge mond</a:t>
            </a:r>
          </a:p>
          <a:p>
            <a:pPr>
              <a:spcBef>
                <a:spcPts val="0"/>
              </a:spcBef>
            </a:pPr>
            <a:r>
              <a:rPr lang="nl-NL" dirty="0">
                <a:solidFill>
                  <a:schemeClr val="bg1"/>
                </a:solidFill>
              </a:rPr>
              <a:t>Kaakgewricht??</a:t>
            </a:r>
          </a:p>
        </p:txBody>
      </p:sp>
    </p:spTree>
    <p:extLst>
      <p:ext uri="{BB962C8B-B14F-4D97-AF65-F5344CB8AC3E}">
        <p14:creationId xmlns:p14="http://schemas.microsoft.com/office/powerpoint/2010/main" val="2419308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stretch>
            <a:fillRect/>
          </a:stretch>
        </p:blipFill>
        <p:spPr>
          <a:xfrm>
            <a:off x="0" y="0"/>
            <a:ext cx="9578212" cy="6858000"/>
          </a:xfrm>
          <a:prstGeom prst="rect">
            <a:avLst/>
          </a:prstGeom>
        </p:spPr>
      </p:pic>
      <p:sp>
        <p:nvSpPr>
          <p:cNvPr id="2" name="Titel 1"/>
          <p:cNvSpPr>
            <a:spLocks noGrp="1"/>
          </p:cNvSpPr>
          <p:nvPr>
            <p:ph type="title"/>
          </p:nvPr>
        </p:nvSpPr>
        <p:spPr>
          <a:xfrm>
            <a:off x="3347864" y="5121102"/>
            <a:ext cx="3096344" cy="1152128"/>
          </a:xfrm>
        </p:spPr>
        <p:txBody>
          <a:bodyPr>
            <a:normAutofit/>
          </a:bodyPr>
          <a:lstStyle/>
          <a:p>
            <a:r>
              <a:rPr lang="nl-NL" dirty="0">
                <a:solidFill>
                  <a:schemeClr val="bg1"/>
                </a:solidFill>
              </a:rPr>
              <a:t>Visitekaartje</a:t>
            </a:r>
          </a:p>
        </p:txBody>
      </p:sp>
      <p:sp>
        <p:nvSpPr>
          <p:cNvPr id="8" name="Titel 1"/>
          <p:cNvSpPr txBox="1">
            <a:spLocks/>
          </p:cNvSpPr>
          <p:nvPr/>
        </p:nvSpPr>
        <p:spPr>
          <a:xfrm>
            <a:off x="2538061" y="760607"/>
            <a:ext cx="2592288" cy="11521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dirty="0">
                <a:solidFill>
                  <a:schemeClr val="bg1"/>
                </a:solidFill>
              </a:rPr>
              <a:t>Bijten</a:t>
            </a:r>
          </a:p>
        </p:txBody>
      </p:sp>
      <p:sp>
        <p:nvSpPr>
          <p:cNvPr id="9" name="Titel 1"/>
          <p:cNvSpPr txBox="1">
            <a:spLocks/>
          </p:cNvSpPr>
          <p:nvPr/>
        </p:nvSpPr>
        <p:spPr>
          <a:xfrm>
            <a:off x="5436096" y="2027406"/>
            <a:ext cx="2592288" cy="11521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dirty="0">
                <a:solidFill>
                  <a:schemeClr val="bg1"/>
                </a:solidFill>
              </a:rPr>
              <a:t>Zoenen</a:t>
            </a:r>
          </a:p>
        </p:txBody>
      </p:sp>
      <p:sp>
        <p:nvSpPr>
          <p:cNvPr id="10" name="Titel 1"/>
          <p:cNvSpPr txBox="1">
            <a:spLocks/>
          </p:cNvSpPr>
          <p:nvPr/>
        </p:nvSpPr>
        <p:spPr>
          <a:xfrm>
            <a:off x="3234610" y="3565750"/>
            <a:ext cx="2592288" cy="11521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dirty="0">
                <a:solidFill>
                  <a:schemeClr val="bg1"/>
                </a:solidFill>
              </a:rPr>
              <a:t>Lachen</a:t>
            </a:r>
          </a:p>
        </p:txBody>
      </p:sp>
      <p:sp>
        <p:nvSpPr>
          <p:cNvPr id="11" name="Titel 1"/>
          <p:cNvSpPr txBox="1">
            <a:spLocks/>
          </p:cNvSpPr>
          <p:nvPr/>
        </p:nvSpPr>
        <p:spPr>
          <a:xfrm>
            <a:off x="4608578" y="645935"/>
            <a:ext cx="2592288" cy="11521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dirty="0">
                <a:solidFill>
                  <a:schemeClr val="bg1"/>
                </a:solidFill>
              </a:rPr>
              <a:t>Praten</a:t>
            </a:r>
          </a:p>
        </p:txBody>
      </p:sp>
      <p:sp>
        <p:nvSpPr>
          <p:cNvPr id="12" name="Titel 1"/>
          <p:cNvSpPr txBox="1">
            <a:spLocks/>
          </p:cNvSpPr>
          <p:nvPr/>
        </p:nvSpPr>
        <p:spPr>
          <a:xfrm>
            <a:off x="1051992" y="1205136"/>
            <a:ext cx="2592288" cy="11521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dirty="0">
                <a:solidFill>
                  <a:schemeClr val="bg1"/>
                </a:solidFill>
              </a:rPr>
              <a:t>Eten</a:t>
            </a:r>
          </a:p>
        </p:txBody>
      </p:sp>
      <p:sp>
        <p:nvSpPr>
          <p:cNvPr id="13" name="Titel 1"/>
          <p:cNvSpPr txBox="1">
            <a:spLocks/>
          </p:cNvSpPr>
          <p:nvPr/>
        </p:nvSpPr>
        <p:spPr>
          <a:xfrm>
            <a:off x="626875" y="2471935"/>
            <a:ext cx="2592288" cy="1152128"/>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dirty="0">
                <a:solidFill>
                  <a:schemeClr val="bg1"/>
                </a:solidFill>
              </a:rPr>
              <a:t>Sociale contacten</a:t>
            </a:r>
          </a:p>
        </p:txBody>
      </p:sp>
      <p:sp>
        <p:nvSpPr>
          <p:cNvPr id="14" name="Titel 1"/>
          <p:cNvSpPr txBox="1">
            <a:spLocks/>
          </p:cNvSpPr>
          <p:nvPr/>
        </p:nvSpPr>
        <p:spPr>
          <a:xfrm>
            <a:off x="345122" y="4509120"/>
            <a:ext cx="2592288" cy="11521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dirty="0">
                <a:solidFill>
                  <a:schemeClr val="bg1"/>
                </a:solidFill>
              </a:rPr>
              <a:t>Kauwen</a:t>
            </a:r>
          </a:p>
        </p:txBody>
      </p:sp>
      <p:sp>
        <p:nvSpPr>
          <p:cNvPr id="16" name="Titel 1"/>
          <p:cNvSpPr txBox="1">
            <a:spLocks/>
          </p:cNvSpPr>
          <p:nvPr/>
        </p:nvSpPr>
        <p:spPr>
          <a:xfrm>
            <a:off x="5436096" y="4314799"/>
            <a:ext cx="3259352" cy="1152128"/>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dirty="0">
                <a:solidFill>
                  <a:schemeClr val="bg1"/>
                </a:solidFill>
              </a:rPr>
              <a:t>Communicatie</a:t>
            </a:r>
          </a:p>
        </p:txBody>
      </p:sp>
    </p:spTree>
    <p:extLst>
      <p:ext uri="{BB962C8B-B14F-4D97-AF65-F5344CB8AC3E}">
        <p14:creationId xmlns:p14="http://schemas.microsoft.com/office/powerpoint/2010/main" val="3561109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Vragen???</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1725546"/>
            <a:ext cx="4512501" cy="3384376"/>
          </a:xfrm>
          <a:prstGeom prst="rect">
            <a:avLst/>
          </a:prstGeom>
          <a:noFill/>
          <a:ln w="25400">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94018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Relevante informatie</a:t>
            </a:r>
          </a:p>
        </p:txBody>
      </p:sp>
      <p:sp>
        <p:nvSpPr>
          <p:cNvPr id="3" name="Tijdelijke aanduiding voor inhoud 2"/>
          <p:cNvSpPr>
            <a:spLocks noGrp="1"/>
          </p:cNvSpPr>
          <p:nvPr>
            <p:ph idx="1"/>
          </p:nvPr>
        </p:nvSpPr>
        <p:spPr>
          <a:xfrm>
            <a:off x="1259632" y="1772816"/>
            <a:ext cx="7884368" cy="4680520"/>
          </a:xfrm>
        </p:spPr>
        <p:txBody>
          <a:bodyPr>
            <a:normAutofit/>
          </a:bodyPr>
          <a:lstStyle/>
          <a:p>
            <a:pPr>
              <a:spcBef>
                <a:spcPts val="0"/>
              </a:spcBef>
            </a:pPr>
            <a:r>
              <a:rPr lang="nl-NL" dirty="0">
                <a:solidFill>
                  <a:schemeClr val="bg1"/>
                </a:solidFill>
              </a:rPr>
              <a:t>Mail aan ons:</a:t>
            </a:r>
          </a:p>
          <a:p>
            <a:pPr marL="0" indent="0">
              <a:spcBef>
                <a:spcPts val="0"/>
              </a:spcBef>
              <a:buNone/>
            </a:pPr>
            <a:r>
              <a:rPr lang="nl-NL" dirty="0">
                <a:solidFill>
                  <a:schemeClr val="bg1"/>
                </a:solidFill>
                <a:hlinkClick r:id="rId4"/>
              </a:rPr>
              <a:t>info@mondzorgparkinson.nl</a:t>
            </a:r>
            <a:endParaRPr lang="nl-NL" dirty="0">
              <a:solidFill>
                <a:schemeClr val="bg1"/>
              </a:solidFill>
            </a:endParaRPr>
          </a:p>
          <a:p>
            <a:pPr marL="0" indent="0">
              <a:spcBef>
                <a:spcPts val="0"/>
              </a:spcBef>
              <a:buNone/>
            </a:pPr>
            <a:endParaRPr lang="nl-NL" dirty="0">
              <a:solidFill>
                <a:schemeClr val="bg1"/>
              </a:solidFill>
            </a:endParaRPr>
          </a:p>
          <a:p>
            <a:pPr marL="0" indent="0">
              <a:buNone/>
            </a:pPr>
            <a:r>
              <a:rPr lang="nl-NL" dirty="0">
                <a:solidFill>
                  <a:schemeClr val="bg1"/>
                </a:solidFill>
                <a:hlinkClick r:id="rId5"/>
              </a:rPr>
              <a:t>www.vbtgg.nl</a:t>
            </a:r>
            <a:endParaRPr lang="nl-NL" dirty="0">
              <a:solidFill>
                <a:schemeClr val="bg1"/>
              </a:solidFill>
            </a:endParaRPr>
          </a:p>
          <a:p>
            <a:pPr marL="0" indent="0">
              <a:buNone/>
            </a:pPr>
            <a:r>
              <a:rPr lang="nl-NL" dirty="0">
                <a:solidFill>
                  <a:schemeClr val="bg1"/>
                </a:solidFill>
                <a:hlinkClick r:id="rId6"/>
              </a:rPr>
              <a:t>www.gerodontologie.nl</a:t>
            </a:r>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spTree>
    <p:extLst>
      <p:ext uri="{BB962C8B-B14F-4D97-AF65-F5344CB8AC3E}">
        <p14:creationId xmlns:p14="http://schemas.microsoft.com/office/powerpoint/2010/main" val="4258081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21440" y="332656"/>
            <a:ext cx="8229600" cy="1143000"/>
          </a:xfrm>
        </p:spPr>
        <p:txBody>
          <a:bodyPr>
            <a:normAutofit/>
          </a:bodyPr>
          <a:lstStyle/>
          <a:p>
            <a:r>
              <a:rPr lang="nl-NL" dirty="0">
                <a:solidFill>
                  <a:schemeClr val="bg1"/>
                </a:solidFill>
              </a:rPr>
              <a:t>Problemen aan de tanden zelf</a:t>
            </a:r>
          </a:p>
        </p:txBody>
      </p:sp>
      <p:sp>
        <p:nvSpPr>
          <p:cNvPr id="3" name="Tijdelijke aanduiding voor inhoud 2"/>
          <p:cNvSpPr>
            <a:spLocks noGrp="1"/>
          </p:cNvSpPr>
          <p:nvPr>
            <p:ph idx="1"/>
          </p:nvPr>
        </p:nvSpPr>
        <p:spPr>
          <a:xfrm>
            <a:off x="1259632" y="1734166"/>
            <a:ext cx="7884368" cy="3855074"/>
          </a:xfrm>
        </p:spPr>
        <p:txBody>
          <a:bodyPr>
            <a:normAutofit/>
          </a:bodyPr>
          <a:lstStyle/>
          <a:p>
            <a:r>
              <a:rPr lang="nl-NL" dirty="0">
                <a:solidFill>
                  <a:schemeClr val="bg1"/>
                </a:solidFill>
              </a:rPr>
              <a:t>Gaatjes in het gebit</a:t>
            </a:r>
          </a:p>
          <a:p>
            <a:r>
              <a:rPr lang="nl-NL" dirty="0">
                <a:solidFill>
                  <a:schemeClr val="bg1"/>
                </a:solidFill>
              </a:rPr>
              <a:t>Kapotte vullingen</a:t>
            </a:r>
          </a:p>
          <a:p>
            <a:r>
              <a:rPr lang="nl-NL" dirty="0">
                <a:solidFill>
                  <a:schemeClr val="bg1"/>
                </a:solidFill>
              </a:rPr>
              <a:t>Tanden die afbreken</a:t>
            </a:r>
          </a:p>
          <a:p>
            <a:r>
              <a:rPr lang="nl-NL" dirty="0">
                <a:solidFill>
                  <a:schemeClr val="bg1"/>
                </a:solidFill>
              </a:rPr>
              <a:t>Slijtage</a:t>
            </a:r>
          </a:p>
          <a:p>
            <a:endParaRPr lang="nl-NL" dirty="0">
              <a:solidFill>
                <a:schemeClr val="bg1"/>
              </a:solidFill>
            </a:endParaRPr>
          </a:p>
          <a:p>
            <a:pPr marL="0" indent="0">
              <a:buNone/>
            </a:pPr>
            <a:endParaRPr lang="nl-NL" dirty="0">
              <a:solidFill>
                <a:schemeClr val="bg1"/>
              </a:solidFill>
            </a:endParaRPr>
          </a:p>
          <a:p>
            <a:pPr marL="0" indent="0">
              <a:buNone/>
            </a:pPr>
            <a:endParaRPr lang="nl-NL" dirty="0">
              <a:solidFill>
                <a:schemeClr val="bg1"/>
              </a:solidFill>
            </a:endParaRPr>
          </a:p>
        </p:txBody>
      </p:sp>
      <p:pic>
        <p:nvPicPr>
          <p:cNvPr id="6"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13939" b="22803"/>
          <a:stretch/>
        </p:blipFill>
        <p:spPr bwMode="auto">
          <a:xfrm>
            <a:off x="1331640" y="4307338"/>
            <a:ext cx="4518013" cy="1910649"/>
          </a:xfrm>
          <a:prstGeom prst="rect">
            <a:avLst/>
          </a:prstGeom>
          <a:noFill/>
          <a:ln w="1587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60926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21440" y="332656"/>
            <a:ext cx="8229600" cy="1143000"/>
          </a:xfrm>
        </p:spPr>
        <p:txBody>
          <a:bodyPr>
            <a:normAutofit fontScale="90000"/>
          </a:bodyPr>
          <a:lstStyle/>
          <a:p>
            <a:r>
              <a:rPr lang="nl-NL" dirty="0">
                <a:solidFill>
                  <a:schemeClr val="bg1"/>
                </a:solidFill>
              </a:rPr>
              <a:t>Problemen aan de ondersteunende weefsels</a:t>
            </a:r>
          </a:p>
        </p:txBody>
      </p:sp>
      <p:sp>
        <p:nvSpPr>
          <p:cNvPr id="3" name="Tijdelijke aanduiding voor inhoud 2"/>
          <p:cNvSpPr>
            <a:spLocks noGrp="1"/>
          </p:cNvSpPr>
          <p:nvPr>
            <p:ph idx="1"/>
          </p:nvPr>
        </p:nvSpPr>
        <p:spPr>
          <a:xfrm>
            <a:off x="1259632" y="1734166"/>
            <a:ext cx="7884368" cy="3855074"/>
          </a:xfrm>
        </p:spPr>
        <p:txBody>
          <a:bodyPr>
            <a:normAutofit/>
          </a:bodyPr>
          <a:lstStyle/>
          <a:p>
            <a:r>
              <a:rPr lang="nl-NL" dirty="0">
                <a:solidFill>
                  <a:schemeClr val="bg1"/>
                </a:solidFill>
              </a:rPr>
              <a:t>Ontsteking tandvlees</a:t>
            </a:r>
          </a:p>
          <a:p>
            <a:r>
              <a:rPr lang="nl-NL" dirty="0">
                <a:solidFill>
                  <a:schemeClr val="bg1"/>
                </a:solidFill>
              </a:rPr>
              <a:t>Bloedend tandvlees</a:t>
            </a:r>
          </a:p>
          <a:p>
            <a:r>
              <a:rPr lang="nl-NL" dirty="0">
                <a:solidFill>
                  <a:schemeClr val="bg1"/>
                </a:solidFill>
              </a:rPr>
              <a:t>Losstaande tanden</a:t>
            </a:r>
          </a:p>
          <a:p>
            <a:r>
              <a:rPr lang="nl-NL" dirty="0">
                <a:solidFill>
                  <a:schemeClr val="bg1"/>
                </a:solidFill>
              </a:rPr>
              <a:t>Slijmvliesafwijkingen</a:t>
            </a:r>
          </a:p>
          <a:p>
            <a:pPr marL="0" indent="0">
              <a:buNone/>
            </a:pPr>
            <a:endParaRPr lang="nl-NL" dirty="0">
              <a:solidFill>
                <a:schemeClr val="bg1"/>
              </a:solidFill>
            </a:endParaRPr>
          </a:p>
          <a:p>
            <a:pPr marL="0" indent="0">
              <a:buNone/>
            </a:pPr>
            <a:endParaRPr lang="nl-NL" dirty="0">
              <a:solidFill>
                <a:schemeClr val="bg1"/>
              </a:solidFill>
            </a:endParaRPr>
          </a:p>
        </p:txBody>
      </p:sp>
      <p:pic>
        <p:nvPicPr>
          <p:cNvPr id="5"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13766" b="16601"/>
          <a:stretch/>
        </p:blipFill>
        <p:spPr bwMode="auto">
          <a:xfrm>
            <a:off x="3995936" y="4221088"/>
            <a:ext cx="4655104" cy="2285233"/>
          </a:xfrm>
          <a:prstGeom prst="rect">
            <a:avLst/>
          </a:prstGeom>
          <a:noFill/>
          <a:ln w="1587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74880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21440" y="332656"/>
            <a:ext cx="8229600" cy="1143000"/>
          </a:xfrm>
        </p:spPr>
        <p:txBody>
          <a:bodyPr>
            <a:normAutofit fontScale="90000"/>
          </a:bodyPr>
          <a:lstStyle/>
          <a:p>
            <a:r>
              <a:rPr lang="nl-NL" dirty="0">
                <a:solidFill>
                  <a:schemeClr val="bg1"/>
                </a:solidFill>
              </a:rPr>
              <a:t>Problemen aan de ondersteunende weefsels</a:t>
            </a:r>
          </a:p>
        </p:txBody>
      </p:sp>
      <p:sp>
        <p:nvSpPr>
          <p:cNvPr id="3" name="Tijdelijke aanduiding voor inhoud 2"/>
          <p:cNvSpPr>
            <a:spLocks noGrp="1"/>
          </p:cNvSpPr>
          <p:nvPr>
            <p:ph idx="1"/>
          </p:nvPr>
        </p:nvSpPr>
        <p:spPr>
          <a:xfrm>
            <a:off x="1259632" y="1734166"/>
            <a:ext cx="7884368" cy="3855074"/>
          </a:xfrm>
        </p:spPr>
        <p:txBody>
          <a:bodyPr>
            <a:normAutofit/>
          </a:bodyPr>
          <a:lstStyle/>
          <a:p>
            <a:pPr marL="0" indent="0">
              <a:buNone/>
            </a:pPr>
            <a:endParaRPr lang="nl-NL" dirty="0">
              <a:solidFill>
                <a:schemeClr val="bg1"/>
              </a:solidFill>
            </a:endParaRPr>
          </a:p>
          <a:p>
            <a:pPr marL="0" indent="0">
              <a:buNone/>
            </a:pPr>
            <a:endParaRPr lang="nl-NL" dirty="0">
              <a:solidFill>
                <a:schemeClr val="bg1"/>
              </a:solidFill>
            </a:endParaRPr>
          </a:p>
        </p:txBody>
      </p:sp>
      <p:pic>
        <p:nvPicPr>
          <p:cNvPr id="4" name="Afbeelding 3"/>
          <p:cNvPicPr>
            <a:picLocks noChangeAspect="1"/>
          </p:cNvPicPr>
          <p:nvPr/>
        </p:nvPicPr>
        <p:blipFill>
          <a:blip r:embed="rId4"/>
          <a:stretch>
            <a:fillRect/>
          </a:stretch>
        </p:blipFill>
        <p:spPr>
          <a:xfrm>
            <a:off x="782419" y="2767813"/>
            <a:ext cx="7868621" cy="2830059"/>
          </a:xfrm>
          <a:prstGeom prst="rect">
            <a:avLst/>
          </a:prstGeom>
        </p:spPr>
      </p:pic>
    </p:spTree>
    <p:extLst>
      <p:ext uri="{BB962C8B-B14F-4D97-AF65-F5344CB8AC3E}">
        <p14:creationId xmlns:p14="http://schemas.microsoft.com/office/powerpoint/2010/main" val="706440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21440" y="332656"/>
            <a:ext cx="8229600" cy="1143000"/>
          </a:xfrm>
        </p:spPr>
        <p:txBody>
          <a:bodyPr>
            <a:normAutofit/>
          </a:bodyPr>
          <a:lstStyle/>
          <a:p>
            <a:r>
              <a:rPr lang="nl-NL" dirty="0">
                <a:solidFill>
                  <a:schemeClr val="bg1"/>
                </a:solidFill>
              </a:rPr>
              <a:t>Overige problemen</a:t>
            </a:r>
          </a:p>
        </p:txBody>
      </p:sp>
      <p:sp>
        <p:nvSpPr>
          <p:cNvPr id="3" name="Tijdelijke aanduiding voor inhoud 2"/>
          <p:cNvSpPr>
            <a:spLocks noGrp="1"/>
          </p:cNvSpPr>
          <p:nvPr>
            <p:ph idx="1"/>
          </p:nvPr>
        </p:nvSpPr>
        <p:spPr>
          <a:xfrm>
            <a:off x="1259632" y="1734166"/>
            <a:ext cx="7884368" cy="3855074"/>
          </a:xfrm>
        </p:spPr>
        <p:txBody>
          <a:bodyPr>
            <a:normAutofit/>
          </a:bodyPr>
          <a:lstStyle/>
          <a:p>
            <a:r>
              <a:rPr lang="nl-NL" dirty="0">
                <a:solidFill>
                  <a:schemeClr val="bg1"/>
                </a:solidFill>
              </a:rPr>
              <a:t>Slijmvliesafwijkingen</a:t>
            </a:r>
          </a:p>
          <a:p>
            <a:r>
              <a:rPr lang="nl-NL" dirty="0">
                <a:solidFill>
                  <a:schemeClr val="bg1"/>
                </a:solidFill>
              </a:rPr>
              <a:t>Kaakgewrichtsklachten</a:t>
            </a:r>
          </a:p>
          <a:p>
            <a:r>
              <a:rPr lang="nl-NL" dirty="0">
                <a:solidFill>
                  <a:schemeClr val="bg1"/>
                </a:solidFill>
              </a:rPr>
              <a:t>Speekselproductie</a:t>
            </a:r>
          </a:p>
          <a:p>
            <a:pPr marL="0" indent="0">
              <a:buNone/>
            </a:pPr>
            <a:endParaRPr lang="nl-NL" dirty="0">
              <a:solidFill>
                <a:schemeClr val="bg1"/>
              </a:solidFill>
            </a:endParaRPr>
          </a:p>
          <a:p>
            <a:pPr marL="0" indent="0">
              <a:buNone/>
            </a:pPr>
            <a:endParaRPr lang="nl-NL" dirty="0">
              <a:solidFill>
                <a:schemeClr val="bg1"/>
              </a:solidFill>
            </a:endParaRPr>
          </a:p>
        </p:txBody>
      </p:sp>
    </p:spTree>
    <p:extLst>
      <p:ext uri="{BB962C8B-B14F-4D97-AF65-F5344CB8AC3E}">
        <p14:creationId xmlns:p14="http://schemas.microsoft.com/office/powerpoint/2010/main" val="1237486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Kunstgebit</a:t>
            </a:r>
          </a:p>
        </p:txBody>
      </p:sp>
      <p:sp>
        <p:nvSpPr>
          <p:cNvPr id="3" name="Tijdelijke aanduiding voor inhoud 2"/>
          <p:cNvSpPr>
            <a:spLocks noGrp="1"/>
          </p:cNvSpPr>
          <p:nvPr>
            <p:ph idx="1"/>
          </p:nvPr>
        </p:nvSpPr>
        <p:spPr>
          <a:xfrm>
            <a:off x="1259632" y="3573016"/>
            <a:ext cx="7884368" cy="2016224"/>
          </a:xfrm>
        </p:spPr>
        <p:txBody>
          <a:bodyPr>
            <a:normAutofit/>
          </a:bodyPr>
          <a:lstStyle/>
          <a:p>
            <a:r>
              <a:rPr lang="nl-NL" dirty="0">
                <a:solidFill>
                  <a:schemeClr val="bg1"/>
                </a:solidFill>
              </a:rPr>
              <a:t>Blijft moeilijk op z’n plek </a:t>
            </a:r>
          </a:p>
          <a:p>
            <a:r>
              <a:rPr lang="nl-NL" dirty="0">
                <a:solidFill>
                  <a:schemeClr val="bg1"/>
                </a:solidFill>
              </a:rPr>
              <a:t>Moeilijk om aan een nieuw gebit te wennen</a:t>
            </a:r>
          </a:p>
          <a:p>
            <a:endParaRPr lang="nl-NL" dirty="0">
              <a:solidFill>
                <a:schemeClr val="bg1"/>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465150"/>
            <a:ext cx="4010025" cy="1943100"/>
          </a:xfrm>
          <a:prstGeom prst="rect">
            <a:avLst/>
          </a:prstGeom>
          <a:noFill/>
          <a:ln w="19050">
            <a:solidFill>
              <a:schemeClr val="bg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514" t="-239" r="10727" b="9501"/>
          <a:stretch/>
        </p:blipFill>
        <p:spPr bwMode="auto">
          <a:xfrm>
            <a:off x="1403648" y="1465149"/>
            <a:ext cx="3018825" cy="1928145"/>
          </a:xfrm>
          <a:prstGeom prst="rect">
            <a:avLst/>
          </a:prstGeom>
          <a:noFill/>
          <a:ln w="19050">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60926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arjolein\Downloads\bg-blok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26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57200" y="27856"/>
            <a:ext cx="8229600" cy="1143000"/>
          </a:xfrm>
        </p:spPr>
        <p:txBody>
          <a:bodyPr>
            <a:normAutofit/>
          </a:bodyPr>
          <a:lstStyle/>
          <a:p>
            <a:r>
              <a:rPr lang="nl-NL" dirty="0">
                <a:solidFill>
                  <a:schemeClr val="bg1"/>
                </a:solidFill>
              </a:rPr>
              <a:t>Gevolgen mondproblemen:</a:t>
            </a:r>
          </a:p>
        </p:txBody>
      </p:sp>
      <p:sp>
        <p:nvSpPr>
          <p:cNvPr id="3" name="Tijdelijke aanduiding voor inhoud 2"/>
          <p:cNvSpPr>
            <a:spLocks noGrp="1"/>
          </p:cNvSpPr>
          <p:nvPr>
            <p:ph idx="1"/>
          </p:nvPr>
        </p:nvSpPr>
        <p:spPr>
          <a:xfrm>
            <a:off x="1259632" y="1700808"/>
            <a:ext cx="7884368" cy="4680520"/>
          </a:xfrm>
        </p:spPr>
        <p:txBody>
          <a:bodyPr>
            <a:normAutofit/>
          </a:bodyPr>
          <a:lstStyle/>
          <a:p>
            <a:r>
              <a:rPr lang="nl-NL" dirty="0">
                <a:solidFill>
                  <a:schemeClr val="bg1"/>
                </a:solidFill>
              </a:rPr>
              <a:t>Pijn</a:t>
            </a:r>
          </a:p>
          <a:p>
            <a:r>
              <a:rPr lang="nl-NL" dirty="0">
                <a:solidFill>
                  <a:schemeClr val="bg1"/>
                </a:solidFill>
              </a:rPr>
              <a:t>Ontsteking</a:t>
            </a:r>
          </a:p>
          <a:p>
            <a:r>
              <a:rPr lang="nl-NL" dirty="0">
                <a:solidFill>
                  <a:schemeClr val="bg1"/>
                </a:solidFill>
              </a:rPr>
              <a:t>Negatieve invloed op gezondheid</a:t>
            </a:r>
          </a:p>
          <a:p>
            <a:r>
              <a:rPr lang="nl-NL" dirty="0">
                <a:solidFill>
                  <a:schemeClr val="bg1"/>
                </a:solidFill>
              </a:rPr>
              <a:t>Belemmering sociale contacten</a:t>
            </a:r>
          </a:p>
          <a:p>
            <a:pPr marL="0" indent="0">
              <a:buNone/>
            </a:pPr>
            <a:endParaRPr lang="nl-NL" dirty="0">
              <a:solidFill>
                <a:schemeClr val="bg1"/>
              </a:solidFill>
            </a:endParaRPr>
          </a:p>
          <a:p>
            <a:pPr marL="0" indent="0">
              <a:buNone/>
            </a:pPr>
            <a:endParaRPr lang="nl-NL" dirty="0">
              <a:solidFill>
                <a:schemeClr val="bg1"/>
              </a:solidFill>
            </a:endParaRPr>
          </a:p>
        </p:txBody>
      </p:sp>
    </p:spTree>
    <p:extLst>
      <p:ext uri="{BB962C8B-B14F-4D97-AF65-F5344CB8AC3E}">
        <p14:creationId xmlns:p14="http://schemas.microsoft.com/office/powerpoint/2010/main" val="2351445278"/>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2641</TotalTime>
  <Words>531</Words>
  <Application>Microsoft Office PowerPoint</Application>
  <PresentationFormat>Diavoorstelling (4:3)</PresentationFormat>
  <Paragraphs>184</Paragraphs>
  <Slides>31</Slides>
  <Notes>30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31</vt:i4>
      </vt:variant>
    </vt:vector>
  </HeadingPairs>
  <TitlesOfParts>
    <vt:vector size="34" baseType="lpstr">
      <vt:lpstr>Arial</vt:lpstr>
      <vt:lpstr>Calibri</vt:lpstr>
      <vt:lpstr>Kantoorthema</vt:lpstr>
      <vt:lpstr>Mondzorg en de ziekte van Parkinson</vt:lpstr>
      <vt:lpstr>Stichting Mondzorg &amp; Parkinson</vt:lpstr>
      <vt:lpstr>Visitekaartje</vt:lpstr>
      <vt:lpstr>Problemen aan de tanden zelf</vt:lpstr>
      <vt:lpstr>Problemen aan de ondersteunende weefsels</vt:lpstr>
      <vt:lpstr>Problemen aan de ondersteunende weefsels</vt:lpstr>
      <vt:lpstr>Overige problemen</vt:lpstr>
      <vt:lpstr>Kunstgebit</vt:lpstr>
      <vt:lpstr>Gevolgen mondproblemen:</vt:lpstr>
      <vt:lpstr>Functionele en sociale gevolgen:</vt:lpstr>
      <vt:lpstr>Voorbeeld</vt:lpstr>
      <vt:lpstr>De ziekte van Parkinson en de mond</vt:lpstr>
      <vt:lpstr>Veranderingen in de mondverzorging</vt:lpstr>
      <vt:lpstr>Daarnaast</vt:lpstr>
      <vt:lpstr>Veranderingen in eetgedrag</vt:lpstr>
      <vt:lpstr>Bezoek aan de tandarts</vt:lpstr>
      <vt:lpstr>Tips voor het schoonhouden van de mond</vt:lpstr>
      <vt:lpstr>Tips voor het schoonhouden van de mond</vt:lpstr>
      <vt:lpstr>Tips voor het schoonhouden van de mond</vt:lpstr>
      <vt:lpstr>Bij wondjes in de mond</vt:lpstr>
      <vt:lpstr>Tips voor het schoonmaken van kunstgebit</vt:lpstr>
      <vt:lpstr>Bij veranderingen eetgedrag</vt:lpstr>
      <vt:lpstr>Wat de tandarts kan doen</vt:lpstr>
      <vt:lpstr>Wat de tandarts kan doen</vt:lpstr>
      <vt:lpstr>Onderzoek</vt:lpstr>
      <vt:lpstr>Onderzoek</vt:lpstr>
      <vt:lpstr>Onderzoek</vt:lpstr>
      <vt:lpstr>Onderzoek</vt:lpstr>
      <vt:lpstr>Resultaten</vt:lpstr>
      <vt:lpstr>Vragen???</vt:lpstr>
      <vt:lpstr>Relevante informatie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Mondzorg en de ziekte van Parkinson</dc:title>
  <dc:creator>Marjolein van Stiphout</dc:creator>
  <cp:lastModifiedBy>Marjolein van Stiphout</cp:lastModifiedBy>
  <cp:revision>42</cp:revision>
  <dcterms:created xsi:type="dcterms:W3CDTF">2014-01-27T14:15:16Z</dcterms:created>
  <dcterms:modified xsi:type="dcterms:W3CDTF">2018-12-10T20:49:40Z</dcterms:modified>
</cp:coreProperties>
</file>