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308" r:id="rId5"/>
    <p:sldId id="311" r:id="rId6"/>
    <p:sldId id="309" r:id="rId7"/>
    <p:sldId id="271" r:id="rId8"/>
    <p:sldId id="306" r:id="rId9"/>
    <p:sldId id="257" r:id="rId10"/>
    <p:sldId id="307" r:id="rId11"/>
    <p:sldId id="260" r:id="rId12"/>
    <p:sldId id="261" r:id="rId13"/>
    <p:sldId id="262" r:id="rId14"/>
    <p:sldId id="263" r:id="rId15"/>
    <p:sldId id="310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2" r:id="rId24"/>
  </p:sldIdLst>
  <p:sldSz cx="12192000" cy="6858000"/>
  <p:notesSz cx="6881813" cy="100028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6608" autoAdjust="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15A0E055-9E38-4554-9A89-2A4C756987A0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42913" y="1250950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78" tIns="48239" rIns="96478" bIns="48239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8182" y="4813866"/>
            <a:ext cx="5505450" cy="3938617"/>
          </a:xfrm>
          <a:prstGeom prst="rect">
            <a:avLst/>
          </a:prstGeom>
        </p:spPr>
        <p:txBody>
          <a:bodyPr vert="horz" lIns="96478" tIns="48239" rIns="96478" bIns="48239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9DF24409-C1A0-4B01-88A8-7736123DF8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4796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AF9F49-8177-4B97-9114-482679F9A1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A04B164-70EA-455F-BB9C-BD04686B78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C3BF30-BE16-4A71-996A-159A40B4F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5D1F-BB93-4D56-9130-6CFBE28D49A5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E9EE76-75D9-4AB4-9DD8-62F1ED14B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190DD3E-3645-4EE1-9086-4D845C84C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8D628-2412-48BE-BF58-42CD6AA0A5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0298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D93853-A0CB-4CFE-B170-04E17B9E5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B14F2CF-CE5F-4A5B-8A66-7D37F1D35A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823D48-1344-4D5E-A5F4-871105710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5D1F-BB93-4D56-9130-6CFBE28D49A5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064B46-517B-4842-8514-2BBD34291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AF7525D-3711-41C4-983D-538C2A7F4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8D628-2412-48BE-BF58-42CD6AA0A5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227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D598247-4518-4846-A16B-CEDFB47EFA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7E47ECF-0F04-42FE-90F1-0EEC233C6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8799604-3B85-4B29-9FCD-7E87BB4CD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5D1F-BB93-4D56-9130-6CFBE28D49A5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57A6627-DA24-4245-A0B5-D0447857C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0EA23E9-84AE-4B2E-A64C-57A0D2496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8D628-2412-48BE-BF58-42CD6AA0A5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7395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CC458E-43D7-47E2-8091-D840A439B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412C33-845D-498E-9AFA-17EF623B7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2282D54-36E2-4C36-9DAE-F89C94BB4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5D1F-BB93-4D56-9130-6CFBE28D49A5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D213D51-BF2F-405A-AC6A-8AF729B0B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7B81BD5-FA59-4438-BC7F-63ED51C20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8D628-2412-48BE-BF58-42CD6AA0A5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8919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832428-D4AE-4E8E-A25F-CD136C966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D4180A2-4357-433A-A382-F326737BC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6387254-F879-47CE-8C06-D68DCC234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5D1F-BB93-4D56-9130-6CFBE28D49A5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2DA567-1108-404D-BA26-B22226B11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9955FB-67FB-4F2F-BF16-277DAB011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8D628-2412-48BE-BF58-42CD6AA0A5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8322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BEACEB-0D4B-42F6-A235-27699340A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BB8059-9FFC-4750-9848-CDC00823E4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7A93B2C-AC0F-4B38-991C-CADE77E9D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DB702C9-D86B-436A-9779-9254615E0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5D1F-BB93-4D56-9130-6CFBE28D49A5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9D731B9-9851-4BD9-A5ED-65C04B00F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4403815-3754-4575-AAFE-CAA3C071F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8D628-2412-48BE-BF58-42CD6AA0A5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4712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B30D5F-1BD8-48CC-B1F8-C1AB0B632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1B87BBD-499F-4AC4-9458-A7442D980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35275F5-E88A-43CA-B743-AEB8195D39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2A31AED-4E01-449F-832F-703AE5EAD6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1D577EC-98AB-4554-B527-A1DFB4B6B3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F87C52E-625B-408B-93BF-B7BF5D47B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5D1F-BB93-4D56-9130-6CFBE28D49A5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95D4D00-30A6-427F-B0C9-60D377993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ECC8523-7025-46DC-9C71-7EAAF42C5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8D628-2412-48BE-BF58-42CD6AA0A5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004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59E187-9A21-44BE-88E2-B98AF1C06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81D5AEC-F372-4051-90F4-1A1ED71F3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5D1F-BB93-4D56-9130-6CFBE28D49A5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F45BE06-8868-410D-A034-9DEA550D8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EAF9ED7-C0B3-457B-9F33-B34870EA6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8D628-2412-48BE-BF58-42CD6AA0A5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867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C155FA1-D61E-4B31-912F-227591F55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5D1F-BB93-4D56-9130-6CFBE28D49A5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2E5B80C-91C6-4CCE-948C-0B1C62CC8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B14C9E0-241A-4F6E-9E96-73B68FC03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8D628-2412-48BE-BF58-42CD6AA0A5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481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A01FC7-E1C5-46FE-9117-BA658D015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968D84-5AFD-4DD1-A08F-79EC7BB52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CD1FB29-E24B-4978-8A3E-AA707913A2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A1A54E8-7167-4BB9-B3DA-95CFF69D9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5D1F-BB93-4D56-9130-6CFBE28D49A5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88AF8DF-D267-4ABF-8DC6-247437590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301195-0B81-4A24-8514-CB1884A14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8D628-2412-48BE-BF58-42CD6AA0A5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5593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211EC9-94CA-4177-A4F2-46D73896E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EB61620-C7C0-44A6-9738-B0444E8F6C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88332A7-EC44-4DFF-9B71-C681ACB78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398006-34F4-4A1A-952B-E541FA6EC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5D1F-BB93-4D56-9130-6CFBE28D49A5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3659F53-E479-426D-9A86-73C09B7D1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D669C80-E489-415E-840E-F06B76567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8D628-2412-48BE-BF58-42CD6AA0A5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7142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B4ACBD2-17F5-41CA-8F5B-C9ED86B84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33CA4A6-2358-454E-9C99-685289A75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DE62DE0-4697-4085-B55B-E516434950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85D1F-BB93-4D56-9130-6CFBE28D49A5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1B1167E-D920-47A9-8877-F8D9F41AEB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334FBDB-3CD6-42E9-9BE1-E24AA7F2D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8D628-2412-48BE-BF58-42CD6AA0A5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15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CE2B3-1C97-2928-03A9-12BD6215E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19237"/>
          </a:xfrm>
        </p:spPr>
        <p:txBody>
          <a:bodyPr>
            <a:normAutofit fontScale="90000"/>
          </a:bodyPr>
          <a:lstStyle/>
          <a:p>
            <a:r>
              <a:rPr lang="nl-NL" sz="4000" dirty="0">
                <a:latin typeface="+mn-lt"/>
              </a:rPr>
              <a:t>Cognitieve therapieën</a:t>
            </a:r>
            <a:br>
              <a:rPr lang="nl-NL" sz="4000" dirty="0">
                <a:latin typeface="+mn-lt"/>
              </a:rPr>
            </a:br>
            <a:r>
              <a:rPr lang="nl-NL" sz="3200" dirty="0">
                <a:latin typeface="+mn-lt"/>
              </a:rPr>
              <a:t>GOMAP</a:t>
            </a:r>
            <a:br>
              <a:rPr lang="nl-NL" sz="3200" dirty="0">
                <a:latin typeface="+mn-lt"/>
              </a:rPr>
            </a:br>
            <a:br>
              <a:rPr lang="nl-NL" sz="3200" dirty="0">
                <a:latin typeface="+mn-lt"/>
              </a:rPr>
            </a:br>
            <a:r>
              <a:rPr lang="nl-NL" sz="1800" dirty="0">
                <a:latin typeface="+mn-lt"/>
              </a:rPr>
              <a:t>Hengelo, 10 september 2024</a:t>
            </a:r>
            <a:br>
              <a:rPr lang="nl-NL" sz="1800" dirty="0">
                <a:latin typeface="+mn-lt"/>
              </a:rPr>
            </a:br>
            <a:r>
              <a:rPr lang="nl-NL" sz="1800" dirty="0">
                <a:latin typeface="+mn-lt"/>
              </a:rPr>
              <a:t>Jolanda Kuipers, Annie en Leo Gelderblom</a:t>
            </a:r>
            <a:endParaRPr lang="nl-NL" sz="4000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BCBCEC6-8346-5B94-B81B-AC94FF4D49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sz="1800" b="1" kern="1800" dirty="0" err="1">
                <a:solidFill>
                  <a:srgbClr val="6CC24A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ParkinsonismeCafé</a:t>
            </a:r>
            <a:r>
              <a:rPr lang="nl-NL" sz="1800" b="1" kern="1800" dirty="0">
                <a:solidFill>
                  <a:srgbClr val="6CC24A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Hengelo</a:t>
            </a:r>
            <a:endParaRPr lang="nl-N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  <p:pic>
        <p:nvPicPr>
          <p:cNvPr id="4" name="Afbeelding 3" descr="Afbeelding met tekst, Lettertype, Graphics, schermopname&#10;&#10;Automatisch gegenereerde beschrijving">
            <a:extLst>
              <a:ext uri="{FF2B5EF4-FFF2-40B4-BE49-F238E27FC236}">
                <a16:creationId xmlns:a16="http://schemas.microsoft.com/office/drawing/2014/main" id="{996DCC51-2059-82EA-A914-8313E06747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00" y="4315114"/>
            <a:ext cx="297180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7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9C95FB-A65F-7B96-8C95-853C211E6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Verhoog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temperatuur</a:t>
            </a: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525B0432-6EFE-6136-9E5A-C76CBEB5C0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85688"/>
            <a:ext cx="2409825" cy="2428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2595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6B9A7B-AE0D-34EE-CDF8-158D2AA6B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Zet een timer voor de kooktijd van pan 1.</a:t>
            </a: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Tijdelijke aanduiding voor inhoud 3" descr="Timer - Free interface icons">
            <a:extLst>
              <a:ext uri="{FF2B5EF4-FFF2-40B4-BE49-F238E27FC236}">
                <a16:creationId xmlns:a16="http://schemas.microsoft.com/office/drawing/2014/main" id="{AF7F6584-2F1B-751E-5D09-169DE4F50B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2" y="1779443"/>
            <a:ext cx="4466287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 descr="Pan - Free food icons">
            <a:extLst>
              <a:ext uri="{FF2B5EF4-FFF2-40B4-BE49-F238E27FC236}">
                <a16:creationId xmlns:a16="http://schemas.microsoft.com/office/drawing/2014/main" id="{B86B32AA-E274-DFE2-5EE9-AEDE688B69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49" y="2059709"/>
            <a:ext cx="3558887" cy="39069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8890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0899B7-7B38-0CC1-BE3C-09C56FABB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C11B33FF-A9F7-73F3-2F74-84F62A00591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7100" y="2648744"/>
            <a:ext cx="52578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77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22B753-94AF-C3E9-C023-0A226FE75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Controleer temperatuur pan 1.</a:t>
            </a: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6345B6D-4AB1-A8A8-E83B-1B9E4158A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8A913635-C3FB-E33A-45F9-3CD7A9C14378}"/>
              </a:ext>
            </a:extLst>
          </p:cNvPr>
          <p:cNvGrpSpPr/>
          <p:nvPr/>
        </p:nvGrpSpPr>
        <p:grpSpPr>
          <a:xfrm>
            <a:off x="907224" y="2206308"/>
            <a:ext cx="1014095" cy="3170364"/>
            <a:chOff x="0" y="0"/>
            <a:chExt cx="1014412" cy="2445989"/>
          </a:xfrm>
        </p:grpSpPr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42CBBB2D-7002-7EC3-D9E0-51547F00A453}"/>
                </a:ext>
              </a:extLst>
            </p:cNvPr>
            <p:cNvGrpSpPr/>
            <p:nvPr/>
          </p:nvGrpSpPr>
          <p:grpSpPr>
            <a:xfrm>
              <a:off x="0" y="0"/>
              <a:ext cx="991594" cy="946811"/>
              <a:chOff x="0" y="0"/>
              <a:chExt cx="2329543" cy="2351314"/>
            </a:xfrm>
          </p:grpSpPr>
          <p:sp>
            <p:nvSpPr>
              <p:cNvPr id="9" name="Rechthoek: afgeronde hoeken 8">
                <a:extLst>
                  <a:ext uri="{FF2B5EF4-FFF2-40B4-BE49-F238E27FC236}">
                    <a16:creationId xmlns:a16="http://schemas.microsoft.com/office/drawing/2014/main" id="{531F8F75-83E9-7CD7-F158-6493146BB89F}"/>
                  </a:ext>
                </a:extLst>
              </p:cNvPr>
              <p:cNvSpPr/>
              <p:nvPr/>
            </p:nvSpPr>
            <p:spPr>
              <a:xfrm>
                <a:off x="0" y="0"/>
                <a:ext cx="2329543" cy="2351314"/>
              </a:xfrm>
              <a:prstGeom prst="roundRect">
                <a:avLst/>
              </a:prstGeom>
              <a:ln w="762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" name="Plusteken 9">
                <a:extLst>
                  <a:ext uri="{FF2B5EF4-FFF2-40B4-BE49-F238E27FC236}">
                    <a16:creationId xmlns:a16="http://schemas.microsoft.com/office/drawing/2014/main" id="{31FD5BDC-2DB7-794D-BF62-F8AC18215774}"/>
                  </a:ext>
                </a:extLst>
              </p:cNvPr>
              <p:cNvSpPr/>
              <p:nvPr/>
            </p:nvSpPr>
            <p:spPr>
              <a:xfrm>
                <a:off x="253092" y="263978"/>
                <a:ext cx="1823357" cy="1823358"/>
              </a:xfrm>
              <a:prstGeom prst="mathPlus">
                <a:avLst>
                  <a:gd name="adj1" fmla="val 3222"/>
                </a:avLst>
              </a:prstGeom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6" name="Groep 5">
              <a:extLst>
                <a:ext uri="{FF2B5EF4-FFF2-40B4-BE49-F238E27FC236}">
                  <a16:creationId xmlns:a16="http://schemas.microsoft.com/office/drawing/2014/main" id="{20735EB1-47A3-FE6F-0769-917C9DE3BFDC}"/>
                </a:ext>
              </a:extLst>
            </p:cNvPr>
            <p:cNvGrpSpPr/>
            <p:nvPr/>
          </p:nvGrpSpPr>
          <p:grpSpPr>
            <a:xfrm>
              <a:off x="0" y="1452668"/>
              <a:ext cx="1014412" cy="993321"/>
              <a:chOff x="0" y="1452668"/>
              <a:chExt cx="2329543" cy="2351314"/>
            </a:xfrm>
          </p:grpSpPr>
          <p:sp>
            <p:nvSpPr>
              <p:cNvPr id="7" name="Rechthoek: afgeronde hoeken 6">
                <a:extLst>
                  <a:ext uri="{FF2B5EF4-FFF2-40B4-BE49-F238E27FC236}">
                    <a16:creationId xmlns:a16="http://schemas.microsoft.com/office/drawing/2014/main" id="{16B872FD-B129-8A3A-3E80-A6E0F6453C02}"/>
                  </a:ext>
                </a:extLst>
              </p:cNvPr>
              <p:cNvSpPr/>
              <p:nvPr/>
            </p:nvSpPr>
            <p:spPr>
              <a:xfrm>
                <a:off x="0" y="1452668"/>
                <a:ext cx="2329543" cy="2351314"/>
              </a:xfrm>
              <a:prstGeom prst="roundRect">
                <a:avLst/>
              </a:prstGeom>
              <a:ln w="762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nl-NL"/>
              </a:p>
            </p:txBody>
          </p:sp>
          <p:cxnSp>
            <p:nvCxnSpPr>
              <p:cNvPr id="8" name="Rechte verbindingslijn 7">
                <a:extLst>
                  <a:ext uri="{FF2B5EF4-FFF2-40B4-BE49-F238E27FC236}">
                    <a16:creationId xmlns:a16="http://schemas.microsoft.com/office/drawing/2014/main" id="{09D160EC-83E3-4A8C-1937-CF466813F98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3809" y="2606553"/>
                <a:ext cx="1221923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660086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017B68-9B8B-403D-A814-F26D0AF0E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Houd in de gaten wanneer pan 2 volgens de tijdsplanning aan moet</a:t>
            </a:r>
            <a:endParaRPr lang="nl-N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Tijdelijke aanduiding voor inhoud 3" descr="Timer - Free interface icons">
            <a:extLst>
              <a:ext uri="{FF2B5EF4-FFF2-40B4-BE49-F238E27FC236}">
                <a16:creationId xmlns:a16="http://schemas.microsoft.com/office/drawing/2014/main" id="{66FAC20F-7BD7-38B8-0FE7-2C9C9DAFC1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67" y="1962785"/>
            <a:ext cx="4351338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 descr="Pan - Free food icons">
            <a:extLst>
              <a:ext uri="{FF2B5EF4-FFF2-40B4-BE49-F238E27FC236}">
                <a16:creationId xmlns:a16="http://schemas.microsoft.com/office/drawing/2014/main" id="{A058833F-06C9-822A-FC81-2279F53E380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392" y="2139695"/>
            <a:ext cx="3328416" cy="41744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5837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0EF7FA-9F2B-A468-4E89-DD07F4BF9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Selecteer de goede zone voor pan 2</a:t>
            </a: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31D1DEFA-7021-D6A4-6E92-83D2F3B6B1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28" y="2451957"/>
            <a:ext cx="3286125" cy="3171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8277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2DC115-7460-0B87-3B48-10E3E67F6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Verhoog de temperatuur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8A42920C-1353-32F5-011E-10CE8271C0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" y="2869152"/>
            <a:ext cx="2409825" cy="2428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4891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CDD7EC-C484-0572-03DA-49939513C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Houd beide pannen in de gaten en pas zo nodig de temperatuur aan</a:t>
            </a: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phic 2" descr="Ogen met effen opvulling">
            <a:extLst>
              <a:ext uri="{FF2B5EF4-FFF2-40B4-BE49-F238E27FC236}">
                <a16:creationId xmlns:a16="http://schemas.microsoft.com/office/drawing/2014/main" id="{FDD18514-ADEC-0B3A-4DFF-43342DBB6C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031" b="30195"/>
          <a:stretch/>
        </p:blipFill>
        <p:spPr bwMode="auto">
          <a:xfrm>
            <a:off x="3151632" y="1912923"/>
            <a:ext cx="2944368" cy="15160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fbeelding 4" descr="Pan - Free food icons">
            <a:extLst>
              <a:ext uri="{FF2B5EF4-FFF2-40B4-BE49-F238E27FC236}">
                <a16:creationId xmlns:a16="http://schemas.microsoft.com/office/drawing/2014/main" id="{6F7CA386-C9A1-9E6A-B98B-DE2870E894F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418" y="3584448"/>
            <a:ext cx="2420366" cy="2551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Pan - Free food icons">
            <a:extLst>
              <a:ext uri="{FF2B5EF4-FFF2-40B4-BE49-F238E27FC236}">
                <a16:creationId xmlns:a16="http://schemas.microsoft.com/office/drawing/2014/main" id="{9D231D83-2C58-9B8D-307E-F6DD3683D93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810" y="3584448"/>
            <a:ext cx="2264918" cy="2551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9154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DB88DC-CE47-2BAA-D502-82105DE19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Controleer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pan 1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klaar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is,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controleer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pan 2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klaar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is</a:t>
            </a: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Tijdelijke aanduiding voor inhoud 3" descr="Ready Icons - Free SVG &amp; PNG Ready Images - Noun Project">
            <a:extLst>
              <a:ext uri="{FF2B5EF4-FFF2-40B4-BE49-F238E27FC236}">
                <a16:creationId xmlns:a16="http://schemas.microsoft.com/office/drawing/2014/main" id="{0D43DF77-9A28-8F16-F913-3831ED9D95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143" y="1776730"/>
            <a:ext cx="2539682" cy="2539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 descr="Afbeelding met Lettertype, symbool, lijn, Elektrisch blauw&#10;&#10;Automatisch gegenereerde beschrijving">
            <a:extLst>
              <a:ext uri="{FF2B5EF4-FFF2-40B4-BE49-F238E27FC236}">
                <a16:creationId xmlns:a16="http://schemas.microsoft.com/office/drawing/2014/main" id="{9B7B1CCD-3617-E084-E9AF-62AA93C4C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712" y="4420743"/>
            <a:ext cx="1981200" cy="1970913"/>
          </a:xfrm>
          <a:prstGeom prst="rect">
            <a:avLst/>
          </a:prstGeom>
        </p:spPr>
      </p:pic>
      <p:pic>
        <p:nvPicPr>
          <p:cNvPr id="6" name="Afbeelding 5" descr="Afbeelding met Lettertype, symbool, lijn, Elektrisch blauw&#10;&#10;Automatisch gegenereerde beschrijving">
            <a:extLst>
              <a:ext uri="{FF2B5EF4-FFF2-40B4-BE49-F238E27FC236}">
                <a16:creationId xmlns:a16="http://schemas.microsoft.com/office/drawing/2014/main" id="{2A7888F2-602F-2B37-9129-9620B67D0F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553712" y="4402455"/>
            <a:ext cx="1853184" cy="209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045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CCF766-9680-0B08-A5CC-C2A37005F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Wanneer klaar, zet de inductieplaat uit. Eet smakelijk</a:t>
            </a: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7B6242CC-5E77-EE96-BC79-717371EC34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27457"/>
            <a:ext cx="2409825" cy="24336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3166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EDEAFA-D756-2CE4-040A-A4435630D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Goal </a:t>
            </a:r>
            <a:r>
              <a:rPr lang="nl-NL" sz="3600" dirty="0" err="1"/>
              <a:t>Managementstraining</a:t>
            </a:r>
            <a:r>
              <a:rPr lang="nl-NL" sz="3600" dirty="0"/>
              <a:t> Parkinson (GoMaP)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F4951C-AFE7-F2AF-0D6A-423E5D007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Opgezet door het Donders Instituut van Radboud UMC Nijmegen</a:t>
            </a:r>
          </a:p>
          <a:p>
            <a:r>
              <a:rPr lang="nl-NL" dirty="0"/>
              <a:t>Mensen met Parkinson ervaren vaak problemen met planningsvaardigheden en het geheugen.</a:t>
            </a:r>
          </a:p>
          <a:p>
            <a:r>
              <a:rPr lang="nl-NL" dirty="0"/>
              <a:t>Gevolgen in dagelijks leven, zoals huis opruimen, administratie, koken, enz.</a:t>
            </a:r>
          </a:p>
          <a:p>
            <a:r>
              <a:rPr lang="nl-NL" dirty="0"/>
              <a:t>Vraag: werkt deze bestaande training ook voor mensen met Parkinson?</a:t>
            </a:r>
          </a:p>
          <a:p>
            <a:r>
              <a:rPr lang="nl-NL" dirty="0"/>
              <a:t>Cognitieve therapieën </a:t>
            </a:r>
          </a:p>
        </p:txBody>
      </p:sp>
    </p:spTree>
    <p:extLst>
      <p:ext uri="{BB962C8B-B14F-4D97-AF65-F5344CB8AC3E}">
        <p14:creationId xmlns:p14="http://schemas.microsoft.com/office/powerpoint/2010/main" val="1867967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F92460-A992-2CC9-5C9D-0A342603B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Kassa bedienen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F9FCBA2-F60C-E3B5-383C-038EAADC86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Code kassa intikken</a:t>
            </a:r>
          </a:p>
          <a:p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Vragen wat men wil afrekenen: koffie, frisdrank</a:t>
            </a:r>
          </a:p>
          <a:p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Herhaal wat men wil afrekenen ; Vertel wat het kost</a:t>
            </a:r>
          </a:p>
          <a:p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Aanslaan op de kassa</a:t>
            </a:r>
          </a:p>
          <a:p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 men contant of per pin betalen</a:t>
            </a:r>
          </a:p>
          <a:p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Contant: geld ontvangen, </a:t>
            </a:r>
            <a:r>
              <a:rPr lang="nl-NL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evt</a:t>
            </a:r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wisselgeld retour</a:t>
            </a:r>
          </a:p>
          <a:p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Pin: pin-apparaat voorbereiden, betaling laten uitvoeren</a:t>
            </a:r>
          </a:p>
          <a:p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Kassa sluiten</a:t>
            </a:r>
          </a:p>
          <a:p>
            <a:endParaRPr lang="nl-N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024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B0CE34-B943-B0D8-56AD-5DF4BB0E5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2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Behandeldoel :</a:t>
            </a:r>
            <a:br>
              <a:rPr lang="nl-NL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inductieplaat juist bedienen waarbij twee zaken gelijktijdig opgewarmd moeten worden en ongeveer gelijktijdig klaar moeten zijn.</a:t>
            </a: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7936D3-D5DB-76A3-6990-A6D15B29D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dirty="0"/>
              <a:t>4 </a:t>
            </a:r>
            <a:r>
              <a:rPr lang="nl-NL" sz="2000" dirty="0" err="1"/>
              <a:t>weekse</a:t>
            </a:r>
            <a:r>
              <a:rPr lang="nl-NL" sz="2000" dirty="0"/>
              <a:t> training, 2 x per week, thuis o.l.v. psychotherapeut/psycholoog</a:t>
            </a:r>
          </a:p>
          <a:p>
            <a:r>
              <a:rPr lang="nl-NL" sz="2000" dirty="0" err="1"/>
              <a:t>Introdag</a:t>
            </a:r>
            <a:r>
              <a:rPr lang="nl-NL" sz="2000" dirty="0"/>
              <a:t> met testen in Arnhem</a:t>
            </a:r>
          </a:p>
          <a:p>
            <a:r>
              <a:rPr lang="nl-NL" sz="2000" dirty="0"/>
              <a:t>Vaststellen ‘niveau’, schaal van -3 tot +2</a:t>
            </a:r>
          </a:p>
          <a:p>
            <a:r>
              <a:rPr lang="nl-NL" sz="2000" dirty="0"/>
              <a:t>Doel minimaal 2 stappen hoger uitkomen</a:t>
            </a:r>
          </a:p>
          <a:p>
            <a:r>
              <a:rPr lang="nl-NL" sz="2000" dirty="0"/>
              <a:t>0-meting op video thuis</a:t>
            </a:r>
          </a:p>
          <a:p>
            <a:r>
              <a:rPr lang="nl-NL" sz="2000" dirty="0"/>
              <a:t>2 x per week training thuis, gebruik van werkbladen</a:t>
            </a:r>
          </a:p>
          <a:p>
            <a:r>
              <a:rPr lang="nl-NL" sz="2000" dirty="0"/>
              <a:t>Stapsgewijs, herhalen van de handelingen</a:t>
            </a:r>
          </a:p>
          <a:p>
            <a:r>
              <a:rPr lang="nl-NL" sz="2000" dirty="0"/>
              <a:t>Eindmeting op video</a:t>
            </a:r>
          </a:p>
          <a:p>
            <a:r>
              <a:rPr lang="nl-NL" sz="2000" dirty="0"/>
              <a:t>Beoordeling of training gewerkt heeft</a:t>
            </a:r>
          </a:p>
          <a:p>
            <a:r>
              <a:rPr lang="nl-NL" sz="2000" dirty="0"/>
              <a:t>Bij Annie: van -2 naar +2</a:t>
            </a:r>
          </a:p>
          <a:p>
            <a:endParaRPr lang="nl-NL" sz="2000" dirty="0"/>
          </a:p>
          <a:p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3769002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6E5E4D-5AD9-6EF7-8190-F6339877F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STAPPEN te ONDERNEMEN om MAALTIJD te BEREIDEN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A61C07-7C25-9BEF-FD72-171F8B9FF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 wil je eten?</a:t>
            </a:r>
          </a:p>
          <a:p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Hoeveel eters?</a:t>
            </a:r>
          </a:p>
          <a:p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 heb je nodig? Briefje maken</a:t>
            </a:r>
          </a:p>
          <a:p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Boodschappen halen bij winkel</a:t>
            </a:r>
          </a:p>
          <a:p>
            <a:r>
              <a:rPr lang="nl-NL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Bijv</a:t>
            </a:r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Groente, aardappels, vlees voorbereiden</a:t>
            </a:r>
          </a:p>
          <a:p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Hoe laat wil je eten?</a:t>
            </a:r>
          </a:p>
          <a:p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Tafel dekken</a:t>
            </a:r>
          </a:p>
          <a:p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Eten voorbereiden op inductieplaat</a:t>
            </a:r>
          </a:p>
        </p:txBody>
      </p:sp>
    </p:spTree>
    <p:extLst>
      <p:ext uri="{BB962C8B-B14F-4D97-AF65-F5344CB8AC3E}">
        <p14:creationId xmlns:p14="http://schemas.microsoft.com/office/powerpoint/2010/main" val="2514601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E2E790-ADC7-DA33-210A-548E983F0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Zet de pannen in de goede zone</a:t>
            </a: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Tijdelijke aanduiding voor inhoud 3" descr="Pan - Free food icons">
            <a:extLst>
              <a:ext uri="{FF2B5EF4-FFF2-40B4-BE49-F238E27FC236}">
                <a16:creationId xmlns:a16="http://schemas.microsoft.com/office/drawing/2014/main" id="{988DC27E-174D-8F67-4270-1AA8130BA6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4257453" cy="4134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 descr="Pan - Free food icons">
            <a:extLst>
              <a:ext uri="{FF2B5EF4-FFF2-40B4-BE49-F238E27FC236}">
                <a16:creationId xmlns:a16="http://schemas.microsoft.com/office/drawing/2014/main" id="{F275C30A-C5D9-E740-F122-73C3BA2D7A9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822" y="1690688"/>
            <a:ext cx="4011930" cy="4134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4467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0857C3-8C74-23C0-091C-09DE2A50A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Vul de pannen met de klaar te maken ingrediënten</a:t>
            </a:r>
          </a:p>
        </p:txBody>
      </p:sp>
      <p:pic>
        <p:nvPicPr>
          <p:cNvPr id="6" name="Tijdelijke aanduiding voor inhoud 5" descr="Ingredients Icons - Free SVG &amp; PNG Ingredients Images - Noun Project">
            <a:extLst>
              <a:ext uri="{FF2B5EF4-FFF2-40B4-BE49-F238E27FC236}">
                <a16:creationId xmlns:a16="http://schemas.microsoft.com/office/drawing/2014/main" id="{96ECCB94-C590-B48F-01D0-67C78563ED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904" y="2740689"/>
            <a:ext cx="2539682" cy="2539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0734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D6ED25-DA5E-7418-D0DC-5FD5B890C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Bedenk in welke volgorde je de gerechten wil opzetten en de bijbehorende tijdsplanning</a:t>
            </a:r>
            <a:endParaRPr lang="nl-NL" dirty="0"/>
          </a:p>
        </p:txBody>
      </p:sp>
      <p:pic>
        <p:nvPicPr>
          <p:cNvPr id="4" name="Tijdelijke aanduiding voor inhoud 3" descr="Timer - Free interface icons">
            <a:extLst>
              <a:ext uri="{FF2B5EF4-FFF2-40B4-BE49-F238E27FC236}">
                <a16:creationId xmlns:a16="http://schemas.microsoft.com/office/drawing/2014/main" id="{C705B922-B416-91CC-7A3B-5B8368ABBB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21" y="1917989"/>
            <a:ext cx="4351338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2577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6384B1-FCEF-32DE-2E92-D888AC247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Zet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inductieplaat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aan</a:t>
            </a: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884C4EB7-DBDB-A07D-75E4-1E57F3CA89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830656"/>
            <a:ext cx="2409825" cy="24336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7339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68068E-3A64-4DE2-865D-8D86EA35C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Selecteer de goede zone voor de pan die als eerst klaargemaakt moet worden</a:t>
            </a: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nl-N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BFCB74FE-8C4F-AD2F-4C85-C408BB5F59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70829"/>
            <a:ext cx="3286125" cy="3171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213267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afbeelding xmlns="58d71273-7550-48b3-8549-0062f93c5be7">
      <Url xsi:nil="true"/>
      <Description xsi:nil="true"/>
    </afbeelding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947BAA28C4634EBCCE7A112BE6CBF4" ma:contentTypeVersion="16" ma:contentTypeDescription="Create a new document." ma:contentTypeScope="" ma:versionID="fa71e02678e84608f57f5189fbbc1230">
  <xsd:schema xmlns:xsd="http://www.w3.org/2001/XMLSchema" xmlns:xs="http://www.w3.org/2001/XMLSchema" xmlns:p="http://schemas.microsoft.com/office/2006/metadata/properties" xmlns:ns1="http://schemas.microsoft.com/sharepoint/v3" xmlns:ns2="58d71273-7550-48b3-8549-0062f93c5be7" xmlns:ns3="064b048d-9593-41f6-bbe7-8e0e1b9766f4" targetNamespace="http://schemas.microsoft.com/office/2006/metadata/properties" ma:root="true" ma:fieldsID="a090f2ecb270b5217b3778cdca53dba6" ns1:_="" ns2:_="" ns3:_="">
    <xsd:import namespace="http://schemas.microsoft.com/sharepoint/v3"/>
    <xsd:import namespace="58d71273-7550-48b3-8549-0062f93c5be7"/>
    <xsd:import namespace="064b048d-9593-41f6-bbe7-8e0e1b9766f4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1:_ip_UnifiedCompliancePolicyUIAction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afbeeldi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d71273-7550-48b3-8549-0062f93c5b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afbeelding" ma:index="23" nillable="true" ma:displayName="afbeelding" ma:format="Image" ma:internalName="afbeelding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4b048d-9593-41f6-bbe7-8e0e1b9766f4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FEE170-64C7-4176-9F16-49B18758BD4B}">
  <ds:schemaRefs>
    <ds:schemaRef ds:uri="http://schemas.microsoft.com/office/2006/metadata/properties"/>
    <ds:schemaRef ds:uri="58d71273-7550-48b3-8549-0062f93c5be7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  <ds:schemaRef ds:uri="http://purl.org/dc/elements/1.1/"/>
    <ds:schemaRef ds:uri="http://schemas.openxmlformats.org/package/2006/metadata/core-properties"/>
    <ds:schemaRef ds:uri="064b048d-9593-41f6-bbe7-8e0e1b9766f4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3B41FCD2-17E3-4613-9131-39227257D2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AB4083-B259-4849-9668-89204E9564DE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sharepoint/v3"/>
    <ds:schemaRef ds:uri="58d71273-7550-48b3-8549-0062f93c5be7"/>
    <ds:schemaRef ds:uri="064b048d-9593-41f6-bbe7-8e0e1b9766f4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2221</TotalTime>
  <Words>407</Words>
  <Application>Microsoft Office PowerPoint</Application>
  <PresentationFormat>Breedbeeld</PresentationFormat>
  <Paragraphs>52</Paragraphs>
  <Slides>20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Source Sans Pro</vt:lpstr>
      <vt:lpstr>Kantoorthema</vt:lpstr>
      <vt:lpstr>Cognitieve therapieën GOMAP  Hengelo, 10 september 2024 Jolanda Kuipers, Annie en Leo Gelderblom</vt:lpstr>
      <vt:lpstr>Goal Managementstraining Parkinson (GoMaP)</vt:lpstr>
      <vt:lpstr>Behandeldoel : De inductieplaat juist bedienen waarbij twee zaken gelijktijdig opgewarmd moeten worden en ongeveer gelijktijdig klaar moeten zijn. </vt:lpstr>
      <vt:lpstr>STAPPEN te ONDERNEMEN om MAALTIJD te BEREIDEN</vt:lpstr>
      <vt:lpstr>Zet de pannen in de goede zone </vt:lpstr>
      <vt:lpstr>Vul de pannen met de klaar te maken ingrediënten</vt:lpstr>
      <vt:lpstr>Bedenk in welke volgorde je de gerechten wil opzetten en de bijbehorende tijdsplanning</vt:lpstr>
      <vt:lpstr>Zet de inductieplaat aan </vt:lpstr>
      <vt:lpstr>Selecteer de goede zone voor de pan die als eerst klaargemaakt moet worden </vt:lpstr>
      <vt:lpstr>Verhoog de temperatuur </vt:lpstr>
      <vt:lpstr>Zet een timer voor de kooktijd van pan 1. </vt:lpstr>
      <vt:lpstr>PowerPoint-presentatie</vt:lpstr>
      <vt:lpstr>Controleer temperatuur pan 1. </vt:lpstr>
      <vt:lpstr>Houd in de gaten wanneer pan 2 volgens de tijdsplanning aan moet</vt:lpstr>
      <vt:lpstr>Selecteer de goede zone voor pan 2 </vt:lpstr>
      <vt:lpstr>Verhoog de temperatuur</vt:lpstr>
      <vt:lpstr>Houd beide pannen in de gaten en pas zo nodig de temperatuur aan </vt:lpstr>
      <vt:lpstr>Controleer of pan 1 klaar is, controleer of pan 2 klaar is </vt:lpstr>
      <vt:lpstr>Wanneer klaar, zet de inductieplaat uit. Eet smakelijk </vt:lpstr>
      <vt:lpstr>Kassa bedienen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Madelon Smeenk</dc:creator>
  <cp:lastModifiedBy>Yvonne Benningen</cp:lastModifiedBy>
  <cp:revision>42</cp:revision>
  <cp:lastPrinted>2024-08-29T07:41:01Z</cp:lastPrinted>
  <dcterms:created xsi:type="dcterms:W3CDTF">2020-03-05T12:05:59Z</dcterms:created>
  <dcterms:modified xsi:type="dcterms:W3CDTF">2024-09-12T10:01:04Z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0x010100E0947BAA28C4634EBCCE7A112BE6CBF4</vt:lpwstr>
  </property>
</Properties>
</file>