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10" r:id="rId3"/>
    <p:sldId id="314" r:id="rId4"/>
    <p:sldId id="291" r:id="rId5"/>
    <p:sldId id="309" r:id="rId6"/>
    <p:sldId id="292" r:id="rId7"/>
    <p:sldId id="294" r:id="rId8"/>
    <p:sldId id="295" r:id="rId9"/>
    <p:sldId id="318" r:id="rId10"/>
    <p:sldId id="316" r:id="rId11"/>
    <p:sldId id="317" r:id="rId12"/>
    <p:sldId id="288" r:id="rId13"/>
    <p:sldId id="315" r:id="rId14"/>
    <p:sldId id="31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00"/>
    <a:srgbClr val="123481"/>
    <a:srgbClr val="898989"/>
    <a:srgbClr val="333354"/>
    <a:srgbClr val="F1BD67"/>
    <a:srgbClr val="333374"/>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8" autoAdjust="0"/>
  </p:normalViewPr>
  <p:slideViewPr>
    <p:cSldViewPr>
      <p:cViewPr varScale="1">
        <p:scale>
          <a:sx n="84" d="100"/>
          <a:sy n="84"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F10D6-2CCD-4A18-839E-E38F6D7A72CA}" type="datetimeFigureOut">
              <a:rPr lang="en-GB" smtClean="0"/>
              <a:t>28/01/2020</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7DD73-3BB5-4867-9611-FA8D448EB9DD}" type="slidenum">
              <a:rPr lang="en-GB" smtClean="0"/>
              <a:t>‹nr.›</a:t>
            </a:fld>
            <a:endParaRPr lang="en-GB"/>
          </a:p>
        </p:txBody>
      </p:sp>
    </p:spTree>
    <p:extLst>
      <p:ext uri="{BB962C8B-B14F-4D97-AF65-F5344CB8AC3E}">
        <p14:creationId xmlns:p14="http://schemas.microsoft.com/office/powerpoint/2010/main" val="23302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VH zijn er in allerlei vormen.</a:t>
            </a:r>
            <a:r>
              <a:rPr lang="nl-NL" baseline="0" dirty="0"/>
              <a:t> Het kan bijvoorbeeld eenvoudig zijn als een lichtflits of gekleurde bollen, wat je ziet bij mensen met epilepsie. Maar bij de ziekte van Parkinson gaat het vaak om ‘complexe’ hallucinaties, zoals normaal gevormde dieren of mensen.</a:t>
            </a:r>
            <a:endParaRPr lang="nl-NL" dirty="0"/>
          </a:p>
        </p:txBody>
      </p:sp>
      <p:sp>
        <p:nvSpPr>
          <p:cNvPr id="4" name="Tijdelijke aanduiding voor dianummer 3"/>
          <p:cNvSpPr>
            <a:spLocks noGrp="1"/>
          </p:cNvSpPr>
          <p:nvPr>
            <p:ph type="sldNum" sz="quarter" idx="10"/>
          </p:nvPr>
        </p:nvSpPr>
        <p:spPr/>
        <p:txBody>
          <a:bodyPr/>
          <a:lstStyle/>
          <a:p>
            <a:fld id="{9217DD73-3BB5-4867-9611-FA8D448EB9DD}" type="slidenum">
              <a:rPr lang="en-GB" smtClean="0"/>
              <a:t>4</a:t>
            </a:fld>
            <a:endParaRPr lang="en-GB"/>
          </a:p>
        </p:txBody>
      </p:sp>
    </p:spTree>
    <p:extLst>
      <p:ext uri="{BB962C8B-B14F-4D97-AF65-F5344CB8AC3E}">
        <p14:creationId xmlns:p14="http://schemas.microsoft.com/office/powerpoint/2010/main" val="301219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a:t>
            </a:r>
            <a:r>
              <a:rPr lang="nl-NL" baseline="0" dirty="0"/>
              <a:t> van top-down: we zien een kubus die </a:t>
            </a:r>
            <a:r>
              <a:rPr lang="nl-NL" baseline="0"/>
              <a:t>er eigenlijk niet is</a:t>
            </a:r>
            <a:endParaRPr lang="nl-NL" dirty="0"/>
          </a:p>
        </p:txBody>
      </p:sp>
      <p:sp>
        <p:nvSpPr>
          <p:cNvPr id="4" name="Tijdelijke aanduiding voor dianummer 3"/>
          <p:cNvSpPr>
            <a:spLocks noGrp="1"/>
          </p:cNvSpPr>
          <p:nvPr>
            <p:ph type="sldNum" sz="quarter" idx="10"/>
          </p:nvPr>
        </p:nvSpPr>
        <p:spPr/>
        <p:txBody>
          <a:bodyPr/>
          <a:lstStyle/>
          <a:p>
            <a:fld id="{9217DD73-3BB5-4867-9611-FA8D448EB9DD}" type="slidenum">
              <a:rPr lang="en-GB" smtClean="0"/>
              <a:t>6</a:t>
            </a:fld>
            <a:endParaRPr lang="en-GB"/>
          </a:p>
        </p:txBody>
      </p:sp>
    </p:spTree>
    <p:extLst>
      <p:ext uri="{BB962C8B-B14F-4D97-AF65-F5344CB8AC3E}">
        <p14:creationId xmlns:p14="http://schemas.microsoft.com/office/powerpoint/2010/main" val="243524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Vroeger</a:t>
            </a:r>
            <a:r>
              <a:rPr lang="nl-NL" baseline="0" dirty="0"/>
              <a:t> dachten we dat VH uitsluitend een bijwerking was van dopaminerge medicatie, maar nu weten we dat het kan bijdragen, maar toch vooral ook een onderdeel is van de ziekte</a:t>
            </a:r>
            <a:endParaRPr lang="nl-NL" dirty="0"/>
          </a:p>
        </p:txBody>
      </p:sp>
      <p:sp>
        <p:nvSpPr>
          <p:cNvPr id="4" name="Tijdelijke aanduiding voor dianummer 3"/>
          <p:cNvSpPr>
            <a:spLocks noGrp="1"/>
          </p:cNvSpPr>
          <p:nvPr>
            <p:ph type="sldNum" sz="quarter" idx="10"/>
          </p:nvPr>
        </p:nvSpPr>
        <p:spPr/>
        <p:txBody>
          <a:bodyPr/>
          <a:lstStyle/>
          <a:p>
            <a:fld id="{9217DD73-3BB5-4867-9611-FA8D448EB9DD}" type="slidenum">
              <a:rPr lang="en-GB" smtClean="0"/>
              <a:t>7</a:t>
            </a:fld>
            <a:endParaRPr lang="en-GB"/>
          </a:p>
        </p:txBody>
      </p:sp>
    </p:spTree>
    <p:extLst>
      <p:ext uri="{BB962C8B-B14F-4D97-AF65-F5344CB8AC3E}">
        <p14:creationId xmlns:p14="http://schemas.microsoft.com/office/powerpoint/2010/main" val="409282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Clozapine: </a:t>
            </a:r>
            <a:r>
              <a:rPr lang="en-GB" sz="1200" dirty="0">
                <a:solidFill>
                  <a:srgbClr val="FF7C00"/>
                </a:solidFill>
              </a:rPr>
              <a:t>(NB </a:t>
            </a:r>
            <a:r>
              <a:rPr lang="en-GB" sz="1200" dirty="0" err="1">
                <a:solidFill>
                  <a:srgbClr val="FF7C00"/>
                </a:solidFill>
              </a:rPr>
              <a:t>bijw</a:t>
            </a:r>
            <a:r>
              <a:rPr lang="en-GB" sz="1200" dirty="0">
                <a:solidFill>
                  <a:srgbClr val="FF7C00"/>
                </a:solidFill>
              </a:rPr>
              <a:t>; </a:t>
            </a:r>
            <a:r>
              <a:rPr lang="en-GB" sz="1200" dirty="0" err="1">
                <a:solidFill>
                  <a:srgbClr val="FF7C00"/>
                </a:solidFill>
              </a:rPr>
              <a:t>agranulocytose</a:t>
            </a:r>
            <a:r>
              <a:rPr lang="en-GB" sz="1200" dirty="0">
                <a:solidFill>
                  <a:srgbClr val="FF7C00"/>
                </a:solidFill>
              </a:rPr>
              <a:t>)</a:t>
            </a:r>
          </a:p>
          <a:p>
            <a:endParaRPr lang="en-US" dirty="0"/>
          </a:p>
        </p:txBody>
      </p:sp>
      <p:sp>
        <p:nvSpPr>
          <p:cNvPr id="4" name="Slide Number Placeholder 3"/>
          <p:cNvSpPr>
            <a:spLocks noGrp="1"/>
          </p:cNvSpPr>
          <p:nvPr>
            <p:ph type="sldNum" sz="quarter" idx="10"/>
          </p:nvPr>
        </p:nvSpPr>
        <p:spPr/>
        <p:txBody>
          <a:bodyPr/>
          <a:lstStyle/>
          <a:p>
            <a:fld id="{9217DD73-3BB5-4867-9611-FA8D448EB9DD}" type="slidenum">
              <a:rPr lang="en-GB" smtClean="0"/>
              <a:t>8</a:t>
            </a:fld>
            <a:endParaRPr lang="en-GB"/>
          </a:p>
        </p:txBody>
      </p:sp>
    </p:spTree>
    <p:extLst>
      <p:ext uri="{BB962C8B-B14F-4D97-AF65-F5344CB8AC3E}">
        <p14:creationId xmlns:p14="http://schemas.microsoft.com/office/powerpoint/2010/main" val="3009453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Rechthoek 1"/>
          <p:cNvSpPr/>
          <p:nvPr userDrawn="1"/>
        </p:nvSpPr>
        <p:spPr>
          <a:xfrm>
            <a:off x="0" y="5880872"/>
            <a:ext cx="9144000" cy="977128"/>
          </a:xfrm>
          <a:prstGeom prst="rect">
            <a:avLst/>
          </a:prstGeom>
          <a:gradFill flip="none" rotWithShape="1">
            <a:gsLst>
              <a:gs pos="0">
                <a:schemeClr val="bg1">
                  <a:lumMod val="85000"/>
                </a:schemeClr>
              </a:gs>
              <a:gs pos="50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C:\Users\Gebruiker\Downloads\BC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55976" y="6232822"/>
            <a:ext cx="1738706" cy="4437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95740" y="6062246"/>
            <a:ext cx="1544863" cy="81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0" y="1"/>
            <a:ext cx="9144000" cy="118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98971" y="6030138"/>
            <a:ext cx="1907704" cy="605977"/>
          </a:xfrm>
          <a:prstGeom prst="rect">
            <a:avLst/>
          </a:prstGeom>
        </p:spPr>
      </p:pic>
      <p:pic>
        <p:nvPicPr>
          <p:cNvPr id="17"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3423" t="1" r="13859" b="20001"/>
          <a:stretch/>
        </p:blipFill>
        <p:spPr bwMode="auto">
          <a:xfrm>
            <a:off x="0" y="1140303"/>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rrowheads="1"/>
          </p:cNvPicPr>
          <p:nvPr userDrawn="1"/>
        </p:nvPicPr>
        <p:blipFill rotWithShape="1">
          <a:blip r:embed="rId6">
            <a:extLst>
              <a:ext uri="{28A0092B-C50C-407E-A947-70E740481C1C}">
                <a14:useLocalDpi xmlns:a14="http://schemas.microsoft.com/office/drawing/2010/main" val="0"/>
              </a:ext>
            </a:extLst>
          </a:blip>
          <a:srcRect l="13423" t="1" r="13859" b="20001"/>
          <a:stretch/>
        </p:blipFill>
        <p:spPr bwMode="auto">
          <a:xfrm>
            <a:off x="4089" y="5877272"/>
            <a:ext cx="9144000" cy="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6002" y="5972568"/>
            <a:ext cx="1152128" cy="77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a:xfrm>
            <a:off x="539552" y="3645024"/>
            <a:ext cx="2145378" cy="293117"/>
          </a:xfrm>
        </p:spPr>
        <p:txBody>
          <a:bodyPr/>
          <a:lstStyle/>
          <a:p>
            <a:fld id="{01A1BBEA-C44A-498C-B3F7-27BFCB1BB6FE}" type="datetime3">
              <a:rPr lang="en-US" smtClean="0"/>
              <a:t>28 January 2020</a:t>
            </a:fld>
            <a:endParaRPr lang="en-GB"/>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B6E7B7B1-FFD7-4082-918C-DE8F89AE8A32}" type="slidenum">
              <a:rPr lang="en-GB" smtClean="0"/>
              <a:t>‹nr.›</a:t>
            </a:fld>
            <a:endParaRPr lang="en-GB" dirty="0"/>
          </a:p>
        </p:txBody>
      </p:sp>
      <p:sp>
        <p:nvSpPr>
          <p:cNvPr id="13" name="Titel 1"/>
          <p:cNvSpPr>
            <a:spLocks noGrp="1"/>
          </p:cNvSpPr>
          <p:nvPr>
            <p:ph type="ctrTitle"/>
          </p:nvPr>
        </p:nvSpPr>
        <p:spPr>
          <a:xfrm>
            <a:off x="539556" y="2060850"/>
            <a:ext cx="7560841" cy="1470025"/>
          </a:xfrm>
        </p:spPr>
        <p:txBody>
          <a:bodyPr/>
          <a:lstStyle/>
          <a:p>
            <a:r>
              <a:rPr lang="nl-NL" dirty="0"/>
              <a:t>Klik om de stijl te bewerken</a:t>
            </a:r>
            <a:endParaRPr lang="en-GB" dirty="0"/>
          </a:p>
        </p:txBody>
      </p:sp>
      <p:sp>
        <p:nvSpPr>
          <p:cNvPr id="16" name="Ondertitel 2"/>
          <p:cNvSpPr>
            <a:spLocks noGrp="1"/>
          </p:cNvSpPr>
          <p:nvPr>
            <p:ph type="subTitle" idx="1"/>
          </p:nvPr>
        </p:nvSpPr>
        <p:spPr>
          <a:xfrm>
            <a:off x="539552" y="3933056"/>
            <a:ext cx="7560840" cy="1752600"/>
          </a:xfrm>
        </p:spPr>
        <p:txBody>
          <a:bodyPr/>
          <a:lstStyle>
            <a:lvl1pPr marL="0" indent="0" algn="l">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GB" dirty="0"/>
          </a:p>
        </p:txBody>
      </p:sp>
    </p:spTree>
    <p:extLst>
      <p:ext uri="{BB962C8B-B14F-4D97-AF65-F5344CB8AC3E}">
        <p14:creationId xmlns:p14="http://schemas.microsoft.com/office/powerpoint/2010/main" val="42887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2D45FCE4-A113-4CEF-AB34-ACD66E129E10}" type="datetime3">
              <a:rPr lang="en-US" smtClean="0"/>
              <a:t>28 January 2020</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FC37669-FDAE-4F74-A153-7D683747EA76}" type="slidenum">
              <a:rPr lang="en-GB" smtClean="0"/>
              <a:t>‹nr.›</a:t>
            </a:fld>
            <a:endParaRPr lang="en-GB"/>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pic>
        <p:nvPicPr>
          <p:cNvPr id="11"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2"/>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80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2pPr marL="266700" indent="-266700">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7"/>
            <a:ext cx="1921020" cy="610207"/>
          </a:xfrm>
          <a:prstGeom prst="rect">
            <a:avLst/>
          </a:prstGeom>
        </p:spPr>
      </p:pic>
      <p:pic>
        <p:nvPicPr>
          <p:cNvPr id="11"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3"/>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6"/>
          <p:cNvSpPr>
            <a:spLocks noGrp="1"/>
          </p:cNvSpPr>
          <p:nvPr>
            <p:ph type="title"/>
          </p:nvPr>
        </p:nvSpPr>
        <p:spPr/>
        <p:txBody>
          <a:bodyPr/>
          <a:lstStyle/>
          <a:p>
            <a:r>
              <a:rPr lang="nl-NL"/>
              <a:t>Klik om de stijl te bewerken</a:t>
            </a:r>
            <a:endParaRPr lang="en-GB"/>
          </a:p>
        </p:txBody>
      </p:sp>
      <p:sp>
        <p:nvSpPr>
          <p:cNvPr id="9" name="Tijdelijke aanduiding voor datum 8"/>
          <p:cNvSpPr>
            <a:spLocks noGrp="1"/>
          </p:cNvSpPr>
          <p:nvPr>
            <p:ph type="dt" sz="half" idx="10"/>
          </p:nvPr>
        </p:nvSpPr>
        <p:spPr/>
        <p:txBody>
          <a:bodyPr/>
          <a:lstStyle/>
          <a:p>
            <a:fld id="{7CD900E4-C80C-46C4-9EC3-674A54042BF8}" type="datetime3">
              <a:rPr lang="en-US" smtClean="0"/>
              <a:t>28 January 2020</a:t>
            </a:fld>
            <a:endParaRPr lang="en-GB"/>
          </a:p>
        </p:txBody>
      </p:sp>
      <p:sp>
        <p:nvSpPr>
          <p:cNvPr id="14" name="Tijdelijke aanduiding voor voettekst 13"/>
          <p:cNvSpPr>
            <a:spLocks noGrp="1"/>
          </p:cNvSpPr>
          <p:nvPr>
            <p:ph type="ftr" sz="quarter" idx="11"/>
          </p:nvPr>
        </p:nvSpPr>
        <p:spPr/>
        <p:txBody>
          <a:bodyPr/>
          <a:lstStyle/>
          <a:p>
            <a:endParaRPr lang="en-GB" dirty="0"/>
          </a:p>
        </p:txBody>
      </p:sp>
      <p:sp>
        <p:nvSpPr>
          <p:cNvPr id="15" name="Tijdelijke aanduiding voor dianummer 14"/>
          <p:cNvSpPr>
            <a:spLocks noGrp="1"/>
          </p:cNvSpPr>
          <p:nvPr>
            <p:ph type="sldNum" sz="quarter" idx="12"/>
          </p:nvPr>
        </p:nvSpPr>
        <p:spPr/>
        <p:txBody>
          <a:bodyPr/>
          <a:lstStyle/>
          <a:p>
            <a:fld id="{B6E7B7B1-FFD7-4082-918C-DE8F89AE8A32}" type="slidenum">
              <a:rPr lang="en-GB" smtClean="0"/>
              <a:t>‹nr.›</a:t>
            </a:fld>
            <a:endParaRPr lang="en-GB" dirty="0"/>
          </a:p>
        </p:txBody>
      </p:sp>
    </p:spTree>
    <p:extLst>
      <p:ext uri="{BB962C8B-B14F-4D97-AF65-F5344CB8AC3E}">
        <p14:creationId xmlns:p14="http://schemas.microsoft.com/office/powerpoint/2010/main" val="281488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DB599B1-1D53-4FA3-A7E0-33475001F9D4}" type="datetime3">
              <a:rPr lang="en-US" smtClean="0"/>
              <a:t>28 January 2020</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FC37669-FDAE-4F74-A153-7D683747EA76}" type="slidenum">
              <a:rPr lang="en-GB" smtClean="0"/>
              <a:t>‹nr.›</a:t>
            </a:fld>
            <a:endParaRPr lang="en-GB"/>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pic>
        <p:nvPicPr>
          <p:cNvPr id="11"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2"/>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53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EABBFD31-C873-49B4-BD54-59378DEDBFAA}" type="datetime3">
              <a:rPr lang="en-US" smtClean="0"/>
              <a:t>28 January 2020</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FC37669-FDAE-4F74-A153-7D683747EA76}" type="slidenum">
              <a:rPr lang="en-GB" smtClean="0"/>
              <a:t>‹nr.›</a:t>
            </a:fld>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2"/>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E3DB59DB-3543-4727-9992-FD56AB2B8F4F}" type="datetime3">
              <a:rPr lang="en-US" smtClean="0"/>
              <a:t>28 January 2020</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1FC37669-FDAE-4F74-A153-7D683747EA76}" type="slidenum">
              <a:rPr lang="en-GB" smtClean="0"/>
              <a:t>‹nr.›</a:t>
            </a:fld>
            <a:endParaRPr lang="en-GB"/>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pic>
        <p:nvPicPr>
          <p:cNvPr id="1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2"/>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4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BF3BEFF0-9A32-446F-A7A0-1DC5B9783DDA}" type="datetime3">
              <a:rPr lang="en-US" smtClean="0"/>
              <a:t>28 January 2020</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1FC37669-FDAE-4F74-A153-7D683747EA76}" type="slidenum">
              <a:rPr lang="en-GB" smtClean="0"/>
              <a:t>‹nr.›</a:t>
            </a:fld>
            <a:endParaRPr lang="en-GB"/>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423" t="1" r="13859" b="20001"/>
          <a:stretch/>
        </p:blipFill>
        <p:spPr bwMode="auto">
          <a:xfrm>
            <a:off x="0" y="1140302"/>
            <a:ext cx="91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57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FB2E08-28D8-411A-B2B0-729C1FF25873}" type="datetime3">
              <a:rPr lang="en-US" smtClean="0"/>
              <a:t>28 January 2020</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1FC37669-FDAE-4F74-A153-7D683747EA76}" type="slidenum">
              <a:rPr lang="en-GB" smtClean="0"/>
              <a:t>‹nr.›</a:t>
            </a:fld>
            <a:endParaRPr lang="en-GB"/>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spTree>
    <p:extLst>
      <p:ext uri="{BB962C8B-B14F-4D97-AF65-F5344CB8AC3E}">
        <p14:creationId xmlns:p14="http://schemas.microsoft.com/office/powerpoint/2010/main" val="415989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39727"/>
          </a:xfr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3575050" y="1412777"/>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457202" y="1412777"/>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7FCFFF4-D3FB-4F8F-89EB-1EDDAE7E5123}" type="datetime3">
              <a:rPr lang="en-US" smtClean="0"/>
              <a:t>28 January 2020</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FC37669-FDAE-4F74-A153-7D683747EA76}" type="slidenum">
              <a:rPr lang="en-GB" smtClean="0"/>
              <a:t>‹nr.›</a:t>
            </a:fld>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spTree>
    <p:extLst>
      <p:ext uri="{BB962C8B-B14F-4D97-AF65-F5344CB8AC3E}">
        <p14:creationId xmlns:p14="http://schemas.microsoft.com/office/powerpoint/2010/main" val="273553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FB4E5B6-0DC3-40A9-A2E1-3D7676EEF4B1}" type="datetime3">
              <a:rPr lang="en-US" smtClean="0"/>
              <a:t>28 January 2020</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FC37669-FDAE-4F74-A153-7D683747EA76}" type="slidenum">
              <a:rPr lang="en-GB" smtClean="0"/>
              <a:t>‹nr.›</a:t>
            </a:fld>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423" y="132675"/>
            <a:ext cx="1921020" cy="610207"/>
          </a:xfrm>
          <a:prstGeom prst="rect">
            <a:avLst/>
          </a:prstGeom>
        </p:spPr>
      </p:pic>
    </p:spTree>
    <p:extLst>
      <p:ext uri="{BB962C8B-B14F-4D97-AF65-F5344CB8AC3E}">
        <p14:creationId xmlns:p14="http://schemas.microsoft.com/office/powerpoint/2010/main" val="175719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7"/>
            <a:ext cx="6563072" cy="850107"/>
          </a:xfrm>
          <a:prstGeom prst="rect">
            <a:avLst/>
          </a:prstGeom>
        </p:spPr>
        <p:txBody>
          <a:bodyPr vert="horz" lIns="91440" tIns="45720" rIns="91440" bIns="45720" rtlCol="0" anchor="ctr">
            <a:normAutofit/>
          </a:bodyPr>
          <a:lstStyle/>
          <a:p>
            <a:r>
              <a:rPr lang="nl-NL" dirty="0"/>
              <a:t>Klik om de stijl te bewerken</a:t>
            </a:r>
            <a:endParaRPr lang="en-GB" dirty="0"/>
          </a:p>
        </p:txBody>
      </p:sp>
      <p:sp>
        <p:nvSpPr>
          <p:cNvPr id="3" name="Tijdelijke aanduiding voor tekst 2"/>
          <p:cNvSpPr>
            <a:spLocks noGrp="1"/>
          </p:cNvSpPr>
          <p:nvPr>
            <p:ph type="body" idx="1"/>
          </p:nvPr>
        </p:nvSpPr>
        <p:spPr>
          <a:xfrm>
            <a:off x="457200" y="1268761"/>
            <a:ext cx="8229600" cy="485740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1E333-8080-4207-BA1E-8C04EC28AEE5}" type="datetime3">
              <a:rPr lang="en-US" smtClean="0"/>
              <a:t>28 January 2020</a:t>
            </a:fld>
            <a:endParaRPr lang="en-GB"/>
          </a:p>
        </p:txBody>
      </p:sp>
      <p:sp>
        <p:nvSpPr>
          <p:cNvPr id="5" name="Tijdelijke aanduiding voor voettekst 4"/>
          <p:cNvSpPr>
            <a:spLocks noGrp="1"/>
          </p:cNvSpPr>
          <p:nvPr>
            <p:ph type="ftr" sz="quarter" idx="3"/>
          </p:nvPr>
        </p:nvSpPr>
        <p:spPr>
          <a:xfrm>
            <a:off x="2627784" y="6356351"/>
            <a:ext cx="58326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Tijdelijke aanduiding voor dianummer 5"/>
          <p:cNvSpPr>
            <a:spLocks noGrp="1"/>
          </p:cNvSpPr>
          <p:nvPr>
            <p:ph type="sldNum" sz="quarter" idx="4"/>
          </p:nvPr>
        </p:nvSpPr>
        <p:spPr>
          <a:xfrm>
            <a:off x="7020272" y="764705"/>
            <a:ext cx="1773560" cy="360040"/>
          </a:xfrm>
          <a:prstGeom prst="rect">
            <a:avLst/>
          </a:prstGeom>
        </p:spPr>
        <p:txBody>
          <a:bodyPr vert="horz" lIns="36000" tIns="45720" rIns="36000" bIns="45720" rtlCol="0" anchor="ctr"/>
          <a:lstStyle>
            <a:lvl1pPr algn="r">
              <a:defRPr sz="1200">
                <a:solidFill>
                  <a:srgbClr val="123481"/>
                </a:solidFill>
              </a:defRPr>
            </a:lvl1pPr>
          </a:lstStyle>
          <a:p>
            <a:fld id="{B6E7B7B1-FFD7-4082-918C-DE8F89AE8A32}" type="slidenum">
              <a:rPr lang="en-GB" smtClean="0"/>
              <a:t>‹nr.›</a:t>
            </a:fld>
            <a:endParaRPr lang="en-GB" dirty="0"/>
          </a:p>
        </p:txBody>
      </p:sp>
      <p:sp>
        <p:nvSpPr>
          <p:cNvPr id="7" name="Rechthoek 6"/>
          <p:cNvSpPr/>
          <p:nvPr userDrawn="1"/>
        </p:nvSpPr>
        <p:spPr>
          <a:xfrm>
            <a:off x="0" y="0"/>
            <a:ext cx="9144000" cy="1196752"/>
          </a:xfrm>
          <a:prstGeom prst="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130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p:txStyles>
    <p:titleStyle>
      <a:lvl1pPr algn="l" defTabSz="914400" rtl="0" eaLnBrk="1" latinLnBrk="0" hangingPunct="1">
        <a:spcBef>
          <a:spcPct val="0"/>
        </a:spcBef>
        <a:buNone/>
        <a:defRPr sz="3200" b="1" kern="1200">
          <a:solidFill>
            <a:srgbClr val="123481"/>
          </a:solidFill>
          <a:latin typeface="+mj-lt"/>
          <a:ea typeface="+mj-ea"/>
          <a:cs typeface="+mj-cs"/>
        </a:defRPr>
      </a:lvl1pPr>
    </p:titleStyle>
    <p:bodyStyle>
      <a:lvl1pPr marL="0" indent="0" algn="l" defTabSz="914400" rtl="0" eaLnBrk="1" latinLnBrk="0" hangingPunct="1">
        <a:spcBef>
          <a:spcPct val="20000"/>
        </a:spcBef>
        <a:buClr>
          <a:srgbClr val="123481"/>
        </a:buClr>
        <a:buFont typeface="Arial" panose="020B0604020202020204" pitchFamily="34" charset="0"/>
        <a:buNone/>
        <a:defRPr sz="2400" b="1" kern="1200">
          <a:solidFill>
            <a:srgbClr val="123481"/>
          </a:solidFill>
          <a:latin typeface="+mn-lt"/>
          <a:ea typeface="+mn-ea"/>
          <a:cs typeface="+mn-cs"/>
        </a:defRPr>
      </a:lvl1pPr>
      <a:lvl2pPr marL="266700" indent="-266700" algn="l" defTabSz="914400" rtl="0" eaLnBrk="1" latinLnBrk="0" hangingPunct="1">
        <a:spcBef>
          <a:spcPts val="500"/>
        </a:spcBef>
        <a:buClr>
          <a:srgbClr val="FF7C00"/>
        </a:buClr>
        <a:buFont typeface="Arial" panose="020B0604020202020204" pitchFamily="34" charset="0"/>
        <a:buChar char="•"/>
        <a:defRPr sz="2200" b="1" kern="1200">
          <a:solidFill>
            <a:srgbClr val="FF7C00"/>
          </a:solidFill>
          <a:latin typeface="+mn-lt"/>
          <a:ea typeface="+mn-ea"/>
          <a:cs typeface="+mn-cs"/>
        </a:defRPr>
      </a:lvl2pPr>
      <a:lvl3pPr marL="542925" indent="-276225" algn="l" defTabSz="809625" rtl="0" eaLnBrk="1" latinLnBrk="0" hangingPunct="1">
        <a:spcBef>
          <a:spcPts val="500"/>
        </a:spcBef>
        <a:buClr>
          <a:srgbClr val="123481"/>
        </a:buClr>
        <a:buFont typeface="Arial" panose="020B0604020202020204" pitchFamily="34" charset="0"/>
        <a:buChar char="•"/>
        <a:defRPr sz="1800" i="0" kern="1200">
          <a:solidFill>
            <a:srgbClr val="123481"/>
          </a:solidFill>
          <a:latin typeface="+mn-lt"/>
          <a:ea typeface="+mn-ea"/>
          <a:cs typeface="+mn-cs"/>
        </a:defRPr>
      </a:lvl3pPr>
      <a:lvl4pPr marL="809625" indent="-266700" algn="l" defTabSz="914400" rtl="0" eaLnBrk="1" latinLnBrk="0" hangingPunct="1">
        <a:spcBef>
          <a:spcPts val="500"/>
        </a:spcBef>
        <a:buClr>
          <a:srgbClr val="123481"/>
        </a:buClr>
        <a:buFont typeface="Arial" panose="020B0604020202020204" pitchFamily="34" charset="0"/>
        <a:buChar char="•"/>
        <a:tabLst/>
        <a:defRPr sz="1800" i="1" kern="1200">
          <a:solidFill>
            <a:srgbClr val="123481"/>
          </a:solidFill>
          <a:latin typeface="+mn-lt"/>
          <a:ea typeface="+mn-ea"/>
          <a:cs typeface="+mn-cs"/>
        </a:defRPr>
      </a:lvl4pPr>
      <a:lvl5pPr marL="1076325" indent="-266700" algn="l" defTabSz="914400" rtl="0" eaLnBrk="1" latinLnBrk="0" hangingPunct="1">
        <a:spcBef>
          <a:spcPts val="500"/>
        </a:spcBef>
        <a:buClr>
          <a:srgbClr val="123481"/>
        </a:buClr>
        <a:buFont typeface="Arial" panose="020B0604020202020204" pitchFamily="34" charset="0"/>
        <a:buChar char="•"/>
        <a:defRPr sz="1600" i="1" kern="1200">
          <a:solidFill>
            <a:srgbClr val="1234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nl/url?sa=i&amp;rct=j&amp;q=&amp;esrc=s&amp;source=images&amp;cd=&amp;ved=2ahUKEwiRrNzDk4jnAhXIoaQKHQ1tCTwQjRx6BAgBEAQ&amp;url=https://jijbenteensuperheld.nl/super-slim/zintuigen/&amp;psig=AOvVaw035p0s14DQ2S6Ntrhz5bKJ&amp;ust=15792644331477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95536" y="1844824"/>
            <a:ext cx="8280920" cy="1872208"/>
          </a:xfrm>
        </p:spPr>
        <p:txBody>
          <a:bodyPr>
            <a:normAutofit/>
          </a:bodyPr>
          <a:lstStyle/>
          <a:p>
            <a:pPr algn="ctr"/>
            <a:r>
              <a:rPr lang="en-GB" dirty="0" err="1"/>
              <a:t>Hallucinaties</a:t>
            </a:r>
            <a:r>
              <a:rPr lang="en-GB" dirty="0"/>
              <a:t> </a:t>
            </a:r>
            <a:r>
              <a:rPr lang="en-GB" dirty="0" err="1"/>
              <a:t>bij</a:t>
            </a:r>
            <a:r>
              <a:rPr lang="en-GB" dirty="0"/>
              <a:t> de </a:t>
            </a:r>
            <a:r>
              <a:rPr lang="en-GB" dirty="0" err="1"/>
              <a:t>ziekte</a:t>
            </a:r>
            <a:r>
              <a:rPr lang="en-GB" dirty="0"/>
              <a:t> van Parkinson</a:t>
            </a:r>
          </a:p>
        </p:txBody>
      </p:sp>
      <p:sp>
        <p:nvSpPr>
          <p:cNvPr id="4" name="Ondertitel 3"/>
          <p:cNvSpPr>
            <a:spLocks noGrp="1"/>
          </p:cNvSpPr>
          <p:nvPr>
            <p:ph type="subTitle" idx="1"/>
          </p:nvPr>
        </p:nvSpPr>
        <p:spPr>
          <a:xfrm>
            <a:off x="539552" y="4077072"/>
            <a:ext cx="8136904" cy="1944216"/>
          </a:xfrm>
        </p:spPr>
        <p:txBody>
          <a:bodyPr>
            <a:normAutofit/>
          </a:bodyPr>
          <a:lstStyle/>
          <a:p>
            <a:r>
              <a:rPr lang="nl-NL" sz="2200" dirty="0"/>
              <a:t>Emile </a:t>
            </a:r>
            <a:r>
              <a:rPr lang="nl-NL" sz="2200" dirty="0" err="1"/>
              <a:t>d’Angremont</a:t>
            </a:r>
            <a:r>
              <a:rPr lang="nl-NL" sz="2200" dirty="0"/>
              <a:t>, promovendus Cognitieve Neuropsychiatrie</a:t>
            </a:r>
          </a:p>
          <a:p>
            <a:r>
              <a:rPr lang="nl-NL" sz="2200" dirty="0"/>
              <a:t>UMC Groningen</a:t>
            </a:r>
            <a:br>
              <a:rPr lang="nl-NL" sz="2200" dirty="0"/>
            </a:br>
            <a:endParaRPr lang="nl-NL" sz="2200" dirty="0"/>
          </a:p>
          <a:p>
            <a:r>
              <a:rPr lang="nl-NL" sz="1800" dirty="0"/>
              <a:t>Prof. dr. Iris Sommer</a:t>
            </a:r>
          </a:p>
          <a:p>
            <a:r>
              <a:rPr lang="nl-NL" sz="1800" dirty="0"/>
              <a:t>Prof. dr. </a:t>
            </a:r>
            <a:r>
              <a:rPr lang="nl-NL" sz="1800" dirty="0" err="1"/>
              <a:t>Teus</a:t>
            </a:r>
            <a:r>
              <a:rPr lang="nl-NL" sz="1800" dirty="0"/>
              <a:t> van Laar</a:t>
            </a:r>
          </a:p>
          <a:p>
            <a:endParaRPr lang="nl-NL" dirty="0"/>
          </a:p>
        </p:txBody>
      </p:sp>
      <p:sp>
        <p:nvSpPr>
          <p:cNvPr id="7" name="Tijdelijke aanduiding voor datum 6"/>
          <p:cNvSpPr>
            <a:spLocks noGrp="1"/>
          </p:cNvSpPr>
          <p:nvPr>
            <p:ph type="dt" sz="half" idx="10"/>
          </p:nvPr>
        </p:nvSpPr>
        <p:spPr>
          <a:xfrm>
            <a:off x="539552" y="3645024"/>
            <a:ext cx="5760640" cy="293117"/>
          </a:xfrm>
        </p:spPr>
        <p:txBody>
          <a:bodyPr/>
          <a:lstStyle/>
          <a:p>
            <a:r>
              <a:rPr lang="en-GB" dirty="0"/>
              <a:t>Parkinson Café Nijverdal, 21 </a:t>
            </a:r>
            <a:r>
              <a:rPr lang="en-GB" dirty="0" err="1"/>
              <a:t>januari</a:t>
            </a:r>
            <a:r>
              <a:rPr lang="en-GB" dirty="0"/>
              <a:t> 2020</a:t>
            </a:r>
          </a:p>
        </p:txBody>
      </p:sp>
      <p:sp>
        <p:nvSpPr>
          <p:cNvPr id="2" name="Slide Number Placeholder 1"/>
          <p:cNvSpPr>
            <a:spLocks noGrp="1"/>
          </p:cNvSpPr>
          <p:nvPr>
            <p:ph type="sldNum" sz="quarter" idx="12"/>
          </p:nvPr>
        </p:nvSpPr>
        <p:spPr/>
        <p:txBody>
          <a:bodyPr/>
          <a:lstStyle/>
          <a:p>
            <a:fld id="{B6E7B7B1-FFD7-4082-918C-DE8F89AE8A32}" type="slidenum">
              <a:rPr lang="en-GB" smtClean="0"/>
              <a:t>1</a:t>
            </a:fld>
            <a:endParaRPr lang="en-GB" dirty="0"/>
          </a:p>
        </p:txBody>
      </p:sp>
    </p:spTree>
    <p:extLst>
      <p:ext uri="{BB962C8B-B14F-4D97-AF65-F5344CB8AC3E}">
        <p14:creationId xmlns:p14="http://schemas.microsoft.com/office/powerpoint/2010/main" val="209805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indent="-342900">
              <a:buFont typeface="Arial" panose="020B0604020202020204" pitchFamily="34" charset="0"/>
              <a:buChar char="•"/>
            </a:pPr>
            <a:r>
              <a:rPr lang="nl-NL" dirty="0">
                <a:solidFill>
                  <a:srgbClr val="FF7C00"/>
                </a:solidFill>
              </a:rPr>
              <a:t>Gevoel van aanwezigheid</a:t>
            </a:r>
          </a:p>
          <a:p>
            <a:pPr marL="342900" indent="-342900">
              <a:buFont typeface="Arial" panose="020B0604020202020204" pitchFamily="34" charset="0"/>
              <a:buChar char="•"/>
            </a:pPr>
            <a:r>
              <a:rPr lang="nl-NL" dirty="0">
                <a:solidFill>
                  <a:srgbClr val="FF7C00"/>
                </a:solidFill>
              </a:rPr>
              <a:t>Iets zien bewegen in je ooghoek</a:t>
            </a:r>
          </a:p>
          <a:p>
            <a:pPr marL="342900" indent="-342900">
              <a:buFont typeface="Arial" panose="020B0604020202020204" pitchFamily="34" charset="0"/>
              <a:buChar char="•"/>
            </a:pPr>
            <a:r>
              <a:rPr lang="nl-NL" dirty="0">
                <a:solidFill>
                  <a:srgbClr val="FF7C00"/>
                </a:solidFill>
              </a:rPr>
              <a:t>Visuele illusies</a:t>
            </a:r>
          </a:p>
          <a:p>
            <a:pPr marL="342900" indent="-342900">
              <a:buFont typeface="Arial" panose="020B0604020202020204" pitchFamily="34" charset="0"/>
              <a:buChar char="•"/>
            </a:pPr>
            <a:endParaRPr lang="nl-NL" dirty="0">
              <a:solidFill>
                <a:srgbClr val="FF7C00"/>
              </a:solidFill>
            </a:endParaRPr>
          </a:p>
          <a:p>
            <a:pPr marL="342900" indent="-342900">
              <a:buFont typeface="Arial" panose="020B0604020202020204" pitchFamily="34" charset="0"/>
              <a:buChar char="•"/>
            </a:pPr>
            <a:r>
              <a:rPr lang="nl-NL" dirty="0">
                <a:solidFill>
                  <a:srgbClr val="FF7C00"/>
                </a:solidFill>
              </a:rPr>
              <a:t>Prevalentie rond 50%</a:t>
            </a:r>
            <a:endParaRPr lang="nl-NL" dirty="0"/>
          </a:p>
          <a:p>
            <a:pPr marL="342900" indent="-342900">
              <a:buFont typeface="Arial" panose="020B0604020202020204" pitchFamily="34" charset="0"/>
              <a:buChar char="•"/>
            </a:pPr>
            <a:r>
              <a:rPr lang="nl-NL" dirty="0">
                <a:solidFill>
                  <a:srgbClr val="FF7C00"/>
                </a:solidFill>
              </a:rPr>
              <a:t>Mogelijk voorloper van VH</a:t>
            </a:r>
          </a:p>
        </p:txBody>
      </p:sp>
      <p:sp>
        <p:nvSpPr>
          <p:cNvPr id="3" name="Titel 2"/>
          <p:cNvSpPr>
            <a:spLocks noGrp="1"/>
          </p:cNvSpPr>
          <p:nvPr>
            <p:ph type="title"/>
          </p:nvPr>
        </p:nvSpPr>
        <p:spPr/>
        <p:txBody>
          <a:bodyPr/>
          <a:lstStyle/>
          <a:p>
            <a:r>
              <a:rPr lang="nl-NL" dirty="0"/>
              <a:t>‘Milde’ hallucinaties</a:t>
            </a:r>
          </a:p>
        </p:txBody>
      </p:sp>
      <p:sp>
        <p:nvSpPr>
          <p:cNvPr id="4" name="Tijdelijke aanduiding voor datum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Tijdelijke aanduiding voor dianummer 4"/>
          <p:cNvSpPr>
            <a:spLocks noGrp="1"/>
          </p:cNvSpPr>
          <p:nvPr>
            <p:ph type="sldNum" sz="quarter" idx="12"/>
          </p:nvPr>
        </p:nvSpPr>
        <p:spPr/>
        <p:txBody>
          <a:bodyPr/>
          <a:lstStyle/>
          <a:p>
            <a:fld id="{B6E7B7B1-FFD7-4082-918C-DE8F89AE8A32}" type="slidenum">
              <a:rPr lang="en-GB" smtClean="0"/>
              <a:t>10</a:t>
            </a:fld>
            <a:endParaRPr lang="en-GB" dirty="0"/>
          </a:p>
        </p:txBody>
      </p:sp>
    </p:spTree>
    <p:extLst>
      <p:ext uri="{BB962C8B-B14F-4D97-AF65-F5344CB8AC3E}">
        <p14:creationId xmlns:p14="http://schemas.microsoft.com/office/powerpoint/2010/main" val="32862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solidFill>
                  <a:srgbClr val="FF7C00"/>
                </a:solidFill>
              </a:rPr>
              <a:t>Visuele hallucinaties:</a:t>
            </a:r>
          </a:p>
          <a:p>
            <a:pPr marL="342900" indent="-342900">
              <a:buFont typeface="Arial" panose="020B0604020202020204" pitchFamily="34" charset="0"/>
              <a:buChar char="•"/>
            </a:pPr>
            <a:r>
              <a:rPr lang="nl-NL" dirty="0">
                <a:solidFill>
                  <a:srgbClr val="FF7C00"/>
                </a:solidFill>
              </a:rPr>
              <a:t>Komen best vaak voor bij de ziekte van Parkinson</a:t>
            </a:r>
          </a:p>
          <a:p>
            <a:pPr marL="342900" indent="-342900">
              <a:buFont typeface="Arial" panose="020B0604020202020204" pitchFamily="34" charset="0"/>
              <a:buChar char="•"/>
            </a:pPr>
            <a:r>
              <a:rPr lang="nl-NL" dirty="0">
                <a:solidFill>
                  <a:srgbClr val="FF7C00"/>
                </a:solidFill>
              </a:rPr>
              <a:t>Zijn in de meeste gevallen onderdeel van de ziekte</a:t>
            </a:r>
          </a:p>
          <a:p>
            <a:pPr marL="342900" indent="-342900">
              <a:buFont typeface="Arial" panose="020B0604020202020204" pitchFamily="34" charset="0"/>
              <a:buChar char="•"/>
            </a:pPr>
            <a:r>
              <a:rPr lang="nl-NL" dirty="0">
                <a:solidFill>
                  <a:srgbClr val="FF7C00"/>
                </a:solidFill>
              </a:rPr>
              <a:t>Kunnen een behoorlijke impact hebben</a:t>
            </a:r>
          </a:p>
          <a:p>
            <a:pPr marL="342900" indent="-342900">
              <a:buFont typeface="Arial" panose="020B0604020202020204" pitchFamily="34" charset="0"/>
              <a:buChar char="•"/>
            </a:pPr>
            <a:r>
              <a:rPr lang="nl-NL" dirty="0">
                <a:solidFill>
                  <a:srgbClr val="FF7C00"/>
                </a:solidFill>
              </a:rPr>
              <a:t>Gaan vaak gepaard met denkstoornissen</a:t>
            </a:r>
          </a:p>
          <a:p>
            <a:pPr marL="342900" indent="-342900">
              <a:buFont typeface="Arial" panose="020B0604020202020204" pitchFamily="34" charset="0"/>
              <a:buChar char="•"/>
            </a:pPr>
            <a:r>
              <a:rPr lang="nl-NL" dirty="0">
                <a:solidFill>
                  <a:srgbClr val="FF7C00"/>
                </a:solidFill>
              </a:rPr>
              <a:t>Zijn in sommige gevallen goed te behandelen</a:t>
            </a:r>
          </a:p>
          <a:p>
            <a:pPr marL="342900" indent="-342900">
              <a:buFont typeface="Arial" panose="020B0604020202020204" pitchFamily="34" charset="0"/>
              <a:buChar char="•"/>
            </a:pPr>
            <a:endParaRPr lang="nl-NL" dirty="0">
              <a:solidFill>
                <a:srgbClr val="FF7C00"/>
              </a:solidFill>
            </a:endParaRPr>
          </a:p>
        </p:txBody>
      </p:sp>
      <p:sp>
        <p:nvSpPr>
          <p:cNvPr id="3" name="Titel 2"/>
          <p:cNvSpPr>
            <a:spLocks noGrp="1"/>
          </p:cNvSpPr>
          <p:nvPr>
            <p:ph type="title"/>
          </p:nvPr>
        </p:nvSpPr>
        <p:spPr/>
        <p:txBody>
          <a:bodyPr/>
          <a:lstStyle/>
          <a:p>
            <a:r>
              <a:rPr lang="nl-NL" dirty="0"/>
              <a:t>Samenvatting</a:t>
            </a:r>
          </a:p>
        </p:txBody>
      </p:sp>
      <p:sp>
        <p:nvSpPr>
          <p:cNvPr id="4" name="Tijdelijke aanduiding voor datum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Tijdelijke aanduiding voor dianummer 4"/>
          <p:cNvSpPr>
            <a:spLocks noGrp="1"/>
          </p:cNvSpPr>
          <p:nvPr>
            <p:ph type="sldNum" sz="quarter" idx="12"/>
          </p:nvPr>
        </p:nvSpPr>
        <p:spPr/>
        <p:txBody>
          <a:bodyPr/>
          <a:lstStyle/>
          <a:p>
            <a:fld id="{B6E7B7B1-FFD7-4082-918C-DE8F89AE8A32}" type="slidenum">
              <a:rPr lang="en-GB" smtClean="0"/>
              <a:t>11</a:t>
            </a:fld>
            <a:endParaRPr lang="en-GB" dirty="0"/>
          </a:p>
        </p:txBody>
      </p:sp>
    </p:spTree>
    <p:extLst>
      <p:ext uri="{BB962C8B-B14F-4D97-AF65-F5344CB8AC3E}">
        <p14:creationId xmlns:p14="http://schemas.microsoft.com/office/powerpoint/2010/main" val="6959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sz="half" idx="1"/>
          </p:nvPr>
        </p:nvSpPr>
        <p:spPr>
          <a:xfrm>
            <a:off x="457200" y="1600201"/>
            <a:ext cx="8363272" cy="4525963"/>
          </a:xfrm>
        </p:spPr>
        <p:txBody>
          <a:bodyPr>
            <a:normAutofit/>
          </a:bodyPr>
          <a:lstStyle/>
          <a:p>
            <a:endParaRPr lang="en-GB" dirty="0"/>
          </a:p>
          <a:p>
            <a:endParaRPr lang="en-GB" dirty="0"/>
          </a:p>
          <a:p>
            <a:r>
              <a:rPr lang="en-GB" dirty="0" err="1"/>
              <a:t>Bedankt</a:t>
            </a:r>
            <a:r>
              <a:rPr lang="en-GB" dirty="0"/>
              <a:t> </a:t>
            </a:r>
            <a:r>
              <a:rPr lang="en-GB" dirty="0" err="1"/>
              <a:t>voor</a:t>
            </a:r>
            <a:r>
              <a:rPr lang="en-GB" dirty="0"/>
              <a:t> de </a:t>
            </a:r>
            <a:r>
              <a:rPr lang="en-GB" dirty="0" err="1"/>
              <a:t>aandacht</a:t>
            </a:r>
            <a:r>
              <a:rPr lang="en-GB" dirty="0"/>
              <a:t>!</a:t>
            </a:r>
          </a:p>
          <a:p>
            <a:endParaRPr lang="en-GB" dirty="0"/>
          </a:p>
          <a:p>
            <a:endParaRPr lang="en-GB" dirty="0"/>
          </a:p>
          <a:p>
            <a:endParaRPr lang="en-GB" dirty="0"/>
          </a:p>
          <a:p>
            <a:r>
              <a:rPr lang="en-GB" dirty="0"/>
              <a:t>Email: e.d.angremont@umcg.nl</a:t>
            </a:r>
          </a:p>
          <a:p>
            <a:pPr marL="457200" indent="-457200">
              <a:buFont typeface="Arial" pitchFamily="34" charset="0"/>
              <a:buChar char="•"/>
            </a:pPr>
            <a:endParaRPr lang="en-GB" dirty="0"/>
          </a:p>
          <a:p>
            <a:endParaRPr lang="en-GB" dirty="0"/>
          </a:p>
          <a:p>
            <a:endParaRPr lang="en-GB" dirty="0"/>
          </a:p>
          <a:p>
            <a:endParaRPr lang="en-GB" dirty="0"/>
          </a:p>
        </p:txBody>
      </p:sp>
      <p:sp>
        <p:nvSpPr>
          <p:cNvPr id="4" name="Tijdelijke aanduiding voor datum 3"/>
          <p:cNvSpPr>
            <a:spLocks noGrp="1"/>
          </p:cNvSpPr>
          <p:nvPr>
            <p:ph type="dt" sz="half" idx="10"/>
          </p:nvPr>
        </p:nvSpPr>
        <p:spPr/>
        <p:txBody>
          <a:bodyPr/>
          <a:lstStyle/>
          <a:p>
            <a:fld id="{8831DCE6-D994-48C1-A84D-2C1BC5693520}" type="datetime3">
              <a:rPr lang="en-US" smtClean="0"/>
              <a:t>28 January 2020</a:t>
            </a:fld>
            <a:endParaRPr lang="en-GB" dirty="0"/>
          </a:p>
        </p:txBody>
      </p:sp>
      <p:sp>
        <p:nvSpPr>
          <p:cNvPr id="3" name="Tijdelijke aanduiding voor dianummer 2"/>
          <p:cNvSpPr>
            <a:spLocks noGrp="1"/>
          </p:cNvSpPr>
          <p:nvPr>
            <p:ph type="sldNum" sz="quarter" idx="12"/>
          </p:nvPr>
        </p:nvSpPr>
        <p:spPr/>
        <p:txBody>
          <a:bodyPr/>
          <a:lstStyle/>
          <a:p>
            <a:fld id="{1FC37669-FDAE-4F74-A153-7D683747EA76}" type="slidenum">
              <a:rPr lang="en-GB" smtClean="0"/>
              <a:t>12</a:t>
            </a:fld>
            <a:endParaRPr lang="en-GB"/>
          </a:p>
        </p:txBody>
      </p:sp>
      <p:pic>
        <p:nvPicPr>
          <p:cNvPr id="8" name="Afbeelding 1" descr="http://puntvoorparkinson.nl/wp-content/themes/puntvoorparkinson/images/pvp-logo.png.pagespeed.ce.UgX4BemZm-.png"/>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085184"/>
            <a:ext cx="2055495" cy="1082040"/>
          </a:xfrm>
          <a:prstGeom prst="rect">
            <a:avLst/>
          </a:prstGeom>
          <a:noFill/>
          <a:ln>
            <a:noFill/>
          </a:ln>
        </p:spPr>
      </p:pic>
    </p:spTree>
    <p:extLst>
      <p:ext uri="{BB962C8B-B14F-4D97-AF65-F5344CB8AC3E}">
        <p14:creationId xmlns:p14="http://schemas.microsoft.com/office/powerpoint/2010/main" val="118100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VH bij PD</a:t>
            </a:r>
          </a:p>
        </p:txBody>
      </p:sp>
      <p:sp>
        <p:nvSpPr>
          <p:cNvPr id="3" name="Tijdelijke aanduiding voor datum 2"/>
          <p:cNvSpPr>
            <a:spLocks noGrp="1"/>
          </p:cNvSpPr>
          <p:nvPr>
            <p:ph type="dt" sz="half" idx="10"/>
          </p:nvPr>
        </p:nvSpPr>
        <p:spPr/>
        <p:txBody>
          <a:bodyPr/>
          <a:lstStyle/>
          <a:p>
            <a:fld id="{BF3BEFF0-9A32-446F-A7A0-1DC5B9783DDA}" type="datetime3">
              <a:rPr lang="en-US" smtClean="0"/>
              <a:t>28 January 2020</a:t>
            </a:fld>
            <a:endParaRPr lang="en-GB"/>
          </a:p>
        </p:txBody>
      </p:sp>
      <p:sp>
        <p:nvSpPr>
          <p:cNvPr id="4" name="Tijdelijke aanduiding voor dianummer 3"/>
          <p:cNvSpPr>
            <a:spLocks noGrp="1"/>
          </p:cNvSpPr>
          <p:nvPr>
            <p:ph type="sldNum" sz="quarter" idx="12"/>
          </p:nvPr>
        </p:nvSpPr>
        <p:spPr/>
        <p:txBody>
          <a:bodyPr/>
          <a:lstStyle/>
          <a:p>
            <a:fld id="{1FC37669-FDAE-4F74-A153-7D683747EA76}" type="slidenum">
              <a:rPr lang="en-GB" smtClean="0"/>
              <a:t>13</a:t>
            </a:fld>
            <a:endParaRPr lang="en-GB"/>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196753"/>
            <a:ext cx="8604448" cy="5686106"/>
          </a:xfrm>
          <a:prstGeom prst="rect">
            <a:avLst/>
          </a:prstGeom>
        </p:spPr>
      </p:pic>
    </p:spTree>
    <p:extLst>
      <p:ext uri="{BB962C8B-B14F-4D97-AF65-F5344CB8AC3E}">
        <p14:creationId xmlns:p14="http://schemas.microsoft.com/office/powerpoint/2010/main" val="72419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a:t>Apomorfine</a:t>
            </a:r>
            <a:r>
              <a:rPr lang="en-US" dirty="0"/>
              <a:t> </a:t>
            </a:r>
            <a:r>
              <a:rPr lang="en-US" dirty="0" err="1"/>
              <a:t>bij</a:t>
            </a:r>
            <a:r>
              <a:rPr lang="en-US" dirty="0"/>
              <a:t> VH – hoe?</a:t>
            </a:r>
          </a:p>
        </p:txBody>
      </p:sp>
      <p:sp>
        <p:nvSpPr>
          <p:cNvPr id="5" name="Date Placeholder 4"/>
          <p:cNvSpPr>
            <a:spLocks noGrp="1"/>
          </p:cNvSpPr>
          <p:nvPr>
            <p:ph type="dt" sz="half" idx="10"/>
          </p:nvPr>
        </p:nvSpPr>
        <p:spPr/>
        <p:txBody>
          <a:bodyPr/>
          <a:lstStyle/>
          <a:p>
            <a:fld id="{EABBFD31-C873-49B4-BD54-59378DEDBFAA}" type="datetime3">
              <a:rPr lang="en-US" smtClean="0"/>
              <a:t>28 January 2020</a:t>
            </a:fld>
            <a:endParaRPr lang="en-GB"/>
          </a:p>
        </p:txBody>
      </p:sp>
      <p:sp>
        <p:nvSpPr>
          <p:cNvPr id="6" name="Slide Number Placeholder 5"/>
          <p:cNvSpPr>
            <a:spLocks noGrp="1"/>
          </p:cNvSpPr>
          <p:nvPr>
            <p:ph type="sldNum" sz="quarter" idx="12"/>
          </p:nvPr>
        </p:nvSpPr>
        <p:spPr/>
        <p:txBody>
          <a:bodyPr/>
          <a:lstStyle/>
          <a:p>
            <a:fld id="{1FC37669-FDAE-4F74-A153-7D683747EA76}" type="slidenum">
              <a:rPr lang="en-GB" smtClean="0"/>
              <a:t>14</a:t>
            </a:fld>
            <a:endParaRPr lang="en-GB"/>
          </a:p>
        </p:txBody>
      </p:sp>
      <p:sp>
        <p:nvSpPr>
          <p:cNvPr id="9" name="Tijdelijke aanduiding voor inhoud 6"/>
          <p:cNvSpPr txBox="1">
            <a:spLocks/>
          </p:cNvSpPr>
          <p:nvPr/>
        </p:nvSpPr>
        <p:spPr>
          <a:xfrm>
            <a:off x="395536" y="1268760"/>
            <a:ext cx="8496944" cy="280831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123481"/>
              </a:buClr>
              <a:buFont typeface="Arial" panose="020B0604020202020204" pitchFamily="34" charset="0"/>
              <a:buNone/>
              <a:defRPr sz="2400" b="1" kern="1200">
                <a:solidFill>
                  <a:srgbClr val="123481"/>
                </a:solidFill>
                <a:latin typeface="+mn-lt"/>
                <a:ea typeface="+mn-ea"/>
                <a:cs typeface="+mn-cs"/>
              </a:defRPr>
            </a:lvl1pPr>
            <a:lvl2pPr marL="266700" indent="-266700" algn="l" defTabSz="914400" rtl="0" eaLnBrk="1" latinLnBrk="0" hangingPunct="1">
              <a:spcBef>
                <a:spcPts val="500"/>
              </a:spcBef>
              <a:buClr>
                <a:srgbClr val="FF7C00"/>
              </a:buClr>
              <a:buFont typeface="Arial" panose="020B0604020202020204" pitchFamily="34" charset="0"/>
              <a:buChar char="•"/>
              <a:defRPr sz="2200" b="1" kern="1200">
                <a:solidFill>
                  <a:srgbClr val="FF7C00"/>
                </a:solidFill>
                <a:latin typeface="+mn-lt"/>
                <a:ea typeface="+mn-ea"/>
                <a:cs typeface="+mn-cs"/>
              </a:defRPr>
            </a:lvl2pPr>
            <a:lvl3pPr marL="542925" indent="-276225" algn="l" defTabSz="809625" rtl="0" eaLnBrk="1" latinLnBrk="0" hangingPunct="1">
              <a:spcBef>
                <a:spcPts val="500"/>
              </a:spcBef>
              <a:buClr>
                <a:srgbClr val="123481"/>
              </a:buClr>
              <a:buFont typeface="Arial" panose="020B0604020202020204" pitchFamily="34" charset="0"/>
              <a:buChar char="•"/>
              <a:defRPr sz="1800" i="0" kern="1200">
                <a:solidFill>
                  <a:srgbClr val="123481"/>
                </a:solidFill>
                <a:latin typeface="+mn-lt"/>
                <a:ea typeface="+mn-ea"/>
                <a:cs typeface="+mn-cs"/>
              </a:defRPr>
            </a:lvl3pPr>
            <a:lvl4pPr marL="809625" indent="-266700" algn="l" defTabSz="914400" rtl="0" eaLnBrk="1" latinLnBrk="0" hangingPunct="1">
              <a:spcBef>
                <a:spcPts val="500"/>
              </a:spcBef>
              <a:buClr>
                <a:srgbClr val="123481"/>
              </a:buClr>
              <a:buFont typeface="Arial" panose="020B0604020202020204" pitchFamily="34" charset="0"/>
              <a:buChar char="•"/>
              <a:tabLst/>
              <a:defRPr sz="1800" i="1" kern="1200">
                <a:solidFill>
                  <a:srgbClr val="123481"/>
                </a:solidFill>
                <a:latin typeface="+mn-lt"/>
                <a:ea typeface="+mn-ea"/>
                <a:cs typeface="+mn-cs"/>
              </a:defRPr>
            </a:lvl4pPr>
            <a:lvl5pPr marL="1076325" indent="-266700" algn="l" defTabSz="914400" rtl="0" eaLnBrk="1" latinLnBrk="0" hangingPunct="1">
              <a:spcBef>
                <a:spcPts val="500"/>
              </a:spcBef>
              <a:buClr>
                <a:srgbClr val="123481"/>
              </a:buClr>
              <a:buFont typeface="Arial" panose="020B0604020202020204" pitchFamily="34" charset="0"/>
              <a:buChar char="•"/>
              <a:defRPr sz="1600" i="1" kern="1200">
                <a:solidFill>
                  <a:srgbClr val="1234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err="1">
                <a:solidFill>
                  <a:srgbClr val="FF7C00"/>
                </a:solidFill>
              </a:rPr>
              <a:t>Piperidine</a:t>
            </a:r>
            <a:r>
              <a:rPr lang="en-GB" dirty="0">
                <a:solidFill>
                  <a:srgbClr val="FF7C00"/>
                </a:solidFill>
              </a:rPr>
              <a:t> </a:t>
            </a:r>
            <a:r>
              <a:rPr lang="en-GB" dirty="0" err="1">
                <a:solidFill>
                  <a:srgbClr val="FF7C00"/>
                </a:solidFill>
              </a:rPr>
              <a:t>molecuuldeel</a:t>
            </a:r>
            <a:r>
              <a:rPr lang="en-GB" dirty="0">
                <a:solidFill>
                  <a:srgbClr val="FF7C00"/>
                </a:solidFill>
              </a:rPr>
              <a:t> </a:t>
            </a:r>
          </a:p>
          <a:p>
            <a:pPr marL="342900" indent="-342900">
              <a:buFont typeface="Arial" panose="020B0604020202020204" pitchFamily="34" charset="0"/>
              <a:buChar char="•"/>
            </a:pPr>
            <a:r>
              <a:rPr lang="en-GB" dirty="0" err="1">
                <a:solidFill>
                  <a:srgbClr val="FF7C00"/>
                </a:solidFill>
              </a:rPr>
              <a:t>Ook</a:t>
            </a:r>
            <a:r>
              <a:rPr lang="en-GB" dirty="0">
                <a:solidFill>
                  <a:srgbClr val="FF7C00"/>
                </a:solidFill>
              </a:rPr>
              <a:t> in anti-</a:t>
            </a:r>
            <a:r>
              <a:rPr lang="en-GB" dirty="0" err="1">
                <a:solidFill>
                  <a:srgbClr val="FF7C00"/>
                </a:solidFill>
              </a:rPr>
              <a:t>psychotica</a:t>
            </a:r>
            <a:endParaRPr lang="en-GB" dirty="0">
              <a:solidFill>
                <a:srgbClr val="FF7C00"/>
              </a:solidFill>
            </a:endParaRPr>
          </a:p>
          <a:p>
            <a:pPr marL="342900" indent="-342900">
              <a:buFont typeface="Arial" panose="020B0604020202020204" pitchFamily="34" charset="0"/>
              <a:buChar char="•"/>
            </a:pPr>
            <a:r>
              <a:rPr lang="en-GB" dirty="0" err="1">
                <a:solidFill>
                  <a:srgbClr val="FF7C00"/>
                </a:solidFill>
              </a:rPr>
              <a:t>Bindt</a:t>
            </a:r>
            <a:r>
              <a:rPr lang="en-GB" dirty="0">
                <a:solidFill>
                  <a:srgbClr val="FF7C00"/>
                </a:solidFill>
              </a:rPr>
              <a:t> </a:t>
            </a:r>
            <a:r>
              <a:rPr lang="en-GB" dirty="0" err="1">
                <a:solidFill>
                  <a:srgbClr val="FF7C00"/>
                </a:solidFill>
              </a:rPr>
              <a:t>aan</a:t>
            </a:r>
            <a:r>
              <a:rPr lang="en-GB" dirty="0">
                <a:solidFill>
                  <a:srgbClr val="FF7C00"/>
                </a:solidFill>
              </a:rPr>
              <a:t> dopamine en </a:t>
            </a:r>
            <a:r>
              <a:rPr lang="en-GB" dirty="0" err="1">
                <a:solidFill>
                  <a:srgbClr val="FF7C00"/>
                </a:solidFill>
              </a:rPr>
              <a:t>serotonine</a:t>
            </a:r>
            <a:r>
              <a:rPr lang="en-GB" dirty="0">
                <a:solidFill>
                  <a:srgbClr val="FF7C00"/>
                </a:solidFill>
              </a:rPr>
              <a:t> </a:t>
            </a:r>
            <a:br>
              <a:rPr lang="en-GB" dirty="0">
                <a:solidFill>
                  <a:srgbClr val="FF7C00"/>
                </a:solidFill>
              </a:rPr>
            </a:br>
            <a:r>
              <a:rPr lang="en-GB" dirty="0" err="1">
                <a:solidFill>
                  <a:srgbClr val="FF7C00"/>
                </a:solidFill>
              </a:rPr>
              <a:t>receptoren</a:t>
            </a:r>
            <a:endParaRPr lang="en-GB" dirty="0">
              <a:solidFill>
                <a:srgbClr val="FF7C00"/>
              </a:solidFill>
            </a:endParaRPr>
          </a:p>
          <a:p>
            <a:pPr marL="342900" indent="-342900">
              <a:buFont typeface="Arial" panose="020B0604020202020204" pitchFamily="34" charset="0"/>
              <a:buChar char="•"/>
            </a:pPr>
            <a:r>
              <a:rPr lang="en-GB" dirty="0" err="1">
                <a:solidFill>
                  <a:srgbClr val="FF7C00"/>
                </a:solidFill>
              </a:rPr>
              <a:t>Positief</a:t>
            </a:r>
            <a:r>
              <a:rPr lang="en-GB" dirty="0">
                <a:solidFill>
                  <a:srgbClr val="FF7C00"/>
                </a:solidFill>
              </a:rPr>
              <a:t> effect op het </a:t>
            </a:r>
            <a:r>
              <a:rPr lang="en-GB" dirty="0" err="1">
                <a:solidFill>
                  <a:srgbClr val="FF7C00"/>
                </a:solidFill>
              </a:rPr>
              <a:t>zien</a:t>
            </a:r>
            <a:r>
              <a:rPr lang="en-GB" dirty="0">
                <a:solidFill>
                  <a:srgbClr val="FF7C00"/>
                </a:solidFill>
              </a:rPr>
              <a:t> van contrast</a:t>
            </a:r>
          </a:p>
          <a:p>
            <a:endParaRPr lang="en-GB" dirty="0">
              <a:solidFill>
                <a:srgbClr val="FF7C00"/>
              </a:solidFill>
            </a:endParaRPr>
          </a:p>
          <a:p>
            <a:endParaRPr lang="en-GB" dirty="0"/>
          </a:p>
          <a:p>
            <a:endParaRPr lang="en-GB" dirty="0"/>
          </a:p>
          <a:p>
            <a:endParaRPr lang="en-GB" dirty="0"/>
          </a:p>
        </p:txBody>
      </p:sp>
      <p:pic>
        <p:nvPicPr>
          <p:cNvPr id="10" name="Afbeelding 4"/>
          <p:cNvPicPr/>
          <p:nvPr/>
        </p:nvPicPr>
        <p:blipFill>
          <a:blip r:embed="rId2" cstate="print"/>
          <a:srcRect l="61788"/>
          <a:stretch>
            <a:fillRect/>
          </a:stretch>
        </p:blipFill>
        <p:spPr bwMode="auto">
          <a:xfrm>
            <a:off x="6300192" y="1340768"/>
            <a:ext cx="2592288" cy="1741453"/>
          </a:xfrm>
          <a:prstGeom prst="rect">
            <a:avLst/>
          </a:prstGeom>
          <a:noFill/>
          <a:ln w="9525">
            <a:noFill/>
            <a:miter lim="800000"/>
            <a:headEnd/>
            <a:tailEnd/>
          </a:ln>
        </p:spPr>
      </p:pic>
      <p:grpSp>
        <p:nvGrpSpPr>
          <p:cNvPr id="13" name="Group 12"/>
          <p:cNvGrpSpPr/>
          <p:nvPr/>
        </p:nvGrpSpPr>
        <p:grpSpPr>
          <a:xfrm>
            <a:off x="4067944" y="3501008"/>
            <a:ext cx="3024336" cy="3096344"/>
            <a:chOff x="2016126" y="2489201"/>
            <a:chExt cx="3825875" cy="3775075"/>
          </a:xfrm>
        </p:grpSpPr>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6" y="2489201"/>
              <a:ext cx="3825875" cy="377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reeform 9"/>
            <p:cNvSpPr>
              <a:spLocks/>
            </p:cNvSpPr>
            <p:nvPr/>
          </p:nvSpPr>
          <p:spPr bwMode="auto">
            <a:xfrm>
              <a:off x="3234604" y="2944091"/>
              <a:ext cx="1041400" cy="838200"/>
            </a:xfrm>
            <a:custGeom>
              <a:avLst/>
              <a:gdLst>
                <a:gd name="G0" fmla="+- 13 0 0"/>
                <a:gd name="G1" fmla="+- 1 0 0"/>
                <a:gd name="G2" fmla="+- 1 0 0"/>
                <a:gd name="G3" fmla="+- 1 0 0"/>
                <a:gd name="G4" fmla="+- 1 0 0"/>
                <a:gd name="G5" fmla="+- 8 0 0"/>
                <a:gd name="G6" fmla="+- 1 0 0"/>
                <a:gd name="G7" fmla="+- 4 0 0"/>
                <a:gd name="G8" fmla="+- 1 0 0"/>
                <a:gd name="G9" fmla="+- 1 0 0"/>
                <a:gd name="T0" fmla="*/ 0 w 194"/>
                <a:gd name="T1" fmla="*/ 0 h 467"/>
                <a:gd name="T2" fmla="*/ 2147483646 w 194"/>
                <a:gd name="T3" fmla="*/ 2147483646 h 467"/>
                <a:gd name="T4" fmla="*/ 2147483646 w 194"/>
                <a:gd name="T5" fmla="*/ 2147483646 h 467"/>
                <a:gd name="T6" fmla="*/ 2147483646 w 194"/>
                <a:gd name="T7" fmla="*/ 2147483646 h 467"/>
              </a:gdLst>
              <a:ahLst/>
              <a:cxnLst>
                <a:cxn ang="0">
                  <a:pos x="T0" y="T1"/>
                </a:cxn>
                <a:cxn ang="0">
                  <a:pos x="T2" y="T3"/>
                </a:cxn>
                <a:cxn ang="0">
                  <a:pos x="T4" y="T5"/>
                </a:cxn>
                <a:cxn ang="0">
                  <a:pos x="T6" y="T7"/>
                </a:cxn>
              </a:cxnLst>
              <a:rect l="0" t="0" r="r" b="b"/>
              <a:pathLst>
                <a:path w="194" h="467">
                  <a:moveTo>
                    <a:pt x="0" y="0"/>
                  </a:moveTo>
                  <a:cubicBezTo>
                    <a:pt x="30" y="17"/>
                    <a:pt x="146" y="53"/>
                    <a:pt x="178" y="100"/>
                  </a:cubicBezTo>
                  <a:cubicBezTo>
                    <a:pt x="194" y="149"/>
                    <a:pt x="194" y="220"/>
                    <a:pt x="189" y="281"/>
                  </a:cubicBezTo>
                  <a:cubicBezTo>
                    <a:pt x="184" y="342"/>
                    <a:pt x="158" y="428"/>
                    <a:pt x="150" y="467"/>
                  </a:cubicBezTo>
                </a:path>
              </a:pathLst>
            </a:custGeom>
            <a:noFill/>
            <a:ln w="76320" cap="sq">
              <a:solidFill>
                <a:srgbClr val="333399"/>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 name="Freeform 10"/>
            <p:cNvSpPr>
              <a:spLocks/>
            </p:cNvSpPr>
            <p:nvPr/>
          </p:nvSpPr>
          <p:spPr bwMode="auto">
            <a:xfrm>
              <a:off x="2736850" y="3929064"/>
              <a:ext cx="2605088" cy="185737"/>
            </a:xfrm>
            <a:custGeom>
              <a:avLst/>
              <a:gdLst>
                <a:gd name="G0" fmla="+- 143 0 0"/>
                <a:gd name="G1" fmla="+- 1 0 0"/>
                <a:gd name="G2" fmla="+- 1 0 0"/>
                <a:gd name="G3" fmla="+- 1 0 0"/>
                <a:gd name="G4" fmla="*/ 1 24577 2"/>
                <a:gd name="G5" fmla="+- 1 0 0"/>
                <a:gd name="G6" fmla="+- 32767 0 0"/>
                <a:gd name="T0" fmla="*/ 0 w 1822"/>
                <a:gd name="T1" fmla="*/ 2147483646 h 220"/>
                <a:gd name="T2" fmla="*/ 2147483646 w 1822"/>
                <a:gd name="T3" fmla="*/ 2147483646 h 220"/>
                <a:gd name="T4" fmla="*/ 2147483646 w 1822"/>
                <a:gd name="T5" fmla="*/ 0 h 220"/>
              </a:gdLst>
              <a:ahLst/>
              <a:cxnLst>
                <a:cxn ang="0">
                  <a:pos x="T0" y="T1"/>
                </a:cxn>
                <a:cxn ang="0">
                  <a:pos x="T2" y="T3"/>
                </a:cxn>
                <a:cxn ang="0">
                  <a:pos x="T4" y="T5"/>
                </a:cxn>
              </a:cxnLst>
              <a:rect l="0" t="0" r="r" b="b"/>
              <a:pathLst>
                <a:path w="1822" h="220">
                  <a:moveTo>
                    <a:pt x="0" y="95"/>
                  </a:moveTo>
                  <a:cubicBezTo>
                    <a:pt x="161" y="113"/>
                    <a:pt x="665" y="220"/>
                    <a:pt x="969" y="204"/>
                  </a:cubicBezTo>
                  <a:cubicBezTo>
                    <a:pt x="1273" y="188"/>
                    <a:pt x="1644" y="42"/>
                    <a:pt x="1822" y="0"/>
                  </a:cubicBezTo>
                </a:path>
              </a:pathLst>
            </a:custGeom>
            <a:noFill/>
            <a:ln w="76320" cap="sq">
              <a:solidFill>
                <a:srgbClr val="FD3F44"/>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17" name="Text Box 5"/>
          <p:cNvSpPr txBox="1">
            <a:spLocks noChangeArrowheads="1"/>
          </p:cNvSpPr>
          <p:nvPr/>
        </p:nvSpPr>
        <p:spPr bwMode="auto">
          <a:xfrm>
            <a:off x="2555776" y="4437112"/>
            <a:ext cx="1907704"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rgbClr val="FD3F44"/>
                </a:solidFill>
                <a:latin typeface="Verdana" panose="020B0604030504040204" pitchFamily="34" charset="0"/>
              </a:rPr>
              <a:t>Bottom-up</a:t>
            </a:r>
          </a:p>
        </p:txBody>
      </p:sp>
      <p:sp>
        <p:nvSpPr>
          <p:cNvPr id="18" name="Text Box 6"/>
          <p:cNvSpPr txBox="1">
            <a:spLocks noChangeArrowheads="1"/>
          </p:cNvSpPr>
          <p:nvPr/>
        </p:nvSpPr>
        <p:spPr bwMode="auto">
          <a:xfrm>
            <a:off x="2771800" y="3645024"/>
            <a:ext cx="366871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chemeClr val="accent4">
                    <a:lumMod val="60000"/>
                    <a:lumOff val="40000"/>
                  </a:schemeClr>
                </a:solidFill>
                <a:latin typeface="Verdana" panose="020B0604030504040204" pitchFamily="34" charset="0"/>
              </a:rPr>
              <a:t>Top-down</a:t>
            </a:r>
          </a:p>
        </p:txBody>
      </p:sp>
    </p:spTree>
    <p:extLst>
      <p:ext uri="{BB962C8B-B14F-4D97-AF65-F5344CB8AC3E}">
        <p14:creationId xmlns:p14="http://schemas.microsoft.com/office/powerpoint/2010/main" val="17010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55576" y="2420888"/>
            <a:ext cx="7776864" cy="1584176"/>
          </a:xfrm>
        </p:spPr>
        <p:txBody>
          <a:bodyPr>
            <a:normAutofit/>
          </a:bodyPr>
          <a:lstStyle/>
          <a:p>
            <a:r>
              <a:rPr lang="en-US" dirty="0"/>
              <a:t>De </a:t>
            </a:r>
            <a:r>
              <a:rPr lang="en-US" dirty="0" err="1"/>
              <a:t>ziekte</a:t>
            </a:r>
            <a:r>
              <a:rPr lang="en-US" dirty="0"/>
              <a:t> van Parkinson: </a:t>
            </a:r>
            <a:r>
              <a:rPr lang="en-US" dirty="0" err="1"/>
              <a:t>niet</a:t>
            </a:r>
            <a:r>
              <a:rPr lang="en-US" dirty="0"/>
              <a:t> </a:t>
            </a:r>
            <a:r>
              <a:rPr lang="en-US" dirty="0" err="1"/>
              <a:t>alleen</a:t>
            </a:r>
            <a:r>
              <a:rPr lang="en-US" dirty="0"/>
              <a:t> </a:t>
            </a:r>
            <a:r>
              <a:rPr lang="en-US" dirty="0" err="1"/>
              <a:t>klachten</a:t>
            </a:r>
            <a:r>
              <a:rPr lang="en-US" dirty="0"/>
              <a:t> met </a:t>
            </a:r>
            <a:r>
              <a:rPr lang="en-US" dirty="0" err="1"/>
              <a:t>bewegen</a:t>
            </a:r>
            <a:r>
              <a:rPr lang="en-US" dirty="0"/>
              <a:t>… </a:t>
            </a:r>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Slide Number Placeholder 4"/>
          <p:cNvSpPr>
            <a:spLocks noGrp="1"/>
          </p:cNvSpPr>
          <p:nvPr>
            <p:ph type="sldNum" sz="quarter" idx="12"/>
          </p:nvPr>
        </p:nvSpPr>
        <p:spPr/>
        <p:txBody>
          <a:bodyPr/>
          <a:lstStyle/>
          <a:p>
            <a:fld id="{B6E7B7B1-FFD7-4082-918C-DE8F89AE8A32}" type="slidenum">
              <a:rPr lang="en-GB" smtClean="0"/>
              <a:t>2</a:t>
            </a:fld>
            <a:endParaRPr lang="en-GB" dirty="0"/>
          </a:p>
        </p:txBody>
      </p:sp>
    </p:spTree>
    <p:extLst>
      <p:ext uri="{BB962C8B-B14F-4D97-AF65-F5344CB8AC3E}">
        <p14:creationId xmlns:p14="http://schemas.microsoft.com/office/powerpoint/2010/main" val="32042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Hallucinaties</a:t>
            </a:r>
          </a:p>
        </p:txBody>
      </p:sp>
      <p:sp>
        <p:nvSpPr>
          <p:cNvPr id="4" name="Tijdelijke aanduiding voor datum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Tijdelijke aanduiding voor dianummer 4"/>
          <p:cNvSpPr>
            <a:spLocks noGrp="1"/>
          </p:cNvSpPr>
          <p:nvPr>
            <p:ph type="sldNum" sz="quarter" idx="12"/>
          </p:nvPr>
        </p:nvSpPr>
        <p:spPr/>
        <p:txBody>
          <a:bodyPr/>
          <a:lstStyle/>
          <a:p>
            <a:fld id="{B6E7B7B1-FFD7-4082-918C-DE8F89AE8A32}" type="slidenum">
              <a:rPr lang="en-GB" smtClean="0"/>
              <a:t>3</a:t>
            </a:fld>
            <a:endParaRPr lang="en-GB" dirty="0"/>
          </a:p>
        </p:txBody>
      </p:sp>
      <p:sp>
        <p:nvSpPr>
          <p:cNvPr id="6" name="Tijdelijke aanduiding voor inhoud 5"/>
          <p:cNvSpPr>
            <a:spLocks noGrp="1"/>
          </p:cNvSpPr>
          <p:nvPr>
            <p:ph idx="1"/>
          </p:nvPr>
        </p:nvSpPr>
        <p:spPr/>
        <p:txBody>
          <a:bodyPr/>
          <a:lstStyle/>
          <a:p>
            <a:endParaRPr lang="nl-NL"/>
          </a:p>
        </p:txBody>
      </p:sp>
      <p:pic>
        <p:nvPicPr>
          <p:cNvPr id="1028" name="Picture 4" descr="Afbeeldingsresultaat voor zintuig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55" y="1988840"/>
            <a:ext cx="79248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Visuele</a:t>
            </a:r>
            <a:r>
              <a:rPr lang="en-US" dirty="0"/>
              <a:t> </a:t>
            </a:r>
            <a:r>
              <a:rPr lang="en-US" dirty="0" err="1"/>
              <a:t>hallucinaties</a:t>
            </a:r>
            <a:r>
              <a:rPr lang="en-US" dirty="0"/>
              <a:t> (VH)</a:t>
            </a:r>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Slide Number Placeholder 4"/>
          <p:cNvSpPr>
            <a:spLocks noGrp="1"/>
          </p:cNvSpPr>
          <p:nvPr>
            <p:ph type="sldNum" sz="quarter" idx="12"/>
          </p:nvPr>
        </p:nvSpPr>
        <p:spPr/>
        <p:txBody>
          <a:bodyPr/>
          <a:lstStyle/>
          <a:p>
            <a:fld id="{B6E7B7B1-FFD7-4082-918C-DE8F89AE8A32}" type="slidenum">
              <a:rPr lang="en-GB" smtClean="0"/>
              <a:t>4</a:t>
            </a:fld>
            <a:endParaRPr lang="en-GB" dirty="0"/>
          </a:p>
        </p:txBody>
      </p:sp>
      <p:sp>
        <p:nvSpPr>
          <p:cNvPr id="6" name="Tijdelijke aanduiding voor inhoud 6"/>
          <p:cNvSpPr txBox="1">
            <a:spLocks/>
          </p:cNvSpPr>
          <p:nvPr/>
        </p:nvSpPr>
        <p:spPr>
          <a:xfrm>
            <a:off x="323528" y="1484784"/>
            <a:ext cx="8507288" cy="47811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123481"/>
              </a:buClr>
              <a:buFont typeface="Arial" panose="020B0604020202020204" pitchFamily="34" charset="0"/>
              <a:buNone/>
              <a:defRPr sz="2400" b="1" kern="1200">
                <a:solidFill>
                  <a:srgbClr val="123481"/>
                </a:solidFill>
                <a:latin typeface="+mn-lt"/>
                <a:ea typeface="+mn-ea"/>
                <a:cs typeface="+mn-cs"/>
              </a:defRPr>
            </a:lvl1pPr>
            <a:lvl2pPr marL="266700" indent="-266700" algn="l" defTabSz="914400" rtl="0" eaLnBrk="1" latinLnBrk="0" hangingPunct="1">
              <a:spcBef>
                <a:spcPts val="500"/>
              </a:spcBef>
              <a:buClr>
                <a:srgbClr val="FF7C00"/>
              </a:buClr>
              <a:buFont typeface="Arial" panose="020B0604020202020204" pitchFamily="34" charset="0"/>
              <a:buChar char="•"/>
              <a:defRPr sz="2200" b="1" kern="1200">
                <a:solidFill>
                  <a:srgbClr val="FF7C00"/>
                </a:solidFill>
                <a:latin typeface="+mn-lt"/>
                <a:ea typeface="+mn-ea"/>
                <a:cs typeface="+mn-cs"/>
              </a:defRPr>
            </a:lvl2pPr>
            <a:lvl3pPr marL="542925" indent="-276225" algn="l" defTabSz="809625" rtl="0" eaLnBrk="1" latinLnBrk="0" hangingPunct="1">
              <a:spcBef>
                <a:spcPts val="500"/>
              </a:spcBef>
              <a:buClr>
                <a:srgbClr val="123481"/>
              </a:buClr>
              <a:buFont typeface="Arial" panose="020B0604020202020204" pitchFamily="34" charset="0"/>
              <a:buChar char="•"/>
              <a:defRPr sz="1800" i="0" kern="1200">
                <a:solidFill>
                  <a:srgbClr val="123481"/>
                </a:solidFill>
                <a:latin typeface="+mn-lt"/>
                <a:ea typeface="+mn-ea"/>
                <a:cs typeface="+mn-cs"/>
              </a:defRPr>
            </a:lvl3pPr>
            <a:lvl4pPr marL="809625" indent="-266700" algn="l" defTabSz="914400" rtl="0" eaLnBrk="1" latinLnBrk="0" hangingPunct="1">
              <a:spcBef>
                <a:spcPts val="500"/>
              </a:spcBef>
              <a:buClr>
                <a:srgbClr val="123481"/>
              </a:buClr>
              <a:buFont typeface="Arial" panose="020B0604020202020204" pitchFamily="34" charset="0"/>
              <a:buChar char="•"/>
              <a:tabLst/>
              <a:defRPr sz="1800" i="1" kern="1200">
                <a:solidFill>
                  <a:srgbClr val="123481"/>
                </a:solidFill>
                <a:latin typeface="+mn-lt"/>
                <a:ea typeface="+mn-ea"/>
                <a:cs typeface="+mn-cs"/>
              </a:defRPr>
            </a:lvl4pPr>
            <a:lvl5pPr marL="1076325" indent="-266700" algn="l" defTabSz="914400" rtl="0" eaLnBrk="1" latinLnBrk="0" hangingPunct="1">
              <a:spcBef>
                <a:spcPts val="500"/>
              </a:spcBef>
              <a:buClr>
                <a:srgbClr val="123481"/>
              </a:buClr>
              <a:buFont typeface="Arial" panose="020B0604020202020204" pitchFamily="34" charset="0"/>
              <a:buChar char="•"/>
              <a:defRPr sz="1600" i="1" kern="1200">
                <a:solidFill>
                  <a:srgbClr val="1234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a:buChar char="•"/>
            </a:pPr>
            <a:r>
              <a:rPr lang="en-GB" dirty="0">
                <a:solidFill>
                  <a:srgbClr val="FF7C00"/>
                </a:solidFill>
              </a:rPr>
              <a:t>‘</a:t>
            </a:r>
            <a:r>
              <a:rPr lang="en-GB" dirty="0" err="1">
                <a:solidFill>
                  <a:srgbClr val="FF7C00"/>
                </a:solidFill>
              </a:rPr>
              <a:t>Zien</a:t>
            </a:r>
            <a:r>
              <a:rPr lang="en-GB" dirty="0">
                <a:solidFill>
                  <a:srgbClr val="FF7C00"/>
                </a:solidFill>
              </a:rPr>
              <a:t> van </a:t>
            </a:r>
            <a:r>
              <a:rPr lang="en-GB" dirty="0" err="1">
                <a:solidFill>
                  <a:srgbClr val="FF7C00"/>
                </a:solidFill>
              </a:rPr>
              <a:t>dingen</a:t>
            </a:r>
            <a:r>
              <a:rPr lang="en-GB" dirty="0">
                <a:solidFill>
                  <a:srgbClr val="FF7C00"/>
                </a:solidFill>
              </a:rPr>
              <a:t> die </a:t>
            </a:r>
            <a:r>
              <a:rPr lang="en-GB" dirty="0" err="1">
                <a:solidFill>
                  <a:srgbClr val="FF7C00"/>
                </a:solidFill>
              </a:rPr>
              <a:t>er</a:t>
            </a:r>
            <a:r>
              <a:rPr lang="en-GB" dirty="0">
                <a:solidFill>
                  <a:srgbClr val="FF7C00"/>
                </a:solidFill>
              </a:rPr>
              <a:t> </a:t>
            </a:r>
            <a:r>
              <a:rPr lang="en-GB" dirty="0" err="1">
                <a:solidFill>
                  <a:srgbClr val="FF7C00"/>
                </a:solidFill>
              </a:rPr>
              <a:t>niet</a:t>
            </a:r>
            <a:r>
              <a:rPr lang="en-GB" dirty="0">
                <a:solidFill>
                  <a:srgbClr val="FF7C00"/>
                </a:solidFill>
              </a:rPr>
              <a:t> </a:t>
            </a:r>
            <a:r>
              <a:rPr lang="en-GB" dirty="0" err="1">
                <a:solidFill>
                  <a:srgbClr val="FF7C00"/>
                </a:solidFill>
              </a:rPr>
              <a:t>zijn</a:t>
            </a:r>
            <a:r>
              <a:rPr lang="en-GB" dirty="0">
                <a:solidFill>
                  <a:srgbClr val="FF7C00"/>
                </a:solidFill>
              </a:rPr>
              <a:t>’</a:t>
            </a:r>
          </a:p>
          <a:p>
            <a:pPr marL="342900" indent="-342900">
              <a:buFont typeface="Arial"/>
              <a:buChar char="•"/>
            </a:pPr>
            <a:r>
              <a:rPr lang="en-GB" dirty="0" err="1">
                <a:solidFill>
                  <a:srgbClr val="FF7C00"/>
                </a:solidFill>
              </a:rPr>
              <a:t>Ervaren</a:t>
            </a:r>
            <a:r>
              <a:rPr lang="en-GB" dirty="0">
                <a:solidFill>
                  <a:srgbClr val="FF7C00"/>
                </a:solidFill>
              </a:rPr>
              <a:t> in </a:t>
            </a:r>
            <a:r>
              <a:rPr lang="en-GB" dirty="0" err="1">
                <a:solidFill>
                  <a:srgbClr val="FF7C00"/>
                </a:solidFill>
              </a:rPr>
              <a:t>wakkere</a:t>
            </a:r>
            <a:r>
              <a:rPr lang="en-GB" dirty="0">
                <a:solidFill>
                  <a:srgbClr val="FF7C00"/>
                </a:solidFill>
              </a:rPr>
              <a:t> </a:t>
            </a:r>
            <a:r>
              <a:rPr lang="en-GB" dirty="0" err="1">
                <a:solidFill>
                  <a:srgbClr val="FF7C00"/>
                </a:solidFill>
              </a:rPr>
              <a:t>toestand</a:t>
            </a:r>
            <a:endParaRPr lang="en-GB" dirty="0">
              <a:solidFill>
                <a:srgbClr val="FF7C00"/>
              </a:solidFill>
            </a:endParaRPr>
          </a:p>
          <a:p>
            <a:pPr marL="342900" indent="-342900">
              <a:buFont typeface="Arial"/>
              <a:buChar char="•"/>
            </a:pPr>
            <a:r>
              <a:rPr lang="en-GB" dirty="0" err="1">
                <a:solidFill>
                  <a:srgbClr val="FF7C00"/>
                </a:solidFill>
              </a:rPr>
              <a:t>Zonder</a:t>
            </a:r>
            <a:r>
              <a:rPr lang="en-GB" dirty="0">
                <a:solidFill>
                  <a:srgbClr val="FF7C00"/>
                </a:solidFill>
              </a:rPr>
              <a:t> </a:t>
            </a:r>
            <a:r>
              <a:rPr lang="en-GB" dirty="0" err="1">
                <a:solidFill>
                  <a:srgbClr val="FF7C00"/>
                </a:solidFill>
              </a:rPr>
              <a:t>prikkel</a:t>
            </a:r>
            <a:r>
              <a:rPr lang="en-GB" dirty="0">
                <a:solidFill>
                  <a:srgbClr val="FF7C00"/>
                </a:solidFill>
              </a:rPr>
              <a:t> van </a:t>
            </a:r>
            <a:r>
              <a:rPr lang="en-GB" dirty="0" err="1">
                <a:solidFill>
                  <a:srgbClr val="FF7C00"/>
                </a:solidFill>
              </a:rPr>
              <a:t>buitenaf</a:t>
            </a:r>
            <a:endParaRPr lang="en-GB" dirty="0">
              <a:solidFill>
                <a:srgbClr val="FF7C00"/>
              </a:solidFill>
            </a:endParaRPr>
          </a:p>
          <a:p>
            <a:pPr marL="342900" indent="-342900">
              <a:buFont typeface="Arial"/>
              <a:buChar char="•"/>
            </a:pPr>
            <a:endParaRPr lang="en-GB" dirty="0">
              <a:solidFill>
                <a:srgbClr val="FF7C00"/>
              </a:solidFill>
            </a:endParaRPr>
          </a:p>
          <a:p>
            <a:br>
              <a:rPr lang="en-GB" dirty="0"/>
            </a:br>
            <a:br>
              <a:rPr lang="en-GB" dirty="0">
                <a:solidFill>
                  <a:srgbClr val="FF7C00"/>
                </a:solidFill>
              </a:rPr>
            </a:br>
            <a:br>
              <a:rPr lang="en-GB" dirty="0">
                <a:solidFill>
                  <a:srgbClr val="FF7C00"/>
                </a:solidFill>
              </a:rPr>
            </a:br>
            <a:endParaRPr lang="en-GB" dirty="0"/>
          </a:p>
          <a:p>
            <a:endParaRPr lang="en-GB" dirty="0">
              <a:solidFill>
                <a:srgbClr val="FF7C00"/>
              </a:solidFill>
            </a:endParaRPr>
          </a:p>
          <a:p>
            <a:endParaRPr lang="en-GB" dirty="0"/>
          </a:p>
          <a:p>
            <a:endParaRPr lang="en-GB" dirty="0"/>
          </a:p>
          <a:p>
            <a:endParaRPr lang="en-GB" dirty="0"/>
          </a:p>
          <a:p>
            <a:endParaRPr lang="en-GB" dirty="0"/>
          </a:p>
        </p:txBody>
      </p:sp>
      <p:pic>
        <p:nvPicPr>
          <p:cNvPr id="7" name="Picture 6" descr="schizophrenia-awareness-hallucination-260-70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717032"/>
            <a:ext cx="3201568" cy="260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899592" y="3717032"/>
            <a:ext cx="2952328" cy="2587842"/>
          </a:xfrm>
          <a:prstGeom prst="rect">
            <a:avLst/>
          </a:prstGeom>
        </p:spPr>
      </p:pic>
      <p:cxnSp>
        <p:nvCxnSpPr>
          <p:cNvPr id="9" name="Straight Connector 8"/>
          <p:cNvCxnSpPr/>
          <p:nvPr/>
        </p:nvCxnSpPr>
        <p:spPr>
          <a:xfrm flipH="1" flipV="1">
            <a:off x="611560" y="3501008"/>
            <a:ext cx="3491880" cy="3024336"/>
          </a:xfrm>
          <a:prstGeom prst="line">
            <a:avLst/>
          </a:prstGeom>
          <a:ln w="762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1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1"/>
            <a:ext cx="8507288" cy="5472607"/>
          </a:xfrm>
        </p:spPr>
        <p:txBody>
          <a:bodyPr>
            <a:normAutofit fontScale="92500" lnSpcReduction="10000"/>
          </a:bodyPr>
          <a:lstStyle/>
          <a:p>
            <a:pPr marL="342900" indent="-342900">
              <a:buFont typeface="Arial" panose="020B0604020202020204" pitchFamily="34" charset="0"/>
              <a:buChar char="•"/>
            </a:pPr>
            <a:r>
              <a:rPr lang="en-GB" dirty="0" err="1">
                <a:solidFill>
                  <a:srgbClr val="FF7C00"/>
                </a:solidFill>
              </a:rPr>
              <a:t>Prevalentie</a:t>
            </a:r>
            <a:r>
              <a:rPr lang="en-GB" dirty="0">
                <a:solidFill>
                  <a:srgbClr val="FF7C00"/>
                </a:solidFill>
              </a:rPr>
              <a:t>: </a:t>
            </a:r>
            <a:r>
              <a:rPr lang="en-GB" dirty="0" err="1">
                <a:solidFill>
                  <a:srgbClr val="FF7C00"/>
                </a:solidFill>
              </a:rPr>
              <a:t>rond</a:t>
            </a:r>
            <a:r>
              <a:rPr lang="en-GB" dirty="0">
                <a:solidFill>
                  <a:srgbClr val="FF7C00"/>
                </a:solidFill>
              </a:rPr>
              <a:t> 30%, tot &gt;60%</a:t>
            </a:r>
          </a:p>
          <a:p>
            <a:pPr marL="342900" indent="-342900">
              <a:buFont typeface="Arial" panose="020B0604020202020204" pitchFamily="34" charset="0"/>
              <a:buChar char="•"/>
            </a:pPr>
            <a:r>
              <a:rPr lang="en-GB" dirty="0" err="1">
                <a:solidFill>
                  <a:srgbClr val="FF7C00"/>
                </a:solidFill>
              </a:rPr>
              <a:t>Risicofactoren</a:t>
            </a:r>
            <a:r>
              <a:rPr lang="en-GB" dirty="0">
                <a:solidFill>
                  <a:srgbClr val="FF7C00"/>
                </a:solidFill>
              </a:rPr>
              <a:t>: </a:t>
            </a:r>
            <a:r>
              <a:rPr lang="en-GB" dirty="0" err="1">
                <a:solidFill>
                  <a:srgbClr val="FF7C00"/>
                </a:solidFill>
              </a:rPr>
              <a:t>oudere</a:t>
            </a:r>
            <a:r>
              <a:rPr lang="en-GB" dirty="0">
                <a:solidFill>
                  <a:srgbClr val="FF7C00"/>
                </a:solidFill>
              </a:rPr>
              <a:t> </a:t>
            </a:r>
            <a:r>
              <a:rPr lang="en-GB" dirty="0" err="1">
                <a:solidFill>
                  <a:srgbClr val="FF7C00"/>
                </a:solidFill>
              </a:rPr>
              <a:t>leeftijd</a:t>
            </a:r>
            <a:r>
              <a:rPr lang="en-GB" dirty="0">
                <a:solidFill>
                  <a:srgbClr val="FF7C00"/>
                </a:solidFill>
              </a:rPr>
              <a:t>, </a:t>
            </a:r>
            <a:r>
              <a:rPr lang="en-GB" dirty="0" err="1">
                <a:solidFill>
                  <a:srgbClr val="FF7C00"/>
                </a:solidFill>
              </a:rPr>
              <a:t>langere</a:t>
            </a:r>
            <a:r>
              <a:rPr lang="en-GB" dirty="0">
                <a:solidFill>
                  <a:srgbClr val="FF7C00"/>
                </a:solidFill>
              </a:rPr>
              <a:t> </a:t>
            </a:r>
            <a:r>
              <a:rPr lang="en-GB" dirty="0" err="1">
                <a:solidFill>
                  <a:srgbClr val="FF7C00"/>
                </a:solidFill>
              </a:rPr>
              <a:t>ziekteduur</a:t>
            </a:r>
            <a:r>
              <a:rPr lang="en-GB" dirty="0">
                <a:solidFill>
                  <a:srgbClr val="FF7C00"/>
                </a:solidFill>
              </a:rPr>
              <a:t>, </a:t>
            </a:r>
            <a:r>
              <a:rPr lang="en-GB" dirty="0" err="1">
                <a:solidFill>
                  <a:srgbClr val="FF7C00"/>
                </a:solidFill>
              </a:rPr>
              <a:t>ziekteprogressie</a:t>
            </a:r>
            <a:r>
              <a:rPr lang="en-GB" dirty="0">
                <a:solidFill>
                  <a:srgbClr val="FF7C00"/>
                </a:solidFill>
              </a:rPr>
              <a:t>, </a:t>
            </a:r>
            <a:r>
              <a:rPr lang="en-GB" dirty="0" err="1">
                <a:solidFill>
                  <a:srgbClr val="FF7C00"/>
                </a:solidFill>
              </a:rPr>
              <a:t>achteruitgang</a:t>
            </a:r>
            <a:r>
              <a:rPr lang="en-GB" dirty="0">
                <a:solidFill>
                  <a:srgbClr val="FF7C00"/>
                </a:solidFill>
              </a:rPr>
              <a:t> van het </a:t>
            </a:r>
            <a:r>
              <a:rPr lang="en-GB" dirty="0" err="1">
                <a:solidFill>
                  <a:srgbClr val="FF7C00"/>
                </a:solidFill>
              </a:rPr>
              <a:t>denken</a:t>
            </a:r>
            <a:br>
              <a:rPr lang="en-GB" dirty="0">
                <a:solidFill>
                  <a:srgbClr val="FF7C00"/>
                </a:solidFill>
              </a:rPr>
            </a:br>
            <a:endParaRPr lang="en-GB" dirty="0">
              <a:solidFill>
                <a:srgbClr val="FF7C00"/>
              </a:solidFill>
            </a:endParaRPr>
          </a:p>
          <a:p>
            <a:pPr marL="342900" indent="-342900">
              <a:buFont typeface="Arial" panose="020B0604020202020204" pitchFamily="34" charset="0"/>
              <a:buChar char="•"/>
            </a:pPr>
            <a:r>
              <a:rPr lang="en-GB" dirty="0" err="1">
                <a:solidFill>
                  <a:srgbClr val="FF7C00"/>
                </a:solidFill>
              </a:rPr>
              <a:t>Eerst</a:t>
            </a:r>
            <a:r>
              <a:rPr lang="en-GB" dirty="0">
                <a:solidFill>
                  <a:srgbClr val="FF7C00"/>
                </a:solidFill>
              </a:rPr>
              <a:t>: </a:t>
            </a:r>
            <a:r>
              <a:rPr lang="en-GB" dirty="0" err="1">
                <a:solidFill>
                  <a:srgbClr val="FF7C00"/>
                </a:solidFill>
              </a:rPr>
              <a:t>mensen</a:t>
            </a:r>
            <a:r>
              <a:rPr lang="en-GB" dirty="0">
                <a:solidFill>
                  <a:srgbClr val="FF7C00"/>
                </a:solidFill>
              </a:rPr>
              <a:t>, </a:t>
            </a:r>
            <a:r>
              <a:rPr lang="en-GB" dirty="0" err="1">
                <a:solidFill>
                  <a:srgbClr val="FF7C00"/>
                </a:solidFill>
              </a:rPr>
              <a:t>dieren</a:t>
            </a:r>
            <a:r>
              <a:rPr lang="en-GB" dirty="0">
                <a:solidFill>
                  <a:srgbClr val="FF7C00"/>
                </a:solidFill>
              </a:rPr>
              <a:t> </a:t>
            </a:r>
            <a:br>
              <a:rPr lang="en-GB" dirty="0">
                <a:solidFill>
                  <a:srgbClr val="FF7C00"/>
                </a:solidFill>
              </a:rPr>
            </a:br>
            <a:r>
              <a:rPr lang="en-GB" dirty="0">
                <a:solidFill>
                  <a:srgbClr val="FF7C00"/>
                </a:solidFill>
              </a:rPr>
              <a:t>           </a:t>
            </a:r>
            <a:r>
              <a:rPr lang="en-GB" dirty="0" err="1">
                <a:solidFill>
                  <a:srgbClr val="FF7C00"/>
                </a:solidFill>
              </a:rPr>
              <a:t>neutraal</a:t>
            </a:r>
            <a:br>
              <a:rPr lang="en-GB" dirty="0">
                <a:solidFill>
                  <a:srgbClr val="FF7C00"/>
                </a:solidFill>
              </a:rPr>
            </a:br>
            <a:r>
              <a:rPr lang="en-GB" dirty="0">
                <a:solidFill>
                  <a:srgbClr val="FF7C00"/>
                </a:solidFill>
              </a:rPr>
              <a:t>           </a:t>
            </a:r>
            <a:r>
              <a:rPr lang="en-GB" dirty="0" err="1">
                <a:solidFill>
                  <a:srgbClr val="FF7C00"/>
                </a:solidFill>
              </a:rPr>
              <a:t>inzicht</a:t>
            </a:r>
            <a:br>
              <a:rPr lang="en-GB" dirty="0">
                <a:solidFill>
                  <a:srgbClr val="FF7C00"/>
                </a:solidFill>
              </a:rPr>
            </a:br>
            <a:endParaRPr lang="en-GB" dirty="0">
              <a:solidFill>
                <a:srgbClr val="FF7C00"/>
              </a:solidFill>
            </a:endParaRPr>
          </a:p>
          <a:p>
            <a:pPr marL="342900" indent="-342900">
              <a:buFont typeface="Arial" panose="020B0604020202020204" pitchFamily="34" charset="0"/>
              <a:buChar char="•"/>
            </a:pPr>
            <a:r>
              <a:rPr lang="en-GB" dirty="0">
                <a:solidFill>
                  <a:srgbClr val="FF7C00"/>
                </a:solidFill>
              </a:rPr>
              <a:t>Later: </a:t>
            </a:r>
            <a:r>
              <a:rPr lang="en-GB" dirty="0" err="1">
                <a:solidFill>
                  <a:srgbClr val="FF7C00"/>
                </a:solidFill>
              </a:rPr>
              <a:t>erger</a:t>
            </a:r>
            <a:endParaRPr lang="en-GB" dirty="0">
              <a:solidFill>
                <a:srgbClr val="FF7C00"/>
              </a:solidFill>
            </a:endParaRPr>
          </a:p>
          <a:p>
            <a:r>
              <a:rPr lang="en-GB" dirty="0">
                <a:solidFill>
                  <a:srgbClr val="FF7C00"/>
                </a:solidFill>
              </a:rPr>
              <a:t>                </a:t>
            </a:r>
            <a:r>
              <a:rPr lang="en-GB" dirty="0" err="1">
                <a:solidFill>
                  <a:srgbClr val="FF7C00"/>
                </a:solidFill>
              </a:rPr>
              <a:t>verlies</a:t>
            </a:r>
            <a:r>
              <a:rPr lang="en-GB" dirty="0">
                <a:solidFill>
                  <a:srgbClr val="FF7C00"/>
                </a:solidFill>
              </a:rPr>
              <a:t> van </a:t>
            </a:r>
            <a:r>
              <a:rPr lang="en-GB" dirty="0" err="1">
                <a:solidFill>
                  <a:srgbClr val="FF7C00"/>
                </a:solidFill>
              </a:rPr>
              <a:t>inzicht</a:t>
            </a:r>
            <a:r>
              <a:rPr lang="en-GB" dirty="0">
                <a:solidFill>
                  <a:srgbClr val="FF7C00"/>
                </a:solidFill>
              </a:rPr>
              <a:t> </a:t>
            </a:r>
          </a:p>
          <a:p>
            <a:r>
              <a:rPr lang="en-GB" dirty="0">
                <a:solidFill>
                  <a:srgbClr val="FF7C00"/>
                </a:solidFill>
              </a:rPr>
              <a:t>                </a:t>
            </a:r>
            <a:r>
              <a:rPr lang="en-GB" dirty="0" err="1">
                <a:solidFill>
                  <a:srgbClr val="FF7C00"/>
                </a:solidFill>
              </a:rPr>
              <a:t>bijkomende</a:t>
            </a:r>
            <a:r>
              <a:rPr lang="en-GB" dirty="0">
                <a:solidFill>
                  <a:srgbClr val="FF7C00"/>
                </a:solidFill>
              </a:rPr>
              <a:t> </a:t>
            </a:r>
            <a:r>
              <a:rPr lang="en-GB" dirty="0" err="1">
                <a:solidFill>
                  <a:srgbClr val="FF7C00"/>
                </a:solidFill>
              </a:rPr>
              <a:t>paranoide</a:t>
            </a:r>
            <a:r>
              <a:rPr lang="en-GB" dirty="0">
                <a:solidFill>
                  <a:srgbClr val="FF7C00"/>
                </a:solidFill>
              </a:rPr>
              <a:t> </a:t>
            </a:r>
            <a:r>
              <a:rPr lang="en-GB" dirty="0" err="1">
                <a:solidFill>
                  <a:srgbClr val="FF7C00"/>
                </a:solidFill>
              </a:rPr>
              <a:t>gedachten</a:t>
            </a:r>
            <a:br>
              <a:rPr lang="en-GB" dirty="0">
                <a:solidFill>
                  <a:srgbClr val="FF7C00"/>
                </a:solidFill>
              </a:rPr>
            </a:br>
            <a:endParaRPr lang="en-GB" dirty="0">
              <a:solidFill>
                <a:srgbClr val="FF7C00"/>
              </a:solidFill>
            </a:endParaRPr>
          </a:p>
          <a:p>
            <a:pPr marL="342900" indent="-342900">
              <a:buFont typeface="Arial"/>
              <a:buChar char="•"/>
            </a:pPr>
            <a:r>
              <a:rPr lang="en-GB" dirty="0" err="1">
                <a:solidFill>
                  <a:srgbClr val="FF7C00"/>
                </a:solidFill>
              </a:rPr>
              <a:t>Slaapproblemen</a:t>
            </a:r>
            <a:r>
              <a:rPr lang="en-GB" dirty="0">
                <a:solidFill>
                  <a:srgbClr val="FF7C00"/>
                </a:solidFill>
              </a:rPr>
              <a:t>, </a:t>
            </a:r>
            <a:r>
              <a:rPr lang="en-GB" dirty="0" err="1">
                <a:solidFill>
                  <a:srgbClr val="FF7C00"/>
                </a:solidFill>
              </a:rPr>
              <a:t>depressie</a:t>
            </a:r>
            <a:r>
              <a:rPr lang="en-GB" dirty="0">
                <a:solidFill>
                  <a:srgbClr val="FF7C00"/>
                </a:solidFill>
              </a:rPr>
              <a:t>, angst, </a:t>
            </a:r>
            <a:r>
              <a:rPr lang="en-GB" dirty="0" err="1">
                <a:solidFill>
                  <a:srgbClr val="FF7C00"/>
                </a:solidFill>
              </a:rPr>
              <a:t>lagere</a:t>
            </a:r>
            <a:r>
              <a:rPr lang="en-GB" dirty="0">
                <a:solidFill>
                  <a:srgbClr val="FF7C00"/>
                </a:solidFill>
              </a:rPr>
              <a:t> </a:t>
            </a:r>
            <a:r>
              <a:rPr lang="en-GB" dirty="0" err="1">
                <a:solidFill>
                  <a:srgbClr val="FF7C00"/>
                </a:solidFill>
              </a:rPr>
              <a:t>kwaliteit</a:t>
            </a:r>
            <a:r>
              <a:rPr lang="en-GB" dirty="0">
                <a:solidFill>
                  <a:srgbClr val="FF7C00"/>
                </a:solidFill>
              </a:rPr>
              <a:t> van </a:t>
            </a:r>
            <a:r>
              <a:rPr lang="en-GB" dirty="0" err="1">
                <a:solidFill>
                  <a:srgbClr val="FF7C00"/>
                </a:solidFill>
              </a:rPr>
              <a:t>leven</a:t>
            </a:r>
            <a:endParaRPr lang="en-GB" dirty="0">
              <a:solidFill>
                <a:srgbClr val="FF7C00"/>
              </a:solidFill>
            </a:endParaRPr>
          </a:p>
          <a:p>
            <a:br>
              <a:rPr lang="en-GB" dirty="0">
                <a:solidFill>
                  <a:srgbClr val="FF7C00"/>
                </a:solidFill>
              </a:rPr>
            </a:br>
            <a:endParaRPr lang="en-GB" dirty="0">
              <a:solidFill>
                <a:srgbClr val="FF7C00"/>
              </a:solidFill>
            </a:endParaRPr>
          </a:p>
          <a:p>
            <a:endParaRPr lang="en-GB" dirty="0">
              <a:solidFill>
                <a:srgbClr val="FF7C00"/>
              </a:solidFill>
            </a:endParaRPr>
          </a:p>
          <a:p>
            <a:endParaRPr lang="en-US" dirty="0"/>
          </a:p>
        </p:txBody>
      </p:sp>
      <p:sp>
        <p:nvSpPr>
          <p:cNvPr id="3" name="Title 2"/>
          <p:cNvSpPr>
            <a:spLocks noGrp="1"/>
          </p:cNvSpPr>
          <p:nvPr>
            <p:ph type="title"/>
          </p:nvPr>
        </p:nvSpPr>
        <p:spPr>
          <a:xfrm>
            <a:off x="467544" y="476672"/>
            <a:ext cx="6563072" cy="850107"/>
          </a:xfrm>
        </p:spPr>
        <p:txBody>
          <a:bodyPr>
            <a:normAutofit fontScale="90000"/>
          </a:bodyPr>
          <a:lstStyle/>
          <a:p>
            <a:r>
              <a:rPr lang="en-GB" dirty="0"/>
              <a:t>VH </a:t>
            </a:r>
            <a:r>
              <a:rPr lang="en-GB" dirty="0" err="1"/>
              <a:t>bij</a:t>
            </a:r>
            <a:r>
              <a:rPr lang="en-GB" dirty="0"/>
              <a:t> de </a:t>
            </a:r>
            <a:r>
              <a:rPr lang="en-GB" dirty="0" err="1"/>
              <a:t>ziekte</a:t>
            </a:r>
            <a:r>
              <a:rPr lang="en-GB" dirty="0"/>
              <a:t> van Parkinson (PD)</a:t>
            </a:r>
            <a:br>
              <a:rPr lang="en-GB" dirty="0"/>
            </a:br>
            <a:endParaRPr lang="en-US" dirty="0"/>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dirty="0"/>
          </a:p>
        </p:txBody>
      </p:sp>
      <p:sp>
        <p:nvSpPr>
          <p:cNvPr id="5" name="Slide Number Placeholder 4"/>
          <p:cNvSpPr>
            <a:spLocks noGrp="1"/>
          </p:cNvSpPr>
          <p:nvPr>
            <p:ph type="sldNum" sz="quarter" idx="12"/>
          </p:nvPr>
        </p:nvSpPr>
        <p:spPr/>
        <p:txBody>
          <a:bodyPr/>
          <a:lstStyle/>
          <a:p>
            <a:fld id="{B6E7B7B1-FFD7-4082-918C-DE8F89AE8A32}" type="slidenum">
              <a:rPr lang="en-GB" smtClean="0"/>
              <a:t>5</a:t>
            </a:fld>
            <a:endParaRPr lang="en-GB" dirty="0"/>
          </a:p>
        </p:txBody>
      </p:sp>
      <p:sp>
        <p:nvSpPr>
          <p:cNvPr id="6" name="Rectangle 5"/>
          <p:cNvSpPr/>
          <p:nvPr/>
        </p:nvSpPr>
        <p:spPr>
          <a:xfrm>
            <a:off x="755576" y="6093296"/>
            <a:ext cx="8604448" cy="276999"/>
          </a:xfrm>
          <a:prstGeom prst="rect">
            <a:avLst/>
          </a:prstGeom>
        </p:spPr>
        <p:txBody>
          <a:bodyPr wrap="square">
            <a:spAutoFit/>
          </a:bodyPr>
          <a:lstStyle/>
          <a:p>
            <a:r>
              <a:rPr lang="en-US" sz="1200" dirty="0" err="1">
                <a:solidFill>
                  <a:srgbClr val="FF7C00"/>
                </a:solidFill>
              </a:rPr>
              <a:t>Eversfield</a:t>
            </a:r>
            <a:r>
              <a:rPr lang="en-US" sz="1200" dirty="0">
                <a:solidFill>
                  <a:srgbClr val="FF7C00"/>
                </a:solidFill>
              </a:rPr>
              <a:t> &amp; Orton, 2019; Gallagher </a:t>
            </a:r>
            <a:r>
              <a:rPr lang="en-US" sz="1200" i="1" dirty="0">
                <a:solidFill>
                  <a:srgbClr val="FF7C00"/>
                </a:solidFill>
              </a:rPr>
              <a:t>et al.</a:t>
            </a:r>
            <a:r>
              <a:rPr lang="en-US" sz="1200" dirty="0">
                <a:solidFill>
                  <a:srgbClr val="FF7C00"/>
                </a:solidFill>
              </a:rPr>
              <a:t>, 2011; </a:t>
            </a:r>
            <a:r>
              <a:rPr lang="en-US" sz="1200" dirty="0" err="1">
                <a:solidFill>
                  <a:srgbClr val="FF7C00"/>
                </a:solidFill>
              </a:rPr>
              <a:t>Kalaitzakis</a:t>
            </a:r>
            <a:r>
              <a:rPr lang="en-US" sz="1200" dirty="0">
                <a:solidFill>
                  <a:srgbClr val="FF7C00"/>
                </a:solidFill>
              </a:rPr>
              <a:t> </a:t>
            </a:r>
            <a:r>
              <a:rPr lang="en-US" sz="1200" i="1" dirty="0">
                <a:solidFill>
                  <a:srgbClr val="FF7C00"/>
                </a:solidFill>
              </a:rPr>
              <a:t>et al.</a:t>
            </a:r>
            <a:r>
              <a:rPr lang="en-US" sz="1200" dirty="0">
                <a:solidFill>
                  <a:srgbClr val="FF7C00"/>
                </a:solidFill>
              </a:rPr>
              <a:t>, 2009; Williams and Lees, 2005; </a:t>
            </a:r>
            <a:r>
              <a:rPr lang="en-US" sz="1200" dirty="0" err="1">
                <a:solidFill>
                  <a:srgbClr val="FF7C00"/>
                </a:solidFill>
              </a:rPr>
              <a:t>Diederich</a:t>
            </a:r>
            <a:r>
              <a:rPr lang="en-US" sz="1200" dirty="0">
                <a:solidFill>
                  <a:srgbClr val="FF7C00"/>
                </a:solidFill>
              </a:rPr>
              <a:t> </a:t>
            </a:r>
            <a:r>
              <a:rPr lang="en-US" sz="1200" i="1" dirty="0">
                <a:solidFill>
                  <a:srgbClr val="FF7C00"/>
                </a:solidFill>
              </a:rPr>
              <a:t>et al.</a:t>
            </a:r>
            <a:r>
              <a:rPr lang="en-US" sz="1200" dirty="0">
                <a:solidFill>
                  <a:srgbClr val="FF7C00"/>
                </a:solidFill>
              </a:rPr>
              <a:t>, 2005</a:t>
            </a:r>
            <a:endParaRPr lang="en-GB" sz="1200" dirty="0">
              <a:solidFill>
                <a:srgbClr val="FF7C00"/>
              </a:solidFill>
            </a:endParaRPr>
          </a:p>
        </p:txBody>
      </p:sp>
    </p:spTree>
    <p:extLst>
      <p:ext uri="{BB962C8B-B14F-4D97-AF65-F5344CB8AC3E}">
        <p14:creationId xmlns:p14="http://schemas.microsoft.com/office/powerpoint/2010/main" val="2351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Visuele</a:t>
            </a:r>
            <a:r>
              <a:rPr lang="en-US" dirty="0"/>
              <a:t> </a:t>
            </a:r>
            <a:r>
              <a:rPr lang="en-US" dirty="0" err="1"/>
              <a:t>perceptie</a:t>
            </a:r>
            <a:endParaRPr lang="en-US" dirty="0"/>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Slide Number Placeholder 4"/>
          <p:cNvSpPr>
            <a:spLocks noGrp="1"/>
          </p:cNvSpPr>
          <p:nvPr>
            <p:ph type="sldNum" sz="quarter" idx="12"/>
          </p:nvPr>
        </p:nvSpPr>
        <p:spPr/>
        <p:txBody>
          <a:bodyPr/>
          <a:lstStyle/>
          <a:p>
            <a:fld id="{B6E7B7B1-FFD7-4082-918C-DE8F89AE8A32}" type="slidenum">
              <a:rPr lang="en-GB" smtClean="0"/>
              <a:t>6</a:t>
            </a:fld>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80928"/>
            <a:ext cx="3430527" cy="3384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reeform 3"/>
          <p:cNvSpPr>
            <a:spLocks/>
          </p:cNvSpPr>
          <p:nvPr/>
        </p:nvSpPr>
        <p:spPr bwMode="auto">
          <a:xfrm>
            <a:off x="7092280" y="3140968"/>
            <a:ext cx="936104" cy="648072"/>
          </a:xfrm>
          <a:custGeom>
            <a:avLst/>
            <a:gdLst>
              <a:gd name="G0" fmla="+- 13 0 0"/>
              <a:gd name="G1" fmla="+- 1 0 0"/>
              <a:gd name="G2" fmla="+- 1 0 0"/>
              <a:gd name="G3" fmla="+- 1 0 0"/>
              <a:gd name="G4" fmla="+- 1 0 0"/>
              <a:gd name="G5" fmla="+- 8 0 0"/>
              <a:gd name="G6" fmla="+- 1 0 0"/>
              <a:gd name="G7" fmla="+- 4 0 0"/>
              <a:gd name="G8" fmla="+- 1 0 0"/>
              <a:gd name="G9" fmla="+- 1 0 0"/>
              <a:gd name="T0" fmla="*/ 0 w 194"/>
              <a:gd name="T1" fmla="*/ 0 h 467"/>
              <a:gd name="T2" fmla="*/ 2147483646 w 194"/>
              <a:gd name="T3" fmla="*/ 2147483646 h 467"/>
              <a:gd name="T4" fmla="*/ 2147483646 w 194"/>
              <a:gd name="T5" fmla="*/ 2147483646 h 467"/>
              <a:gd name="T6" fmla="*/ 2147483646 w 194"/>
              <a:gd name="T7" fmla="*/ 2147483646 h 467"/>
            </a:gdLst>
            <a:ahLst/>
            <a:cxnLst>
              <a:cxn ang="0">
                <a:pos x="T0" y="T1"/>
              </a:cxn>
              <a:cxn ang="0">
                <a:pos x="T2" y="T3"/>
              </a:cxn>
              <a:cxn ang="0">
                <a:pos x="T4" y="T5"/>
              </a:cxn>
              <a:cxn ang="0">
                <a:pos x="T6" y="T7"/>
              </a:cxn>
            </a:cxnLst>
            <a:rect l="0" t="0" r="r" b="b"/>
            <a:pathLst>
              <a:path w="194" h="467">
                <a:moveTo>
                  <a:pt x="0" y="0"/>
                </a:moveTo>
                <a:cubicBezTo>
                  <a:pt x="30" y="17"/>
                  <a:pt x="146" y="53"/>
                  <a:pt x="178" y="100"/>
                </a:cubicBezTo>
                <a:cubicBezTo>
                  <a:pt x="194" y="149"/>
                  <a:pt x="194" y="220"/>
                  <a:pt x="189" y="281"/>
                </a:cubicBezTo>
                <a:cubicBezTo>
                  <a:pt x="184" y="342"/>
                  <a:pt x="158" y="428"/>
                  <a:pt x="150" y="467"/>
                </a:cubicBezTo>
              </a:path>
            </a:pathLst>
          </a:custGeom>
          <a:noFill/>
          <a:ln w="76320" cap="sq">
            <a:solidFill>
              <a:srgbClr val="3333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 name="Freeform 4"/>
          <p:cNvSpPr>
            <a:spLocks/>
          </p:cNvSpPr>
          <p:nvPr/>
        </p:nvSpPr>
        <p:spPr bwMode="auto">
          <a:xfrm>
            <a:off x="6444208" y="4077072"/>
            <a:ext cx="1812305" cy="143892"/>
          </a:xfrm>
          <a:custGeom>
            <a:avLst/>
            <a:gdLst>
              <a:gd name="G0" fmla="+- 143 0 0"/>
              <a:gd name="G1" fmla="+- 1 0 0"/>
              <a:gd name="G2" fmla="+- 1 0 0"/>
              <a:gd name="G3" fmla="+- 1 0 0"/>
              <a:gd name="G4" fmla="*/ 1 24577 2"/>
              <a:gd name="G5" fmla="+- 1 0 0"/>
              <a:gd name="G6" fmla="+- 32767 0 0"/>
              <a:gd name="T0" fmla="*/ 0 w 1822"/>
              <a:gd name="T1" fmla="*/ 2147483646 h 220"/>
              <a:gd name="T2" fmla="*/ 2147483646 w 1822"/>
              <a:gd name="T3" fmla="*/ 2147483646 h 220"/>
              <a:gd name="T4" fmla="*/ 2147483646 w 1822"/>
              <a:gd name="T5" fmla="*/ 0 h 220"/>
            </a:gdLst>
            <a:ahLst/>
            <a:cxnLst>
              <a:cxn ang="0">
                <a:pos x="T0" y="T1"/>
              </a:cxn>
              <a:cxn ang="0">
                <a:pos x="T2" y="T3"/>
              </a:cxn>
              <a:cxn ang="0">
                <a:pos x="T4" y="T5"/>
              </a:cxn>
            </a:cxnLst>
            <a:rect l="0" t="0" r="r" b="b"/>
            <a:pathLst>
              <a:path w="1822" h="220">
                <a:moveTo>
                  <a:pt x="0" y="95"/>
                </a:moveTo>
                <a:cubicBezTo>
                  <a:pt x="161" y="113"/>
                  <a:pt x="665" y="220"/>
                  <a:pt x="969" y="204"/>
                </a:cubicBezTo>
                <a:cubicBezTo>
                  <a:pt x="1273" y="188"/>
                  <a:pt x="1644" y="42"/>
                  <a:pt x="1822" y="0"/>
                </a:cubicBezTo>
              </a:path>
            </a:pathLst>
          </a:custGeom>
          <a:noFill/>
          <a:ln w="76320" cap="sq">
            <a:solidFill>
              <a:srgbClr val="FD3F44"/>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 name="Text Box 6"/>
          <p:cNvSpPr txBox="1">
            <a:spLocks noChangeArrowheads="1"/>
          </p:cNvSpPr>
          <p:nvPr/>
        </p:nvSpPr>
        <p:spPr bwMode="auto">
          <a:xfrm>
            <a:off x="4365383" y="2780928"/>
            <a:ext cx="360045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chemeClr val="accent4">
                    <a:lumMod val="60000"/>
                    <a:lumOff val="40000"/>
                  </a:schemeClr>
                </a:solidFill>
                <a:latin typeface="Verdana" panose="020B0604030504040204" pitchFamily="34" charset="0"/>
              </a:rPr>
              <a:t>Top-down</a:t>
            </a:r>
          </a:p>
        </p:txBody>
      </p:sp>
      <p:pic>
        <p:nvPicPr>
          <p:cNvPr id="2" name="Picture 1"/>
          <p:cNvPicPr>
            <a:picLocks noChangeAspect="1"/>
          </p:cNvPicPr>
          <p:nvPr/>
        </p:nvPicPr>
        <p:blipFill>
          <a:blip r:embed="rId4"/>
          <a:stretch>
            <a:fillRect/>
          </a:stretch>
        </p:blipFill>
        <p:spPr>
          <a:xfrm>
            <a:off x="179512" y="2132856"/>
            <a:ext cx="3386956" cy="4037520"/>
          </a:xfrm>
          <a:prstGeom prst="rect">
            <a:avLst/>
          </a:prstGeom>
        </p:spPr>
      </p:pic>
      <p:sp>
        <p:nvSpPr>
          <p:cNvPr id="12" name="Text Box 5"/>
          <p:cNvSpPr txBox="1">
            <a:spLocks noChangeArrowheads="1"/>
          </p:cNvSpPr>
          <p:nvPr/>
        </p:nvSpPr>
        <p:spPr bwMode="auto">
          <a:xfrm>
            <a:off x="4005343" y="3789040"/>
            <a:ext cx="1872209"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rgbClr val="FD3F44"/>
                </a:solidFill>
                <a:latin typeface="Verdana" panose="020B0604030504040204" pitchFamily="34" charset="0"/>
              </a:rPr>
              <a:t>Bottom-up</a:t>
            </a:r>
          </a:p>
        </p:txBody>
      </p:sp>
      <p:pic>
        <p:nvPicPr>
          <p:cNvPr id="1026" name="Picture 2" descr="Gerelateerde afbeelding">
            <a:extLst>
              <a:ext uri="{FF2B5EF4-FFF2-40B4-BE49-F238E27FC236}">
                <a16:creationId xmlns:a16="http://schemas.microsoft.com/office/drawing/2014/main" id="{CE02E5F8-FDCF-4E10-AF05-14FD38F51B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33413"/>
            <a:ext cx="6096000"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VH </a:t>
            </a:r>
            <a:r>
              <a:rPr lang="en-US" dirty="0" err="1"/>
              <a:t>bij</a:t>
            </a:r>
            <a:r>
              <a:rPr lang="en-US" dirty="0"/>
              <a:t> PD</a:t>
            </a:r>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Slide Number Placeholder 4"/>
          <p:cNvSpPr>
            <a:spLocks noGrp="1"/>
          </p:cNvSpPr>
          <p:nvPr>
            <p:ph type="sldNum" sz="quarter" idx="12"/>
          </p:nvPr>
        </p:nvSpPr>
        <p:spPr/>
        <p:txBody>
          <a:bodyPr/>
          <a:lstStyle/>
          <a:p>
            <a:fld id="{B6E7B7B1-FFD7-4082-918C-DE8F89AE8A32}" type="slidenum">
              <a:rPr lang="en-GB" smtClean="0"/>
              <a:t>7</a:t>
            </a:fld>
            <a:endParaRPr lang="en-GB" dirty="0"/>
          </a:p>
        </p:txBody>
      </p:sp>
      <p:grpSp>
        <p:nvGrpSpPr>
          <p:cNvPr id="9" name="Group 8"/>
          <p:cNvGrpSpPr/>
          <p:nvPr/>
        </p:nvGrpSpPr>
        <p:grpSpPr>
          <a:xfrm>
            <a:off x="1475656" y="2302792"/>
            <a:ext cx="3024336" cy="3096344"/>
            <a:chOff x="2016126" y="2489201"/>
            <a:chExt cx="3825875" cy="3775075"/>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6" y="2489201"/>
              <a:ext cx="3825875" cy="377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reeform 9"/>
            <p:cNvSpPr>
              <a:spLocks/>
            </p:cNvSpPr>
            <p:nvPr/>
          </p:nvSpPr>
          <p:spPr bwMode="auto">
            <a:xfrm>
              <a:off x="3234604" y="2944091"/>
              <a:ext cx="1041400" cy="838200"/>
            </a:xfrm>
            <a:custGeom>
              <a:avLst/>
              <a:gdLst>
                <a:gd name="G0" fmla="+- 13 0 0"/>
                <a:gd name="G1" fmla="+- 1 0 0"/>
                <a:gd name="G2" fmla="+- 1 0 0"/>
                <a:gd name="G3" fmla="+- 1 0 0"/>
                <a:gd name="G4" fmla="+- 1 0 0"/>
                <a:gd name="G5" fmla="+- 8 0 0"/>
                <a:gd name="G6" fmla="+- 1 0 0"/>
                <a:gd name="G7" fmla="+- 4 0 0"/>
                <a:gd name="G8" fmla="+- 1 0 0"/>
                <a:gd name="G9" fmla="+- 1 0 0"/>
                <a:gd name="T0" fmla="*/ 0 w 194"/>
                <a:gd name="T1" fmla="*/ 0 h 467"/>
                <a:gd name="T2" fmla="*/ 2147483646 w 194"/>
                <a:gd name="T3" fmla="*/ 2147483646 h 467"/>
                <a:gd name="T4" fmla="*/ 2147483646 w 194"/>
                <a:gd name="T5" fmla="*/ 2147483646 h 467"/>
                <a:gd name="T6" fmla="*/ 2147483646 w 194"/>
                <a:gd name="T7" fmla="*/ 2147483646 h 467"/>
              </a:gdLst>
              <a:ahLst/>
              <a:cxnLst>
                <a:cxn ang="0">
                  <a:pos x="T0" y="T1"/>
                </a:cxn>
                <a:cxn ang="0">
                  <a:pos x="T2" y="T3"/>
                </a:cxn>
                <a:cxn ang="0">
                  <a:pos x="T4" y="T5"/>
                </a:cxn>
                <a:cxn ang="0">
                  <a:pos x="T6" y="T7"/>
                </a:cxn>
              </a:cxnLst>
              <a:rect l="0" t="0" r="r" b="b"/>
              <a:pathLst>
                <a:path w="194" h="467">
                  <a:moveTo>
                    <a:pt x="0" y="0"/>
                  </a:moveTo>
                  <a:cubicBezTo>
                    <a:pt x="30" y="17"/>
                    <a:pt x="146" y="53"/>
                    <a:pt x="178" y="100"/>
                  </a:cubicBezTo>
                  <a:cubicBezTo>
                    <a:pt x="194" y="149"/>
                    <a:pt x="194" y="220"/>
                    <a:pt x="189" y="281"/>
                  </a:cubicBezTo>
                  <a:cubicBezTo>
                    <a:pt x="184" y="342"/>
                    <a:pt x="158" y="428"/>
                    <a:pt x="150" y="467"/>
                  </a:cubicBezTo>
                </a:path>
              </a:pathLst>
            </a:custGeom>
            <a:noFill/>
            <a:ln w="76320" cap="sq">
              <a:solidFill>
                <a:srgbClr val="333399"/>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 name="Freeform 10"/>
            <p:cNvSpPr>
              <a:spLocks/>
            </p:cNvSpPr>
            <p:nvPr/>
          </p:nvSpPr>
          <p:spPr bwMode="auto">
            <a:xfrm>
              <a:off x="2736850" y="3929064"/>
              <a:ext cx="2605088" cy="185737"/>
            </a:xfrm>
            <a:custGeom>
              <a:avLst/>
              <a:gdLst>
                <a:gd name="G0" fmla="+- 143 0 0"/>
                <a:gd name="G1" fmla="+- 1 0 0"/>
                <a:gd name="G2" fmla="+- 1 0 0"/>
                <a:gd name="G3" fmla="+- 1 0 0"/>
                <a:gd name="G4" fmla="*/ 1 24577 2"/>
                <a:gd name="G5" fmla="+- 1 0 0"/>
                <a:gd name="G6" fmla="+- 32767 0 0"/>
                <a:gd name="T0" fmla="*/ 0 w 1822"/>
                <a:gd name="T1" fmla="*/ 2147483646 h 220"/>
                <a:gd name="T2" fmla="*/ 2147483646 w 1822"/>
                <a:gd name="T3" fmla="*/ 2147483646 h 220"/>
                <a:gd name="T4" fmla="*/ 2147483646 w 1822"/>
                <a:gd name="T5" fmla="*/ 0 h 220"/>
              </a:gdLst>
              <a:ahLst/>
              <a:cxnLst>
                <a:cxn ang="0">
                  <a:pos x="T0" y="T1"/>
                </a:cxn>
                <a:cxn ang="0">
                  <a:pos x="T2" y="T3"/>
                </a:cxn>
                <a:cxn ang="0">
                  <a:pos x="T4" y="T5"/>
                </a:cxn>
              </a:cxnLst>
              <a:rect l="0" t="0" r="r" b="b"/>
              <a:pathLst>
                <a:path w="1822" h="220">
                  <a:moveTo>
                    <a:pt x="0" y="95"/>
                  </a:moveTo>
                  <a:cubicBezTo>
                    <a:pt x="161" y="113"/>
                    <a:pt x="665" y="220"/>
                    <a:pt x="969" y="204"/>
                  </a:cubicBezTo>
                  <a:cubicBezTo>
                    <a:pt x="1273" y="188"/>
                    <a:pt x="1644" y="42"/>
                    <a:pt x="1822" y="0"/>
                  </a:cubicBezTo>
                </a:path>
              </a:pathLst>
            </a:custGeom>
            <a:noFill/>
            <a:ln w="76320" cap="sq">
              <a:solidFill>
                <a:srgbClr val="FD3F44"/>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10" name="TextBox 9"/>
          <p:cNvSpPr txBox="1"/>
          <p:nvPr/>
        </p:nvSpPr>
        <p:spPr>
          <a:xfrm>
            <a:off x="8937175" y="4672003"/>
            <a:ext cx="184666" cy="369332"/>
          </a:xfrm>
          <a:prstGeom prst="rect">
            <a:avLst/>
          </a:prstGeom>
          <a:noFill/>
        </p:spPr>
        <p:txBody>
          <a:bodyPr wrap="none" rtlCol="0">
            <a:spAutoFit/>
          </a:bodyPr>
          <a:lstStyle/>
          <a:p>
            <a:endParaRPr lang="en-US" dirty="0"/>
          </a:p>
        </p:txBody>
      </p:sp>
      <p:sp>
        <p:nvSpPr>
          <p:cNvPr id="11" name="TextBox 10"/>
          <p:cNvSpPr txBox="1"/>
          <p:nvPr/>
        </p:nvSpPr>
        <p:spPr>
          <a:xfrm>
            <a:off x="6233883" y="6361381"/>
            <a:ext cx="184666" cy="369332"/>
          </a:xfrm>
          <a:prstGeom prst="rect">
            <a:avLst/>
          </a:prstGeom>
          <a:noFill/>
        </p:spPr>
        <p:txBody>
          <a:bodyPr wrap="none" rtlCol="0">
            <a:spAutoFit/>
          </a:bodyPr>
          <a:lstStyle/>
          <a:p>
            <a:endParaRPr lang="en-US" dirty="0"/>
          </a:p>
        </p:txBody>
      </p:sp>
      <p:sp>
        <p:nvSpPr>
          <p:cNvPr id="12" name="Rectangle 11"/>
          <p:cNvSpPr/>
          <p:nvPr/>
        </p:nvSpPr>
        <p:spPr>
          <a:xfrm>
            <a:off x="5292080" y="1556792"/>
            <a:ext cx="3600400" cy="3477875"/>
          </a:xfrm>
          <a:prstGeom prst="rect">
            <a:avLst/>
          </a:prstGeom>
        </p:spPr>
        <p:txBody>
          <a:bodyPr wrap="square">
            <a:spAutoFit/>
          </a:bodyPr>
          <a:lstStyle/>
          <a:p>
            <a:pPr marL="342900" indent="-342900">
              <a:buFont typeface="Arial" pitchFamily="34" charset="0"/>
              <a:buChar char="•"/>
            </a:pPr>
            <a:r>
              <a:rPr lang="en-GB" sz="2000" b="1" dirty="0" err="1">
                <a:solidFill>
                  <a:srgbClr val="FF7C00"/>
                </a:solidFill>
              </a:rPr>
              <a:t>Slechtere</a:t>
            </a:r>
            <a:r>
              <a:rPr lang="en-GB" sz="2000" b="1" dirty="0">
                <a:solidFill>
                  <a:srgbClr val="FF7C00"/>
                </a:solidFill>
              </a:rPr>
              <a:t> </a:t>
            </a:r>
            <a:r>
              <a:rPr lang="en-GB" sz="2000" b="1" dirty="0" err="1">
                <a:solidFill>
                  <a:srgbClr val="FF7C00"/>
                </a:solidFill>
              </a:rPr>
              <a:t>visuele</a:t>
            </a:r>
            <a:r>
              <a:rPr lang="en-GB" sz="2000" b="1" dirty="0">
                <a:solidFill>
                  <a:srgbClr val="FF7C00"/>
                </a:solidFill>
              </a:rPr>
              <a:t> </a:t>
            </a:r>
            <a:r>
              <a:rPr lang="en-GB" sz="2000" b="1" dirty="0" err="1">
                <a:solidFill>
                  <a:srgbClr val="FF7C00"/>
                </a:solidFill>
              </a:rPr>
              <a:t>perceptie</a:t>
            </a:r>
            <a:endParaRPr lang="en-GB" sz="2000" b="1" dirty="0">
              <a:solidFill>
                <a:srgbClr val="FF7C00"/>
              </a:solidFill>
            </a:endParaRPr>
          </a:p>
          <a:p>
            <a:pPr marL="342900" indent="-342900">
              <a:buFont typeface="Arial" pitchFamily="34" charset="0"/>
              <a:buChar char="•"/>
            </a:pPr>
            <a:r>
              <a:rPr lang="en-GB" sz="2000" b="1" dirty="0" err="1">
                <a:solidFill>
                  <a:srgbClr val="FF7C00"/>
                </a:solidFill>
              </a:rPr>
              <a:t>Slechtere</a:t>
            </a:r>
            <a:r>
              <a:rPr lang="en-GB" sz="2000" b="1" dirty="0">
                <a:solidFill>
                  <a:srgbClr val="FF7C00"/>
                </a:solidFill>
              </a:rPr>
              <a:t> </a:t>
            </a:r>
            <a:r>
              <a:rPr lang="en-GB" sz="2000" b="1" dirty="0" err="1">
                <a:solidFill>
                  <a:srgbClr val="FF7C00"/>
                </a:solidFill>
              </a:rPr>
              <a:t>aandacht</a:t>
            </a:r>
            <a:endParaRPr lang="en-GB" sz="2000" b="1" dirty="0">
              <a:solidFill>
                <a:srgbClr val="FF7C00"/>
              </a:solidFill>
            </a:endParaRPr>
          </a:p>
          <a:p>
            <a:endParaRPr lang="en-GB" sz="2000" b="1" dirty="0">
              <a:solidFill>
                <a:srgbClr val="FF7C00"/>
              </a:solidFill>
            </a:endParaRPr>
          </a:p>
          <a:p>
            <a:pPr marL="342900" indent="-342900">
              <a:buFont typeface="Arial" pitchFamily="34" charset="0"/>
              <a:buChar char="•"/>
            </a:pPr>
            <a:r>
              <a:rPr lang="en-GB" sz="2000" b="1" dirty="0" err="1">
                <a:solidFill>
                  <a:srgbClr val="FF7C00"/>
                </a:solidFill>
              </a:rPr>
              <a:t>Eiwitafzettingen</a:t>
            </a:r>
            <a:br>
              <a:rPr lang="en-GB" sz="2000" b="1" dirty="0">
                <a:solidFill>
                  <a:srgbClr val="FF7C00"/>
                </a:solidFill>
              </a:rPr>
            </a:br>
            <a:endParaRPr lang="en-GB" sz="2000" b="1" dirty="0">
              <a:solidFill>
                <a:srgbClr val="FF7C00"/>
              </a:solidFill>
            </a:endParaRPr>
          </a:p>
          <a:p>
            <a:pPr marL="342900" indent="-342900">
              <a:buFont typeface="Arial" pitchFamily="34" charset="0"/>
              <a:buChar char="•"/>
            </a:pPr>
            <a:r>
              <a:rPr lang="en-GB" sz="2000" b="1" dirty="0" err="1">
                <a:solidFill>
                  <a:srgbClr val="FF7C00"/>
                </a:solidFill>
              </a:rPr>
              <a:t>Boodschapperstoffen</a:t>
            </a:r>
            <a:endParaRPr lang="en-GB" sz="2000" b="1" dirty="0">
              <a:solidFill>
                <a:srgbClr val="FF7C00"/>
              </a:solidFill>
            </a:endParaRPr>
          </a:p>
          <a:p>
            <a:pPr marL="800100" lvl="1" indent="-342900">
              <a:buFont typeface="Arial" pitchFamily="34" charset="0"/>
              <a:buChar char="•"/>
            </a:pPr>
            <a:r>
              <a:rPr lang="en-GB" sz="2000" dirty="0">
                <a:solidFill>
                  <a:srgbClr val="FF7C00"/>
                </a:solidFill>
              </a:rPr>
              <a:t>Acetylcholine</a:t>
            </a:r>
          </a:p>
          <a:p>
            <a:pPr marL="800100" lvl="1" indent="-342900">
              <a:buFont typeface="Arial" pitchFamily="34" charset="0"/>
              <a:buChar char="•"/>
            </a:pPr>
            <a:r>
              <a:rPr lang="en-GB" sz="2000" dirty="0" err="1">
                <a:solidFill>
                  <a:srgbClr val="FF7C00"/>
                </a:solidFill>
              </a:rPr>
              <a:t>Serotonine</a:t>
            </a:r>
            <a:endParaRPr lang="en-GB" sz="2000" dirty="0">
              <a:solidFill>
                <a:srgbClr val="FF7C00"/>
              </a:solidFill>
            </a:endParaRPr>
          </a:p>
          <a:p>
            <a:pPr marL="800100" lvl="1" indent="-342900">
              <a:buFont typeface="Arial" pitchFamily="34" charset="0"/>
              <a:buChar char="•"/>
            </a:pPr>
            <a:r>
              <a:rPr lang="en-GB" sz="2000" dirty="0" err="1">
                <a:solidFill>
                  <a:srgbClr val="FF7C00"/>
                </a:solidFill>
              </a:rPr>
              <a:t>Dopaminerge</a:t>
            </a:r>
            <a:r>
              <a:rPr lang="en-GB" sz="2000" dirty="0">
                <a:solidFill>
                  <a:srgbClr val="FF7C00"/>
                </a:solidFill>
              </a:rPr>
              <a:t> </a:t>
            </a:r>
            <a:r>
              <a:rPr lang="en-GB" sz="2000" dirty="0" err="1">
                <a:solidFill>
                  <a:srgbClr val="FF7C00"/>
                </a:solidFill>
              </a:rPr>
              <a:t>medicatie</a:t>
            </a:r>
            <a:r>
              <a:rPr lang="en-GB" sz="2000" dirty="0">
                <a:solidFill>
                  <a:srgbClr val="FF7C00"/>
                </a:solidFill>
              </a:rPr>
              <a:t> &gt; </a:t>
            </a:r>
            <a:r>
              <a:rPr lang="en-GB" sz="2000" dirty="0" err="1">
                <a:solidFill>
                  <a:srgbClr val="FF7C00"/>
                </a:solidFill>
              </a:rPr>
              <a:t>kan</a:t>
            </a:r>
            <a:r>
              <a:rPr lang="en-GB" sz="2000" dirty="0">
                <a:solidFill>
                  <a:srgbClr val="FF7C00"/>
                </a:solidFill>
              </a:rPr>
              <a:t> </a:t>
            </a:r>
            <a:r>
              <a:rPr lang="en-GB" sz="2000" dirty="0" err="1">
                <a:solidFill>
                  <a:srgbClr val="FF7C00"/>
                </a:solidFill>
              </a:rPr>
              <a:t>bijdragende</a:t>
            </a:r>
            <a:r>
              <a:rPr lang="en-GB" sz="2000" dirty="0">
                <a:solidFill>
                  <a:srgbClr val="FF7C00"/>
                </a:solidFill>
              </a:rPr>
              <a:t> factor </a:t>
            </a:r>
            <a:r>
              <a:rPr lang="en-GB" sz="2000" dirty="0" err="1">
                <a:solidFill>
                  <a:srgbClr val="FF7C00"/>
                </a:solidFill>
              </a:rPr>
              <a:t>zijn</a:t>
            </a:r>
            <a:endParaRPr lang="en-GB" sz="2000" dirty="0">
              <a:solidFill>
                <a:srgbClr val="FF7C00"/>
              </a:solidFill>
            </a:endParaRPr>
          </a:p>
        </p:txBody>
      </p:sp>
      <p:sp>
        <p:nvSpPr>
          <p:cNvPr id="15" name="TextBox 14"/>
          <p:cNvSpPr txBox="1"/>
          <p:nvPr/>
        </p:nvSpPr>
        <p:spPr>
          <a:xfrm>
            <a:off x="683568" y="6093296"/>
            <a:ext cx="5328592" cy="276999"/>
          </a:xfrm>
          <a:prstGeom prst="rect">
            <a:avLst/>
          </a:prstGeom>
          <a:noFill/>
        </p:spPr>
        <p:txBody>
          <a:bodyPr wrap="square" rtlCol="0">
            <a:spAutoFit/>
          </a:bodyPr>
          <a:lstStyle/>
          <a:p>
            <a:r>
              <a:rPr lang="en-US" sz="1200" dirty="0" err="1">
                <a:solidFill>
                  <a:srgbClr val="FF7C00"/>
                </a:solidFill>
              </a:rPr>
              <a:t>Collerton</a:t>
            </a:r>
            <a:r>
              <a:rPr lang="en-US" sz="1200" dirty="0">
                <a:solidFill>
                  <a:srgbClr val="FF7C00"/>
                </a:solidFill>
              </a:rPr>
              <a:t> et al., 2005; </a:t>
            </a:r>
            <a:r>
              <a:rPr lang="en-US" sz="1200" dirty="0" err="1">
                <a:solidFill>
                  <a:srgbClr val="FF7C00"/>
                </a:solidFill>
              </a:rPr>
              <a:t>Gratwicke</a:t>
            </a:r>
            <a:r>
              <a:rPr lang="en-US" sz="1200" dirty="0">
                <a:solidFill>
                  <a:srgbClr val="FF7C00"/>
                </a:solidFill>
              </a:rPr>
              <a:t> et al., 2015</a:t>
            </a:r>
          </a:p>
        </p:txBody>
      </p:sp>
      <p:sp>
        <p:nvSpPr>
          <p:cNvPr id="16" name="Text Box 6"/>
          <p:cNvSpPr txBox="1">
            <a:spLocks noChangeArrowheads="1"/>
          </p:cNvSpPr>
          <p:nvPr/>
        </p:nvSpPr>
        <p:spPr bwMode="auto">
          <a:xfrm>
            <a:off x="395536" y="2302792"/>
            <a:ext cx="366871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chemeClr val="accent4">
                    <a:lumMod val="60000"/>
                    <a:lumOff val="40000"/>
                  </a:schemeClr>
                </a:solidFill>
                <a:latin typeface="Verdana" panose="020B0604030504040204" pitchFamily="34" charset="0"/>
              </a:rPr>
              <a:t>Top-down</a:t>
            </a:r>
          </a:p>
        </p:txBody>
      </p:sp>
      <p:sp>
        <p:nvSpPr>
          <p:cNvPr id="17" name="Text Box 5"/>
          <p:cNvSpPr txBox="1">
            <a:spLocks noChangeArrowheads="1"/>
          </p:cNvSpPr>
          <p:nvPr/>
        </p:nvSpPr>
        <p:spPr bwMode="auto">
          <a:xfrm>
            <a:off x="0" y="3068960"/>
            <a:ext cx="1907704"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750"/>
              </a:spcBef>
            </a:pPr>
            <a:r>
              <a:rPr lang="nl-NL" altLang="nl-NL" sz="2200" b="1" dirty="0">
                <a:solidFill>
                  <a:srgbClr val="FD3F44"/>
                </a:solidFill>
                <a:latin typeface="Verdana" panose="020B0604030504040204" pitchFamily="34" charset="0"/>
              </a:rPr>
              <a:t>Bottom-up</a:t>
            </a:r>
          </a:p>
        </p:txBody>
      </p:sp>
    </p:spTree>
    <p:extLst>
      <p:ext uri="{BB962C8B-B14F-4D97-AF65-F5344CB8AC3E}">
        <p14:creationId xmlns:p14="http://schemas.microsoft.com/office/powerpoint/2010/main" val="1324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Behandeling</a:t>
            </a:r>
            <a:r>
              <a:rPr lang="en-US" dirty="0"/>
              <a:t> van VH</a:t>
            </a:r>
          </a:p>
        </p:txBody>
      </p:sp>
      <p:sp>
        <p:nvSpPr>
          <p:cNvPr id="4" name="Date Placeholder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Slide Number Placeholder 4"/>
          <p:cNvSpPr>
            <a:spLocks noGrp="1"/>
          </p:cNvSpPr>
          <p:nvPr>
            <p:ph type="sldNum" sz="quarter" idx="12"/>
          </p:nvPr>
        </p:nvSpPr>
        <p:spPr/>
        <p:txBody>
          <a:bodyPr/>
          <a:lstStyle/>
          <a:p>
            <a:fld id="{B6E7B7B1-FFD7-4082-918C-DE8F89AE8A32}" type="slidenum">
              <a:rPr lang="en-GB" smtClean="0"/>
              <a:t>8</a:t>
            </a:fld>
            <a:endParaRPr lang="en-GB" dirty="0"/>
          </a:p>
        </p:txBody>
      </p:sp>
      <p:sp>
        <p:nvSpPr>
          <p:cNvPr id="6" name="Tijdelijke aanduiding voor inhoud 6"/>
          <p:cNvSpPr>
            <a:spLocks noGrp="1"/>
          </p:cNvSpPr>
          <p:nvPr>
            <p:ph idx="1"/>
          </p:nvPr>
        </p:nvSpPr>
        <p:spPr/>
        <p:txBody>
          <a:bodyPr>
            <a:normAutofit/>
          </a:bodyPr>
          <a:lstStyle/>
          <a:p>
            <a:pPr marL="342900" indent="-342900">
              <a:buFont typeface="Arial" pitchFamily="34" charset="0"/>
              <a:buChar char="•"/>
            </a:pPr>
            <a:r>
              <a:rPr lang="en-GB" sz="2400" dirty="0" err="1">
                <a:solidFill>
                  <a:srgbClr val="FF7C00"/>
                </a:solidFill>
              </a:rPr>
              <a:t>Aanpassen</a:t>
            </a:r>
            <a:r>
              <a:rPr lang="en-GB" sz="2400" dirty="0">
                <a:solidFill>
                  <a:srgbClr val="FF7C00"/>
                </a:solidFill>
              </a:rPr>
              <a:t> Parkinson-</a:t>
            </a:r>
            <a:r>
              <a:rPr lang="en-GB" sz="2400" dirty="0" err="1">
                <a:solidFill>
                  <a:srgbClr val="FF7C00"/>
                </a:solidFill>
              </a:rPr>
              <a:t>medicatie</a:t>
            </a:r>
            <a:endParaRPr lang="en-GB" sz="2400" dirty="0">
              <a:solidFill>
                <a:srgbClr val="FF7C00"/>
              </a:solidFill>
            </a:endParaRPr>
          </a:p>
          <a:p>
            <a:pPr marL="342900" indent="-342900">
              <a:buFont typeface="Arial" pitchFamily="34" charset="0"/>
              <a:buChar char="•"/>
            </a:pPr>
            <a:r>
              <a:rPr lang="en-GB" sz="2400" dirty="0">
                <a:solidFill>
                  <a:srgbClr val="FF7C00"/>
                </a:solidFill>
              </a:rPr>
              <a:t>Clozapine</a:t>
            </a:r>
          </a:p>
          <a:p>
            <a:pPr marL="342900" indent="-342900">
              <a:buFont typeface="Arial" pitchFamily="34" charset="0"/>
              <a:buChar char="•"/>
            </a:pPr>
            <a:r>
              <a:rPr lang="en-GB" dirty="0" err="1">
                <a:solidFill>
                  <a:srgbClr val="FF7C00"/>
                </a:solidFill>
              </a:rPr>
              <a:t>Cholinerge</a:t>
            </a:r>
            <a:r>
              <a:rPr lang="en-GB" dirty="0">
                <a:solidFill>
                  <a:srgbClr val="FF7C00"/>
                </a:solidFill>
              </a:rPr>
              <a:t> </a:t>
            </a:r>
            <a:r>
              <a:rPr lang="en-GB" dirty="0" err="1">
                <a:solidFill>
                  <a:srgbClr val="FF7C00"/>
                </a:solidFill>
              </a:rPr>
              <a:t>medicatie</a:t>
            </a:r>
            <a:br>
              <a:rPr lang="en-GB" dirty="0">
                <a:solidFill>
                  <a:srgbClr val="FF7C00"/>
                </a:solidFill>
              </a:rPr>
            </a:br>
            <a:endParaRPr lang="en-GB" dirty="0">
              <a:solidFill>
                <a:srgbClr val="FF7C00"/>
              </a:solidFill>
            </a:endParaRPr>
          </a:p>
          <a:p>
            <a:pPr marL="342900" indent="-342900">
              <a:buFont typeface="Arial" pitchFamily="34" charset="0"/>
              <a:buChar char="•"/>
            </a:pPr>
            <a:r>
              <a:rPr lang="en-GB" sz="2400" dirty="0" err="1">
                <a:solidFill>
                  <a:srgbClr val="FF7C00"/>
                </a:solidFill>
              </a:rPr>
              <a:t>Nieuwe</a:t>
            </a:r>
            <a:r>
              <a:rPr lang="en-GB" sz="2400" dirty="0">
                <a:solidFill>
                  <a:srgbClr val="FF7C00"/>
                </a:solidFill>
              </a:rPr>
              <a:t> </a:t>
            </a:r>
            <a:r>
              <a:rPr lang="en-GB" sz="2400" dirty="0" err="1">
                <a:solidFill>
                  <a:srgbClr val="FF7C00"/>
                </a:solidFill>
              </a:rPr>
              <a:t>behandelingen</a:t>
            </a:r>
            <a:r>
              <a:rPr lang="en-GB" sz="2400" dirty="0">
                <a:solidFill>
                  <a:srgbClr val="FF7C00"/>
                </a:solidFill>
              </a:rPr>
              <a:t>..?</a:t>
            </a:r>
          </a:p>
          <a:p>
            <a:pPr marL="609600" lvl="1" indent="-342900"/>
            <a:r>
              <a:rPr lang="en-GB" sz="2200" dirty="0"/>
              <a:t>TMS</a:t>
            </a:r>
          </a:p>
          <a:p>
            <a:pPr marL="609600" lvl="1" indent="-342900"/>
            <a:r>
              <a:rPr lang="en-GB" dirty="0" err="1">
                <a:solidFill>
                  <a:srgbClr val="FF7C00"/>
                </a:solidFill>
              </a:rPr>
              <a:t>Apomorfine</a:t>
            </a:r>
            <a:endParaRPr lang="en-GB" dirty="0">
              <a:solidFill>
                <a:srgbClr val="FF7C00"/>
              </a:solidFill>
            </a:endParaRPr>
          </a:p>
          <a:p>
            <a:pPr marL="609600" lvl="1" indent="-342900"/>
            <a:endParaRPr lang="en-GB" sz="2200" dirty="0"/>
          </a:p>
          <a:p>
            <a:pPr marL="342900" indent="-342900">
              <a:buFont typeface="Arial" panose="020B0604020202020204" pitchFamily="34" charset="0"/>
              <a:buChar char="•"/>
            </a:pPr>
            <a:r>
              <a:rPr lang="en-GB" sz="2400" dirty="0">
                <a:solidFill>
                  <a:srgbClr val="FF7C00"/>
                </a:solidFill>
              </a:rPr>
              <a:t>Let op! </a:t>
            </a:r>
            <a:r>
              <a:rPr lang="en-GB" sz="2400" dirty="0" err="1">
                <a:solidFill>
                  <a:srgbClr val="FF7C00"/>
                </a:solidFill>
              </a:rPr>
              <a:t>mogelijke</a:t>
            </a:r>
            <a:r>
              <a:rPr lang="en-GB" sz="2400" dirty="0">
                <a:solidFill>
                  <a:srgbClr val="FF7C00"/>
                </a:solidFill>
              </a:rPr>
              <a:t> </a:t>
            </a:r>
            <a:r>
              <a:rPr lang="en-GB" sz="2400" dirty="0" err="1">
                <a:solidFill>
                  <a:srgbClr val="FF7C00"/>
                </a:solidFill>
              </a:rPr>
              <a:t>andere</a:t>
            </a:r>
            <a:r>
              <a:rPr lang="en-GB" sz="2400" dirty="0">
                <a:solidFill>
                  <a:srgbClr val="FF7C00"/>
                </a:solidFill>
              </a:rPr>
              <a:t> </a:t>
            </a:r>
            <a:r>
              <a:rPr lang="en-GB" sz="2400" dirty="0" err="1">
                <a:solidFill>
                  <a:srgbClr val="FF7C00"/>
                </a:solidFill>
              </a:rPr>
              <a:t>oorzaak</a:t>
            </a:r>
            <a:r>
              <a:rPr lang="en-GB" sz="2400" dirty="0">
                <a:solidFill>
                  <a:srgbClr val="FF7C00"/>
                </a:solidFill>
              </a:rPr>
              <a:t>: </a:t>
            </a:r>
            <a:r>
              <a:rPr lang="en-GB" sz="2400" dirty="0" err="1">
                <a:solidFill>
                  <a:srgbClr val="FF7C00"/>
                </a:solidFill>
              </a:rPr>
              <a:t>delier</a:t>
            </a:r>
            <a:endParaRPr lang="en-GB" sz="2400" dirty="0">
              <a:solidFill>
                <a:srgbClr val="FF7C00"/>
              </a:solidFill>
            </a:endParaRPr>
          </a:p>
          <a:p>
            <a:pPr marL="609600" lvl="1" indent="-342900"/>
            <a:r>
              <a:rPr lang="en-GB" sz="2200" dirty="0" err="1"/>
              <a:t>Behandelen</a:t>
            </a:r>
            <a:r>
              <a:rPr lang="en-GB" sz="2200" dirty="0"/>
              <a:t> van </a:t>
            </a:r>
            <a:r>
              <a:rPr lang="en-GB" sz="2200" dirty="0" err="1"/>
              <a:t>delier</a:t>
            </a:r>
            <a:endParaRPr lang="en-GB" sz="2200" dirty="0"/>
          </a:p>
          <a:p>
            <a:endParaRPr lang="en-GB" sz="2400" dirty="0">
              <a:solidFill>
                <a:srgbClr val="FF7C00"/>
              </a:solidFill>
            </a:endParaRPr>
          </a:p>
          <a:p>
            <a:endParaRPr lang="en-GB" dirty="0"/>
          </a:p>
          <a:p>
            <a:endParaRPr lang="en-GB" dirty="0"/>
          </a:p>
        </p:txBody>
      </p:sp>
    </p:spTree>
    <p:extLst>
      <p:ext uri="{BB962C8B-B14F-4D97-AF65-F5344CB8AC3E}">
        <p14:creationId xmlns:p14="http://schemas.microsoft.com/office/powerpoint/2010/main" val="41876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spcBef>
                <a:spcPct val="20000"/>
              </a:spcBef>
              <a:buClr>
                <a:srgbClr val="123481"/>
              </a:buClr>
            </a:pPr>
            <a:r>
              <a:rPr lang="nl-NL" sz="2400" dirty="0"/>
              <a:t>Daag uzelf/partner/ouder uit om de hallucinaties op de proef te stellen</a:t>
            </a:r>
          </a:p>
          <a:p>
            <a:pPr lvl="2">
              <a:spcBef>
                <a:spcPct val="20000"/>
              </a:spcBef>
            </a:pPr>
            <a:r>
              <a:rPr lang="nl-NL" sz="2200" b="1" dirty="0">
                <a:solidFill>
                  <a:srgbClr val="FF7C00"/>
                </a:solidFill>
              </a:rPr>
              <a:t>Probeer een foto te maken van de mensen/dieren</a:t>
            </a:r>
          </a:p>
          <a:p>
            <a:pPr lvl="2">
              <a:spcBef>
                <a:spcPct val="20000"/>
              </a:spcBef>
            </a:pPr>
            <a:r>
              <a:rPr lang="nl-NL" sz="2200" b="1" dirty="0">
                <a:solidFill>
                  <a:srgbClr val="FF7C00"/>
                </a:solidFill>
              </a:rPr>
              <a:t>Loop erheen</a:t>
            </a:r>
          </a:p>
          <a:p>
            <a:pPr lvl="2">
              <a:spcBef>
                <a:spcPct val="20000"/>
              </a:spcBef>
            </a:pPr>
            <a:r>
              <a:rPr lang="nl-NL" sz="2200" b="1" dirty="0">
                <a:solidFill>
                  <a:srgbClr val="FF7C00"/>
                </a:solidFill>
              </a:rPr>
              <a:t>Laat iemand anders ernaar kijken</a:t>
            </a:r>
            <a:endParaRPr lang="en-GB" sz="2200" b="1" dirty="0">
              <a:solidFill>
                <a:srgbClr val="FF7C00"/>
              </a:solidFill>
            </a:endParaRPr>
          </a:p>
          <a:p>
            <a:endParaRPr lang="nl-NL" dirty="0"/>
          </a:p>
        </p:txBody>
      </p:sp>
      <p:sp>
        <p:nvSpPr>
          <p:cNvPr id="3" name="Titel 2"/>
          <p:cNvSpPr>
            <a:spLocks noGrp="1"/>
          </p:cNvSpPr>
          <p:nvPr>
            <p:ph type="title"/>
          </p:nvPr>
        </p:nvSpPr>
        <p:spPr/>
        <p:txBody>
          <a:bodyPr/>
          <a:lstStyle/>
          <a:p>
            <a:r>
              <a:rPr lang="nl-NL" dirty="0"/>
              <a:t>Wat kunt u zelf doen?</a:t>
            </a:r>
          </a:p>
        </p:txBody>
      </p:sp>
      <p:sp>
        <p:nvSpPr>
          <p:cNvPr id="4" name="Tijdelijke aanduiding voor datum 3"/>
          <p:cNvSpPr>
            <a:spLocks noGrp="1"/>
          </p:cNvSpPr>
          <p:nvPr>
            <p:ph type="dt" sz="half" idx="10"/>
          </p:nvPr>
        </p:nvSpPr>
        <p:spPr/>
        <p:txBody>
          <a:bodyPr/>
          <a:lstStyle/>
          <a:p>
            <a:fld id="{7CD900E4-C80C-46C4-9EC3-674A54042BF8}" type="datetime3">
              <a:rPr lang="en-US" smtClean="0"/>
              <a:t>28 January 2020</a:t>
            </a:fld>
            <a:endParaRPr lang="en-GB"/>
          </a:p>
        </p:txBody>
      </p:sp>
      <p:sp>
        <p:nvSpPr>
          <p:cNvPr id="5" name="Tijdelijke aanduiding voor dianummer 4"/>
          <p:cNvSpPr>
            <a:spLocks noGrp="1"/>
          </p:cNvSpPr>
          <p:nvPr>
            <p:ph type="sldNum" sz="quarter" idx="12"/>
          </p:nvPr>
        </p:nvSpPr>
        <p:spPr/>
        <p:txBody>
          <a:bodyPr/>
          <a:lstStyle/>
          <a:p>
            <a:fld id="{B6E7B7B1-FFD7-4082-918C-DE8F89AE8A32}" type="slidenum">
              <a:rPr lang="en-GB" smtClean="0"/>
              <a:t>9</a:t>
            </a:fld>
            <a:endParaRPr lang="en-GB" dirty="0"/>
          </a:p>
        </p:txBody>
      </p:sp>
    </p:spTree>
    <p:extLst>
      <p:ext uri="{BB962C8B-B14F-4D97-AF65-F5344CB8AC3E}">
        <p14:creationId xmlns:p14="http://schemas.microsoft.com/office/powerpoint/2010/main" val="35937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TotalTime>
  <Words>420</Words>
  <Application>Microsoft Office PowerPoint</Application>
  <PresentationFormat>Diavoorstelling (4:3)</PresentationFormat>
  <Paragraphs>126</Paragraphs>
  <Slides>14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Verdana</vt:lpstr>
      <vt:lpstr>Kantoorthema</vt:lpstr>
      <vt:lpstr>Hallucinaties bij de ziekte van Parkinson</vt:lpstr>
      <vt:lpstr>De ziekte van Parkinson: niet alleen klachten met bewegen… </vt:lpstr>
      <vt:lpstr>Hallucinaties</vt:lpstr>
      <vt:lpstr>Visuele hallucinaties (VH)</vt:lpstr>
      <vt:lpstr>VH bij de ziekte van Parkinson (PD) </vt:lpstr>
      <vt:lpstr>Visuele perceptie</vt:lpstr>
      <vt:lpstr>VH bij PD</vt:lpstr>
      <vt:lpstr>Behandeling van VH</vt:lpstr>
      <vt:lpstr>Wat kunt u zelf doen?</vt:lpstr>
      <vt:lpstr>‘Milde’ hallucinaties</vt:lpstr>
      <vt:lpstr>Samenvatting</vt:lpstr>
      <vt:lpstr>PowerPoint-presentatie</vt:lpstr>
      <vt:lpstr>VH bij PD</vt:lpstr>
      <vt:lpstr>Apomorfine bij VH – hoe?</vt:lpstr>
    </vt:vector>
  </TitlesOfParts>
  <Company>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J.Steenbergen</dc:creator>
  <cp:lastModifiedBy>Emile d' Angremont</cp:lastModifiedBy>
  <cp:revision>196</cp:revision>
  <dcterms:created xsi:type="dcterms:W3CDTF">2015-11-02T14:55:51Z</dcterms:created>
  <dcterms:modified xsi:type="dcterms:W3CDTF">2020-01-28T08:35:22Z</dcterms:modified>
</cp:coreProperties>
</file>