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8d540698d44941e8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345" r:id="rId4"/>
    <p:sldId id="316" r:id="rId5"/>
    <p:sldId id="314" r:id="rId6"/>
    <p:sldId id="340" r:id="rId7"/>
    <p:sldId id="319" r:id="rId8"/>
    <p:sldId id="341" r:id="rId9"/>
    <p:sldId id="342" r:id="rId10"/>
    <p:sldId id="343" r:id="rId11"/>
    <p:sldId id="344" r:id="rId12"/>
    <p:sldId id="346" r:id="rId13"/>
    <p:sldId id="347" r:id="rId14"/>
    <p:sldId id="348" r:id="rId15"/>
    <p:sldId id="349" r:id="rId16"/>
    <p:sldId id="350" r:id="rId17"/>
    <p:sldId id="351" r:id="rId18"/>
    <p:sldId id="258" r:id="rId19"/>
  </p:sldIdLst>
  <p:sldSz cx="12192000" cy="6858000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7F37315B-1E07-4041-9BAA-D87F09C3B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5080" y="0"/>
            <a:ext cx="3801600" cy="380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63552" y="2419200"/>
            <a:ext cx="6264696" cy="925587"/>
          </a:xfrm>
        </p:spPr>
        <p:txBody>
          <a:bodyPr anchor="b" anchorCtr="0"/>
          <a:lstStyle>
            <a:lvl1pPr algn="l">
              <a:defRPr sz="29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voor 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3552" y="3434400"/>
            <a:ext cx="6264696" cy="43204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datum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EE40B9B-CFC3-F242-ACED-36DAC5A9E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576" y="593794"/>
            <a:ext cx="907200" cy="11293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62BC1FB-E4E2-E541-A6CB-3F6963B469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90400" y="6120000"/>
            <a:ext cx="2970000" cy="20993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D1B1EDB-8EAB-134E-A777-E4C810626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4896000"/>
            <a:ext cx="1962000" cy="19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7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43EBC-82D4-44D9-8CD1-F8949BF9855B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E40B9B-CFC3-F242-ACED-36DAC5A9E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1277" y="6008400"/>
            <a:ext cx="445363" cy="5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(veel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-216000">
              <a:lnSpc>
                <a:spcPct val="113000"/>
              </a:lnSpc>
              <a:defRPr sz="1900"/>
            </a:lvl1pPr>
            <a:lvl2pPr marL="432000" indent="-216000">
              <a:lnSpc>
                <a:spcPct val="113000"/>
              </a:lnSpc>
              <a:defRPr sz="1900"/>
            </a:lvl2pPr>
            <a:lvl3pPr marL="648000" indent="-216000">
              <a:lnSpc>
                <a:spcPct val="113000"/>
              </a:lnSpc>
              <a:defRPr sz="1900"/>
            </a:lvl3pPr>
            <a:lvl4pPr marL="864000" indent="-216000">
              <a:lnSpc>
                <a:spcPct val="113000"/>
              </a:lnSpc>
              <a:defRPr sz="1900"/>
            </a:lvl4pPr>
            <a:lvl5pPr marL="1152000" indent="-216000">
              <a:lnSpc>
                <a:spcPct val="113000"/>
              </a:lnSpc>
              <a:defRPr sz="19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43EBC-82D4-44D9-8CD1-F8949BF9855B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E40B9B-CFC3-F242-ACED-36DAC5A9E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1277" y="6008400"/>
            <a:ext cx="445363" cy="5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2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6800" y="1929600"/>
            <a:ext cx="4104000" cy="401968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456" y="1929600"/>
            <a:ext cx="4104000" cy="401968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FA94CD-1BD2-45C7-A73D-4785747EF02F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E40B9B-CFC3-F242-ACED-36DAC5A9E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1277" y="6008400"/>
            <a:ext cx="445363" cy="5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6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4EC3D-1DE6-4ED0-A176-A9435D17FDA8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EE40B9B-CFC3-F242-ACED-36DAC5A9E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1277" y="6008400"/>
            <a:ext cx="445363" cy="5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7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8025A-AF73-48BF-A274-261F8FAAC2A2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EE40B9B-CFC3-F242-ACED-36DAC5A9E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1277" y="6008400"/>
            <a:ext cx="445363" cy="5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8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9" y="4050001"/>
            <a:ext cx="4896544" cy="647129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1100">
                <a:solidFill>
                  <a:schemeClr val="tx1"/>
                </a:solidFill>
              </a:defRPr>
            </a:lvl1pPr>
            <a:lvl2pPr>
              <a:lnSpc>
                <a:spcPct val="114000"/>
              </a:lnSpc>
              <a:defRPr sz="11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dirty="0"/>
              <a:t>Copyright + Naam </a:t>
            </a:r>
            <a:br>
              <a:rPr lang="nl-NL" dirty="0"/>
            </a:br>
            <a:r>
              <a:rPr lang="nl-NL" dirty="0"/>
              <a:t>Datum</a:t>
            </a:r>
          </a:p>
          <a:p>
            <a:pPr lvl="1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EE40B9B-CFC3-F242-ACED-36DAC5A9E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8048" y="2492897"/>
            <a:ext cx="900000" cy="11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2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7488" y="925932"/>
            <a:ext cx="8712968" cy="54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488" y="1929600"/>
            <a:ext cx="8712968" cy="40196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6800" y="6390000"/>
            <a:ext cx="2743200" cy="259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D95A58F-75FB-4104-9D85-94D82F37C838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F37315B-1E07-4041-9BAA-D87F09C3BC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84000" y="0"/>
            <a:ext cx="1615317" cy="161531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D1B1EDB-8EAB-134E-A777-E4C81062657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408" y="60336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4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87" r:id="rId3"/>
    <p:sldLayoutId id="2147483678" r:id="rId4"/>
    <p:sldLayoutId id="2147483680" r:id="rId5"/>
    <p:sldLayoutId id="2147483681" r:id="rId6"/>
    <p:sldLayoutId id="2147483686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9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30000"/>
        </a:lnSpc>
        <a:spcBef>
          <a:spcPts val="0"/>
        </a:spcBef>
        <a:buSzPct val="8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30000"/>
        </a:lnSpc>
        <a:spcBef>
          <a:spcPts val="0"/>
        </a:spcBef>
        <a:buSzPct val="8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30000"/>
        </a:lnSpc>
        <a:spcBef>
          <a:spcPts val="0"/>
        </a:spcBef>
        <a:buSzPct val="8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30000"/>
        </a:lnSpc>
        <a:spcBef>
          <a:spcPts val="0"/>
        </a:spcBef>
        <a:buSzPct val="8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30000"/>
        </a:lnSpc>
        <a:spcBef>
          <a:spcPts val="0"/>
        </a:spcBef>
        <a:buSzPct val="8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5188" y="2349500"/>
            <a:ext cx="6407150" cy="1250950"/>
          </a:xfrm>
        </p:spPr>
        <p:txBody>
          <a:bodyPr/>
          <a:lstStyle/>
          <a:p>
            <a:pPr eaLnBrk="1" hangingPunct="1"/>
            <a:r>
              <a:rPr lang="nl-NL" altLang="nl-NL" dirty="0"/>
              <a:t>Proactieve zorgplanning bij Parkinson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8363" y="3600450"/>
            <a:ext cx="6400800" cy="90805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Judith van Gaalen</a:t>
            </a:r>
          </a:p>
          <a:p>
            <a:pPr algn="r" eaLnBrk="1" hangingPunct="1"/>
            <a:r>
              <a:rPr lang="nl-NL" altLang="nl-NL" dirty="0"/>
              <a:t>Neuroloog Rijnstate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EB813-5988-4D69-809B-4D4272501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77712D-AD1D-430D-A879-D99D11769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 in de eerste fase</a:t>
            </a:r>
          </a:p>
          <a:p>
            <a:endParaRPr lang="nl-NL" dirty="0"/>
          </a:p>
          <a:p>
            <a:r>
              <a:rPr lang="nl-NL" dirty="0"/>
              <a:t>Tijdig het gesprek aangaan </a:t>
            </a:r>
          </a:p>
          <a:p>
            <a:pPr lvl="1"/>
            <a:r>
              <a:rPr lang="nl-NL" dirty="0"/>
              <a:t>Communicatieproblemen </a:t>
            </a:r>
          </a:p>
          <a:p>
            <a:pPr lvl="1"/>
            <a:r>
              <a:rPr lang="nl-NL" dirty="0"/>
              <a:t>Verminderde wilsbekwaamheid </a:t>
            </a:r>
          </a:p>
          <a:p>
            <a:pPr lvl="1"/>
            <a:r>
              <a:rPr lang="nl-NL" dirty="0"/>
              <a:t>Cognitieve beperkingen (geheugenproblemen) </a:t>
            </a:r>
          </a:p>
        </p:txBody>
      </p:sp>
    </p:spTree>
    <p:extLst>
      <p:ext uri="{BB962C8B-B14F-4D97-AF65-F5344CB8AC3E}">
        <p14:creationId xmlns:p14="http://schemas.microsoft.com/office/powerpoint/2010/main" val="3359161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2FA7D-9768-4FA2-8934-F3ED87F6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Vroege fase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36CA7D-172B-48EB-A558-6A412454FB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B4317FB-E023-4DDB-8F88-F9A157CEC3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Focus op motorische symptomen </a:t>
            </a:r>
          </a:p>
          <a:p>
            <a:r>
              <a:rPr lang="nl-NL" dirty="0"/>
              <a:t>Instellen van medicatie </a:t>
            </a:r>
          </a:p>
          <a:p>
            <a:endParaRPr lang="nl-NL" dirty="0"/>
          </a:p>
          <a:p>
            <a:r>
              <a:rPr lang="nl-NL" dirty="0"/>
              <a:t> Zorgplanning: </a:t>
            </a:r>
          </a:p>
          <a:p>
            <a:pPr lvl="1"/>
            <a:r>
              <a:rPr lang="nl-NL" dirty="0"/>
              <a:t>Verwachtingen van medicatie </a:t>
            </a:r>
          </a:p>
          <a:p>
            <a:pPr lvl="1"/>
            <a:r>
              <a:rPr lang="nl-NL" dirty="0"/>
              <a:t>Mogelijke therapieën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F463AFD-BF8F-429E-B4BA-A4E9EA92A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844824"/>
            <a:ext cx="5665363" cy="40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29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883DF-F273-47B9-9BE2-A0B24E10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Midden fase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64734D-6551-4B55-A5AE-735CB2437C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549A61A-7B6F-42B1-A2A7-299C8D642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456" y="1929600"/>
            <a:ext cx="4536048" cy="4019680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Toenemend last van </a:t>
            </a:r>
          </a:p>
          <a:p>
            <a:pPr lvl="1"/>
            <a:r>
              <a:rPr lang="nl-NL" dirty="0"/>
              <a:t>Motorische symptomen</a:t>
            </a:r>
          </a:p>
          <a:p>
            <a:pPr lvl="1"/>
            <a:r>
              <a:rPr lang="nl-NL" dirty="0"/>
              <a:t>Niet motorische symptomen</a:t>
            </a:r>
          </a:p>
          <a:p>
            <a:pPr lvl="1"/>
            <a:endParaRPr lang="nl-NL" dirty="0"/>
          </a:p>
          <a:p>
            <a:r>
              <a:rPr lang="nl-NL" dirty="0"/>
              <a:t>Zorgplanning </a:t>
            </a:r>
          </a:p>
          <a:p>
            <a:pPr lvl="1"/>
            <a:r>
              <a:rPr lang="nl-NL" dirty="0"/>
              <a:t>Beoordeling van werking medicatie, </a:t>
            </a:r>
            <a:r>
              <a:rPr lang="nl-NL" dirty="0" err="1"/>
              <a:t>evt</a:t>
            </a:r>
            <a:r>
              <a:rPr lang="nl-NL" dirty="0"/>
              <a:t> geavanceerde therapie </a:t>
            </a:r>
          </a:p>
          <a:p>
            <a:pPr lvl="1"/>
            <a:r>
              <a:rPr lang="nl-NL" dirty="0"/>
              <a:t>Beoordeling van bijwerkingen</a:t>
            </a:r>
          </a:p>
          <a:p>
            <a:pPr lvl="1"/>
            <a:r>
              <a:rPr lang="nl-NL" dirty="0"/>
              <a:t>Ondersteuning bij dagelijkse activiteiten </a:t>
            </a:r>
          </a:p>
          <a:p>
            <a:pPr lvl="1"/>
            <a:r>
              <a:rPr lang="nl-NL" dirty="0"/>
              <a:t>Thuiszorg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7DE3DF5-FE20-4F1C-B299-4D8DC5B1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44824"/>
            <a:ext cx="5663675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51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6175AB4-575E-434B-A437-0E9503EF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Late fase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CDF0C16-EA1B-4864-990F-5911F145D7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9C34B79-02C0-4D9E-ABC3-BE6CD78681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Intensiever worden van zorgbehoefte door </a:t>
            </a:r>
            <a:r>
              <a:rPr lang="nl-NL" dirty="0" err="1"/>
              <a:t>bijv</a:t>
            </a:r>
            <a:r>
              <a:rPr lang="nl-NL" dirty="0"/>
              <a:t>: </a:t>
            </a:r>
          </a:p>
          <a:p>
            <a:pPr lvl="1"/>
            <a:r>
              <a:rPr lang="nl-NL" dirty="0"/>
              <a:t>Toenemende fysieke beperkingen  </a:t>
            </a:r>
          </a:p>
          <a:p>
            <a:pPr lvl="1"/>
            <a:r>
              <a:rPr lang="nl-NL" dirty="0"/>
              <a:t>Cognitieve achteruitgang</a:t>
            </a:r>
          </a:p>
          <a:p>
            <a:pPr lvl="1"/>
            <a:endParaRPr lang="nl-NL" dirty="0"/>
          </a:p>
          <a:p>
            <a:r>
              <a:rPr lang="nl-NL" dirty="0"/>
              <a:t>Zorgplanning: </a:t>
            </a:r>
          </a:p>
          <a:p>
            <a:pPr lvl="1"/>
            <a:r>
              <a:rPr lang="nl-NL" dirty="0"/>
              <a:t>Bespreken van wensen rondom: </a:t>
            </a:r>
          </a:p>
          <a:p>
            <a:pPr lvl="2"/>
            <a:r>
              <a:rPr lang="nl-NL" dirty="0"/>
              <a:t>Levenseinde </a:t>
            </a:r>
          </a:p>
          <a:p>
            <a:pPr lvl="2"/>
            <a:r>
              <a:rPr lang="nl-NL" dirty="0"/>
              <a:t>Opname/verblijf in zorginstelling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5A5DAF2-DABD-4D1C-A6B9-0937469E7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1" y="1844824"/>
            <a:ext cx="5663675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30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AFF7C-0526-48A9-9334-C3D72B3B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9F5FB3-046C-4E7D-88F8-393217CBE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B97132-FFEF-4E5B-90D6-EE8A30AAD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0"/>
            <a:ext cx="11283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85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3C7D2-1377-4EC6-A4AA-F4D505C4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116787-B9D2-4E20-A122-C576AF071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Wensen bepalen </a:t>
            </a:r>
          </a:p>
          <a:p>
            <a:endParaRPr lang="nl-NL" dirty="0"/>
          </a:p>
          <a:p>
            <a:r>
              <a:rPr lang="nl-NL" dirty="0"/>
              <a:t>Wensen bespreekbaar maken </a:t>
            </a:r>
          </a:p>
          <a:p>
            <a:endParaRPr lang="nl-NL" dirty="0"/>
          </a:p>
          <a:p>
            <a:r>
              <a:rPr lang="nl-NL" dirty="0"/>
              <a:t>Anderen deelgenoot maken </a:t>
            </a:r>
          </a:p>
          <a:p>
            <a:endParaRPr lang="nl-NL" dirty="0"/>
          </a:p>
          <a:p>
            <a:r>
              <a:rPr lang="nl-NL" dirty="0"/>
              <a:t>Kan moeilijk of confronterend zijn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407485-3D51-4015-BDBB-4A9036300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291" y="2204864"/>
            <a:ext cx="52959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5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AFDAF-4A2A-41D3-A4AB-3F0E2CB1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262D90-7CA0-4CAA-B25D-2B50E2CEB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A6CA2F-4530-444C-9A09-BBBE751F5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548680"/>
            <a:ext cx="79629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38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B7488-A4C9-4335-9AE6-3D43641B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45BE62-4834-4C55-8CC5-07BE7897D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F5A4EF-CC68-4C53-98E9-6D001E40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106" y="1700808"/>
            <a:ext cx="7231732" cy="48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41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209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Waar gaan we het over hebben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Natuurlijk verloop van de ziekte</a:t>
            </a:r>
          </a:p>
          <a:p>
            <a:pPr eaLnBrk="1" hangingPunct="1"/>
            <a:r>
              <a:rPr lang="nl-NL" altLang="nl-NL" dirty="0"/>
              <a:t>Wat is proactieve zorgplanning</a:t>
            </a:r>
          </a:p>
          <a:p>
            <a:pPr eaLnBrk="1" hangingPunct="1"/>
            <a:r>
              <a:rPr lang="nl-NL" altLang="nl-NL" dirty="0"/>
              <a:t>Wat kan het u bieden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EC446-CC51-41A2-9270-5533E852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370E10-8198-434F-B9BE-1C6CABCF2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E90027-03A0-4FE2-AAC0-00309C682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360608"/>
            <a:ext cx="7297544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8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Basis model ZvP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31504" y="1806156"/>
            <a:ext cx="5987687" cy="4125912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Calibri" pitchFamily="34" charset="0"/>
              </a:rPr>
              <a:t>Begin van de ziekte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252913" y="4527550"/>
            <a:ext cx="5878512" cy="1371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4049713" y="3182939"/>
            <a:ext cx="0" cy="1266825"/>
          </a:xfrm>
          <a:prstGeom prst="line">
            <a:avLst/>
          </a:prstGeom>
          <a:noFill/>
          <a:ln w="22225">
            <a:solidFill>
              <a:srgbClr val="3366FF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pPr>
              <a:defRPr/>
            </a:pP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335214" y="3386138"/>
            <a:ext cx="17541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B050"/>
                </a:solidFill>
              </a:rPr>
              <a:t>Gewenst</a:t>
            </a:r>
            <a:r>
              <a:rPr lang="en-US" sz="2000" dirty="0">
                <a:solidFill>
                  <a:srgbClr val="00B050"/>
                </a:solidFill>
              </a:rPr>
              <a:t> effect (‘ON’)</a:t>
            </a:r>
            <a:endParaRPr lang="nl-NL" sz="2000" dirty="0">
              <a:solidFill>
                <a:srgbClr val="00B050"/>
              </a:solidFill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4287839" y="5035551"/>
            <a:ext cx="287337" cy="587375"/>
          </a:xfrm>
          <a:prstGeom prst="upArrow">
            <a:avLst>
              <a:gd name="adj1" fmla="val 50000"/>
              <a:gd name="adj2" fmla="val 51105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6862764" y="5064126"/>
            <a:ext cx="287337" cy="587375"/>
          </a:xfrm>
          <a:prstGeom prst="upArrow">
            <a:avLst>
              <a:gd name="adj1" fmla="val 50000"/>
              <a:gd name="adj2" fmla="val 51105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4049713" y="1798639"/>
            <a:ext cx="0" cy="12668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stealth" w="med" len="lg"/>
            <a:tailEnd type="none" w="med" len="lg"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4283076" y="1758950"/>
            <a:ext cx="5878513" cy="1371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919536" y="1844824"/>
            <a:ext cx="2400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FF0000"/>
                </a:solidFill>
              </a:rPr>
              <a:t>Overmatig</a:t>
            </a:r>
            <a:r>
              <a:rPr lang="en-US" sz="2000" dirty="0">
                <a:solidFill>
                  <a:srgbClr val="FF0000"/>
                </a:solidFill>
              </a:rPr>
              <a:t> effect (</a:t>
            </a:r>
            <a:r>
              <a:rPr lang="en-US" sz="2000" dirty="0" err="1">
                <a:solidFill>
                  <a:srgbClr val="FF0000"/>
                </a:solidFill>
              </a:rPr>
              <a:t>dyskinesieën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4267201" y="3143250"/>
            <a:ext cx="5878513" cy="13716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4240214" y="3138488"/>
            <a:ext cx="5968627" cy="10864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4240213" y="4521200"/>
            <a:ext cx="5891212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2319339" y="4781551"/>
            <a:ext cx="1754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00"/>
                </a:solidFill>
              </a:rPr>
              <a:t>Te </a:t>
            </a:r>
            <a:r>
              <a:rPr lang="en-US" sz="2000" dirty="0" err="1">
                <a:solidFill>
                  <a:srgbClr val="000000"/>
                </a:solidFill>
              </a:rPr>
              <a:t>weinig</a:t>
            </a:r>
            <a:r>
              <a:rPr lang="en-US" sz="2000" dirty="0">
                <a:solidFill>
                  <a:srgbClr val="000000"/>
                </a:solidFill>
              </a:rPr>
              <a:t> effect (‘OFF’)</a:t>
            </a:r>
            <a:endParaRPr lang="nl-NL" sz="2000" dirty="0">
              <a:solidFill>
                <a:srgbClr val="000000"/>
              </a:solidFill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flipV="1">
            <a:off x="4046538" y="4608514"/>
            <a:ext cx="0" cy="1266825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 type="stealth" w="med" len="lg"/>
            <a:tailEnd type="none" w="med" len="lg"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0" name="Freeform 19"/>
          <p:cNvSpPr>
            <a:spLocks/>
          </p:cNvSpPr>
          <p:nvPr/>
        </p:nvSpPr>
        <p:spPr bwMode="auto">
          <a:xfrm>
            <a:off x="4303713" y="3152776"/>
            <a:ext cx="5776912" cy="1546225"/>
          </a:xfrm>
          <a:custGeom>
            <a:avLst/>
            <a:gdLst>
              <a:gd name="T0" fmla="*/ 0 w 3639"/>
              <a:gd name="T1" fmla="*/ 2147483647 h 974"/>
              <a:gd name="T2" fmla="*/ 2147483647 w 3639"/>
              <a:gd name="T3" fmla="*/ 2147483647 h 974"/>
              <a:gd name="T4" fmla="*/ 2147483647 w 3639"/>
              <a:gd name="T5" fmla="*/ 2147483647 h 974"/>
              <a:gd name="T6" fmla="*/ 2147483647 w 3639"/>
              <a:gd name="T7" fmla="*/ 2147483647 h 974"/>
              <a:gd name="T8" fmla="*/ 2147483647 w 3639"/>
              <a:gd name="T9" fmla="*/ 2147483647 h 974"/>
              <a:gd name="T10" fmla="*/ 2147483647 w 3639"/>
              <a:gd name="T11" fmla="*/ 2147483647 h 974"/>
              <a:gd name="T12" fmla="*/ 2147483647 w 3639"/>
              <a:gd name="T13" fmla="*/ 2147483647 h 9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39"/>
              <a:gd name="T22" fmla="*/ 0 h 974"/>
              <a:gd name="T23" fmla="*/ 3639 w 3639"/>
              <a:gd name="T24" fmla="*/ 974 h 9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39" h="974">
                <a:moveTo>
                  <a:pt x="0" y="835"/>
                </a:moveTo>
                <a:cubicBezTo>
                  <a:pt x="17" y="904"/>
                  <a:pt x="35" y="974"/>
                  <a:pt x="201" y="835"/>
                </a:cubicBezTo>
                <a:cubicBezTo>
                  <a:pt x="367" y="696"/>
                  <a:pt x="745" y="0"/>
                  <a:pt x="996" y="3"/>
                </a:cubicBezTo>
                <a:cubicBezTo>
                  <a:pt x="1247" y="6"/>
                  <a:pt x="1446" y="853"/>
                  <a:pt x="1710" y="853"/>
                </a:cubicBezTo>
                <a:cubicBezTo>
                  <a:pt x="1974" y="853"/>
                  <a:pt x="2318" y="4"/>
                  <a:pt x="2578" y="3"/>
                </a:cubicBezTo>
                <a:cubicBezTo>
                  <a:pt x="2838" y="2"/>
                  <a:pt x="3096" y="727"/>
                  <a:pt x="3273" y="844"/>
                </a:cubicBezTo>
                <a:cubicBezTo>
                  <a:pt x="3450" y="961"/>
                  <a:pt x="3576" y="733"/>
                  <a:pt x="3639" y="707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4007769" y="5877272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000000"/>
                </a:solidFill>
                <a:latin typeface="Tahoma" pitchFamily="34" charset="0"/>
              </a:rPr>
              <a:t>Dosis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1</a:t>
            </a:r>
            <a:endParaRPr lang="nl-NL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528049" y="5877272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000000"/>
                </a:solidFill>
                <a:latin typeface="Tahoma" pitchFamily="34" charset="0"/>
              </a:rPr>
              <a:t>Dosis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2</a:t>
            </a:r>
            <a:endParaRPr lang="nl-NL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4130676" y="1606550"/>
            <a:ext cx="5878513" cy="18938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4151313" y="3500438"/>
            <a:ext cx="5878512" cy="36036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4130676" y="3860801"/>
            <a:ext cx="5878513" cy="18716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8" name="Freeform 21"/>
          <p:cNvSpPr>
            <a:spLocks/>
          </p:cNvSpPr>
          <p:nvPr/>
        </p:nvSpPr>
        <p:spPr bwMode="auto">
          <a:xfrm>
            <a:off x="4122738" y="1987550"/>
            <a:ext cx="5529262" cy="3517900"/>
          </a:xfrm>
          <a:custGeom>
            <a:avLst/>
            <a:gdLst>
              <a:gd name="T0" fmla="*/ 0 w 3483"/>
              <a:gd name="T1" fmla="*/ 2147483647 h 2216"/>
              <a:gd name="T2" fmla="*/ 2147483647 w 3483"/>
              <a:gd name="T3" fmla="*/ 2147483647 h 2216"/>
              <a:gd name="T4" fmla="*/ 2147483647 w 3483"/>
              <a:gd name="T5" fmla="*/ 2147483647 h 2216"/>
              <a:gd name="T6" fmla="*/ 2147483647 w 3483"/>
              <a:gd name="T7" fmla="*/ 2147483647 h 2216"/>
              <a:gd name="T8" fmla="*/ 2147483647 w 3483"/>
              <a:gd name="T9" fmla="*/ 2147483647 h 2216"/>
              <a:gd name="T10" fmla="*/ 2147483647 w 3483"/>
              <a:gd name="T11" fmla="*/ 2147483647 h 2216"/>
              <a:gd name="T12" fmla="*/ 2147483647 w 3483"/>
              <a:gd name="T13" fmla="*/ 2147483647 h 2216"/>
              <a:gd name="T14" fmla="*/ 2147483647 w 3483"/>
              <a:gd name="T15" fmla="*/ 2147483647 h 22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83"/>
              <a:gd name="T25" fmla="*/ 0 h 2216"/>
              <a:gd name="T26" fmla="*/ 3483 w 3483"/>
              <a:gd name="T27" fmla="*/ 2216 h 22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83" h="2216">
                <a:moveTo>
                  <a:pt x="0" y="1921"/>
                </a:moveTo>
                <a:cubicBezTo>
                  <a:pt x="73" y="2068"/>
                  <a:pt x="146" y="2216"/>
                  <a:pt x="274" y="1902"/>
                </a:cubicBezTo>
                <a:cubicBezTo>
                  <a:pt x="402" y="1588"/>
                  <a:pt x="602" y="0"/>
                  <a:pt x="768" y="37"/>
                </a:cubicBezTo>
                <a:cubicBezTo>
                  <a:pt x="934" y="74"/>
                  <a:pt x="1084" y="2122"/>
                  <a:pt x="1270" y="2122"/>
                </a:cubicBezTo>
                <a:cubicBezTo>
                  <a:pt x="1456" y="2122"/>
                  <a:pt x="1717" y="38"/>
                  <a:pt x="1883" y="37"/>
                </a:cubicBezTo>
                <a:cubicBezTo>
                  <a:pt x="2049" y="36"/>
                  <a:pt x="2080" y="2110"/>
                  <a:pt x="2267" y="2113"/>
                </a:cubicBezTo>
                <a:cubicBezTo>
                  <a:pt x="2454" y="2116"/>
                  <a:pt x="2805" y="61"/>
                  <a:pt x="3008" y="55"/>
                </a:cubicBezTo>
                <a:cubicBezTo>
                  <a:pt x="3211" y="49"/>
                  <a:pt x="3347" y="1062"/>
                  <a:pt x="3483" y="207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4192589" y="5362576"/>
            <a:ext cx="287337" cy="587375"/>
          </a:xfrm>
          <a:prstGeom prst="upArrow">
            <a:avLst>
              <a:gd name="adj1" fmla="val 50000"/>
              <a:gd name="adj2" fmla="val 51105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6000750" y="5392739"/>
            <a:ext cx="287338" cy="587375"/>
          </a:xfrm>
          <a:prstGeom prst="upArrow">
            <a:avLst>
              <a:gd name="adj1" fmla="val 50000"/>
              <a:gd name="adj2" fmla="val 51105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7580314" y="5403851"/>
            <a:ext cx="287337" cy="587375"/>
          </a:xfrm>
          <a:prstGeom prst="upArrow">
            <a:avLst>
              <a:gd name="adj1" fmla="val 50000"/>
              <a:gd name="adj2" fmla="val 51105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3900489" y="5972176"/>
            <a:ext cx="1006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000000"/>
                </a:solidFill>
                <a:latin typeface="Tahoma" pitchFamily="34" charset="0"/>
              </a:rPr>
              <a:t>Dosis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1</a:t>
            </a:r>
            <a:endParaRPr lang="nl-NL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5629276" y="6002338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000000"/>
                </a:solidFill>
                <a:latin typeface="Tahoma" pitchFamily="34" charset="0"/>
              </a:rPr>
              <a:t>Dosis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2</a:t>
            </a:r>
            <a:endParaRPr lang="nl-NL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7315200" y="6061076"/>
            <a:ext cx="915988" cy="366713"/>
          </a:xfrm>
          <a:prstGeom prst="rect">
            <a:avLst/>
          </a:prstGeom>
          <a:noFill/>
          <a:ln w="25400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rgbClr val="000000"/>
                </a:solidFill>
                <a:latin typeface="Tahoma" pitchFamily="34" charset="0"/>
              </a:rPr>
              <a:t>Dosis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3</a:t>
            </a:r>
            <a:endParaRPr lang="nl-NL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1847529" y="1772817"/>
            <a:ext cx="2185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FF0000"/>
                </a:solidFill>
              </a:rPr>
              <a:t>Overmatig</a:t>
            </a:r>
            <a:r>
              <a:rPr lang="en-US" sz="2000" dirty="0">
                <a:solidFill>
                  <a:srgbClr val="FF0000"/>
                </a:solidFill>
              </a:rPr>
              <a:t> effect (</a:t>
            </a:r>
            <a:r>
              <a:rPr lang="en-US" sz="2000" dirty="0" err="1">
                <a:solidFill>
                  <a:srgbClr val="FF0000"/>
                </a:solidFill>
              </a:rPr>
              <a:t>dyskinesieën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182814" y="3233738"/>
            <a:ext cx="175418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00" dirty="0" err="1">
                <a:solidFill>
                  <a:srgbClr val="00B050"/>
                </a:solidFill>
                <a:latin typeface="Tahoma" pitchFamily="34" charset="0"/>
              </a:rPr>
              <a:t>Gewenste</a:t>
            </a:r>
            <a:r>
              <a:rPr lang="en-US" sz="1900" dirty="0">
                <a:solidFill>
                  <a:srgbClr val="00B050"/>
                </a:solidFill>
                <a:latin typeface="Tahoma" pitchFamily="34" charset="0"/>
              </a:rPr>
              <a:t> effect (ON)</a:t>
            </a:r>
            <a:endParaRPr lang="nl-NL" sz="1900" dirty="0">
              <a:solidFill>
                <a:srgbClr val="00B050"/>
              </a:solidFill>
              <a:latin typeface="Tahoma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2166939" y="4629150"/>
            <a:ext cx="175418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00" dirty="0">
                <a:solidFill>
                  <a:srgbClr val="000000"/>
                </a:solidFill>
                <a:latin typeface="Tahoma" pitchFamily="34" charset="0"/>
              </a:rPr>
              <a:t>Te </a:t>
            </a:r>
            <a:r>
              <a:rPr lang="en-US" sz="1900" dirty="0" err="1">
                <a:solidFill>
                  <a:srgbClr val="000000"/>
                </a:solidFill>
                <a:latin typeface="Tahoma" pitchFamily="34" charset="0"/>
              </a:rPr>
              <a:t>weinig</a:t>
            </a:r>
            <a:r>
              <a:rPr lang="en-US" sz="1900" dirty="0">
                <a:solidFill>
                  <a:srgbClr val="000000"/>
                </a:solidFill>
                <a:latin typeface="Tahoma" pitchFamily="34" charset="0"/>
              </a:rPr>
              <a:t> effect (OFF)</a:t>
            </a:r>
            <a:endParaRPr lang="nl-NL" sz="19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H="1">
            <a:off x="3863752" y="1646238"/>
            <a:ext cx="33561" cy="178276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stealth" w="med" len="lg"/>
            <a:tailEnd type="none" w="med" len="lg"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9" name="Line 5"/>
          <p:cNvSpPr>
            <a:spLocks noChangeShapeType="1"/>
          </p:cNvSpPr>
          <p:nvPr/>
        </p:nvSpPr>
        <p:spPr bwMode="auto">
          <a:xfrm>
            <a:off x="3863752" y="3501008"/>
            <a:ext cx="0" cy="360040"/>
          </a:xfrm>
          <a:prstGeom prst="line">
            <a:avLst/>
          </a:prstGeom>
          <a:noFill/>
          <a:ln w="22225">
            <a:solidFill>
              <a:srgbClr val="92D05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cxnSp>
        <p:nvCxnSpPr>
          <p:cNvPr id="42" name="Rechte verbindingslijn met pijl 41"/>
          <p:cNvCxnSpPr/>
          <p:nvPr/>
        </p:nvCxnSpPr>
        <p:spPr>
          <a:xfrm flipV="1">
            <a:off x="3863752" y="4005064"/>
            <a:ext cx="0" cy="165618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4151784" y="3861048"/>
            <a:ext cx="5891212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7" name="Line 15"/>
          <p:cNvSpPr>
            <a:spLocks noChangeShapeType="1"/>
          </p:cNvSpPr>
          <p:nvPr/>
        </p:nvSpPr>
        <p:spPr bwMode="auto">
          <a:xfrm>
            <a:off x="4151784" y="3501008"/>
            <a:ext cx="5891212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1991544" y="836712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4000" b="1" dirty="0">
                <a:solidFill>
                  <a:srgbClr val="00B0F0"/>
                </a:solidFill>
                <a:latin typeface="Calibri" pitchFamily="34" charset="0"/>
              </a:rPr>
              <a:t>Gevorderde </a:t>
            </a:r>
            <a:r>
              <a:rPr lang="nl-NL" sz="4000" b="1" dirty="0" err="1">
                <a:solidFill>
                  <a:srgbClr val="00B0F0"/>
                </a:solidFill>
                <a:latin typeface="Calibri" pitchFamily="34" charset="0"/>
              </a:rPr>
              <a:t>parkinson</a:t>
            </a:r>
            <a:endParaRPr lang="nl-NL" sz="4000" b="1" dirty="0">
              <a:solidFill>
                <a:srgbClr val="00B0F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F5BFB-3D31-4CA1-AB55-69FE714FA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Beloop en medicatie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A6FDC1-4E55-4D38-8AAC-CE30F74F8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E2717-5332-4D2A-A7C4-B3C33A904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6288" y="2276872"/>
            <a:ext cx="8099425" cy="345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831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1E78C-259B-45EB-8164-345CD270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Proactieve zorgplanning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F2BBB0-F490-4EA5-A555-08D2C483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Definitie: </a:t>
            </a:r>
          </a:p>
          <a:p>
            <a:r>
              <a:rPr lang="nl-NL" dirty="0"/>
              <a:t>Het tijdig bespreken en vastleggen van wensen, behoeften en doelen voor toekomstige zorg</a:t>
            </a:r>
          </a:p>
          <a:p>
            <a:pPr lvl="1"/>
            <a:r>
              <a:rPr lang="nl-NL" dirty="0"/>
              <a:t>Proces van in gesprek gaan, vooruitdenken, plannen en organiseren van gewenste passende zorg </a:t>
            </a:r>
          </a:p>
          <a:p>
            <a:pPr lvl="1"/>
            <a:r>
              <a:rPr lang="nl-NL" dirty="0"/>
              <a:t>Fysieke, psychische en sociale aspecten en zingeving</a:t>
            </a:r>
          </a:p>
        </p:txBody>
      </p:sp>
    </p:spTree>
    <p:extLst>
      <p:ext uri="{BB962C8B-B14F-4D97-AF65-F5344CB8AC3E}">
        <p14:creationId xmlns:p14="http://schemas.microsoft.com/office/powerpoint/2010/main" val="242379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8DA87-5D70-4B1E-A510-E02389D7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794201-01D8-4806-B76A-62C3B80D8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Helpt om regie te houden </a:t>
            </a:r>
          </a:p>
          <a:p>
            <a:r>
              <a:rPr lang="nl-NL" dirty="0"/>
              <a:t>Gericht op kwaliteit van leven </a:t>
            </a:r>
          </a:p>
          <a:p>
            <a:r>
              <a:rPr lang="nl-NL" dirty="0"/>
              <a:t>Maakt toekomstige beslissingen </a:t>
            </a:r>
          </a:p>
          <a:p>
            <a:pPr marL="0" indent="0">
              <a:buNone/>
            </a:pPr>
            <a:r>
              <a:rPr lang="nl-NL" dirty="0"/>
              <a:t>   gemakkelijker </a:t>
            </a:r>
          </a:p>
          <a:p>
            <a:endParaRPr lang="nl-NL" dirty="0"/>
          </a:p>
          <a:p>
            <a:r>
              <a:rPr lang="nl-NL" dirty="0"/>
              <a:t>Voor patiënten zelf </a:t>
            </a:r>
          </a:p>
          <a:p>
            <a:r>
              <a:rPr lang="nl-NL" dirty="0"/>
              <a:t>Voor naasten </a:t>
            </a:r>
          </a:p>
          <a:p>
            <a:endParaRPr lang="nl-NL" dirty="0"/>
          </a:p>
          <a:p>
            <a:r>
              <a:rPr lang="nl-NL" dirty="0"/>
              <a:t>Voorkomt onnodige stress en/of onduidelijkheid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27E609-3E48-43D5-B048-55EFD1399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836" y="1948490"/>
            <a:ext cx="42291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938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rijnstate">
      <a:dk1>
        <a:srgbClr val="000000"/>
      </a:dk1>
      <a:lt1>
        <a:srgbClr val="FFFFFF"/>
      </a:lt1>
      <a:dk2>
        <a:srgbClr val="0070B8"/>
      </a:dk2>
      <a:lt2>
        <a:srgbClr val="F2F2F2"/>
      </a:lt2>
      <a:accent1>
        <a:srgbClr val="0070B8"/>
      </a:accent1>
      <a:accent2>
        <a:srgbClr val="00B1E6"/>
      </a:accent2>
      <a:accent3>
        <a:srgbClr val="84D0F0"/>
      </a:accent3>
      <a:accent4>
        <a:srgbClr val="A50C6D"/>
      </a:accent4>
      <a:accent5>
        <a:srgbClr val="C67EA2"/>
      </a:accent5>
      <a:accent6>
        <a:srgbClr val="E1C1D2"/>
      </a:accent6>
      <a:hlink>
        <a:srgbClr val="000000"/>
      </a:hlink>
      <a:folHlink>
        <a:srgbClr val="000000"/>
      </a:folHlink>
    </a:clrScheme>
    <a:fontScheme name="Aangepast 22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-Rijnstate-2020-16-9.pptx" id="{A72A8CDA-4D86-43E4-884F-31F629E71BB6}" vid="{F0AB6CBC-A28F-4E0B-9419-92681B2C3B05}"/>
    </a:ext>
  </a:extLst>
</a:theme>
</file>

<file path=customUI/customUI14.xml><?xml version="1.0" encoding="utf-8"?>
<customUI xmlns="http://schemas.microsoft.com/office/2009/07/customui">
  <ribbon startFromScratch="false">
    <!-- This is a comment-->
    <tabs>
      <tab id="customTab1" label="MIJN PRESENTATIE" insertBeforeMso="TabHome">
        <group id="Dia" label="Dia's">
          <gallery idMso="SlideNewGallery" size="large"/>
          <gallery idMso="SlideLayoutGallery" size="large"/>
          <button idMso="SlideReset" size="large"/>
        </group>
        <group id="Text" label="Tekst">
          <button idMso="PasteTextOnly" size="large"/>
          <button idMso="IndentDecrease" label="Vorige tekstopmaak" size="large"/>
          <button idMso="IndentIncrease" label="Volgende tekstopmaak" size="large"/>
        </group>
      </tab>
    </tabs>
  </ribbon>
</customUI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122</TotalTime>
  <Words>259</Words>
  <Application>Microsoft Office PowerPoint</Application>
  <PresentationFormat>Breedbeeld</PresentationFormat>
  <Paragraphs>79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Lucida Sans</vt:lpstr>
      <vt:lpstr>Tahoma</vt:lpstr>
      <vt:lpstr>Standaardontwerp</vt:lpstr>
      <vt:lpstr>Proactieve zorgplanning bij Parkinson</vt:lpstr>
      <vt:lpstr>Waar gaan we het over hebben</vt:lpstr>
      <vt:lpstr>PowerPoint-presentatie</vt:lpstr>
      <vt:lpstr>Basis model ZvP</vt:lpstr>
      <vt:lpstr>Begin van de ziekte </vt:lpstr>
      <vt:lpstr>PowerPoint-presentatie</vt:lpstr>
      <vt:lpstr>Beloop en medicatie</vt:lpstr>
      <vt:lpstr>Proactieve zorgplanning</vt:lpstr>
      <vt:lpstr>Waarom?</vt:lpstr>
      <vt:lpstr>Wanneer</vt:lpstr>
      <vt:lpstr>Vroege fase</vt:lpstr>
      <vt:lpstr>Midden fase</vt:lpstr>
      <vt:lpstr>Late fase</vt:lpstr>
      <vt:lpstr>PowerPoint-presentatie</vt:lpstr>
      <vt:lpstr>Hoe?</vt:lpstr>
      <vt:lpstr>PowerPoint-presentatie</vt:lpstr>
      <vt:lpstr>Vragen?</vt:lpstr>
      <vt:lpstr>PowerPoint-presentatie</vt:lpstr>
    </vt:vector>
  </TitlesOfParts>
  <Company>Alysis Zorggroep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Proactieve zorgplanning bij Parkinson</dc:title>
  <dc:creator>Gaalen, Judith van</dc:creator>
  <cp:lastModifiedBy>Gaalen, Judith van</cp:lastModifiedBy>
  <cp:revision>7</cp:revision>
  <dcterms:created xsi:type="dcterms:W3CDTF">2025-05-13T06:56:26Z</dcterms:created>
  <dcterms:modified xsi:type="dcterms:W3CDTF">2025-05-13T10:55:48Z</dcterms:modified>
</cp:coreProperties>
</file>