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 bookmarkIdSeed="2">
  <p:sldMasterIdLst>
    <p:sldMasterId id="2147483648" r:id="rId1"/>
  </p:sldMasterIdLst>
  <p:notesMasterIdLst>
    <p:notesMasterId r:id="rId17"/>
  </p:notesMasterIdLst>
  <p:handoutMasterIdLst>
    <p:handoutMasterId r:id="rId18"/>
  </p:handoutMasterIdLst>
  <p:sldIdLst>
    <p:sldId id="256" r:id="rId2"/>
    <p:sldId id="295" r:id="rId3"/>
    <p:sldId id="296" r:id="rId4"/>
    <p:sldId id="286" r:id="rId5"/>
    <p:sldId id="277" r:id="rId6"/>
    <p:sldId id="288" r:id="rId7"/>
    <p:sldId id="289" r:id="rId8"/>
    <p:sldId id="299" r:id="rId9"/>
    <p:sldId id="291" r:id="rId10"/>
    <p:sldId id="298" r:id="rId11"/>
    <p:sldId id="292" r:id="rId12"/>
    <p:sldId id="294" r:id="rId13"/>
    <p:sldId id="281" r:id="rId14"/>
    <p:sldId id="297" r:id="rId15"/>
    <p:sldId id="285" r:id="rId16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Verdana" pitchFamily="34" charset="0"/>
        <a:ea typeface="ＭＳ Ｐゴシック" pitchFamily="34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Verdana" pitchFamily="34" charset="0"/>
        <a:ea typeface="ＭＳ Ｐゴシック" pitchFamily="34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Verdana" pitchFamily="34" charset="0"/>
        <a:ea typeface="ＭＳ Ｐゴシック" pitchFamily="34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Verdana" pitchFamily="34" charset="0"/>
        <a:ea typeface="ＭＳ Ｐゴシック" pitchFamily="34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Verdana" pitchFamily="34" charset="0"/>
        <a:ea typeface="ＭＳ Ｐゴシック" pitchFamily="34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Verdana" pitchFamily="34" charset="0"/>
        <a:ea typeface="ＭＳ Ｐゴシック" pitchFamily="34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Verdana" pitchFamily="34" charset="0"/>
        <a:ea typeface="ＭＳ Ｐゴシック" pitchFamily="34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Verdana" pitchFamily="34" charset="0"/>
        <a:ea typeface="ＭＳ Ｐゴシック" pitchFamily="34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Verdana" pitchFamily="34" charset="0"/>
        <a:ea typeface="ＭＳ Ｐゴシック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4080"/>
    <a:srgbClr val="000000"/>
    <a:srgbClr val="008000"/>
    <a:srgbClr val="33CC33"/>
    <a:srgbClr val="CCCCCC"/>
    <a:srgbClr val="999999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58" autoAdjust="0"/>
    <p:restoredTop sz="91117" autoAdjust="0"/>
  </p:normalViewPr>
  <p:slideViewPr>
    <p:cSldViewPr>
      <p:cViewPr varScale="1">
        <p:scale>
          <a:sx n="103" d="100"/>
          <a:sy n="103" d="100"/>
        </p:scale>
        <p:origin x="1044" y="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36" d="100"/>
          <a:sy n="36" d="100"/>
        </p:scale>
        <p:origin x="1488" y="4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931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quarter" idx="1"/>
          </p:nvPr>
        </p:nvSpPr>
        <p:spPr>
          <a:xfrm>
            <a:off x="3885010" y="0"/>
            <a:ext cx="2971800" cy="45931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8B77D88-DE1F-4E65-A21F-492AF9D357D9}" type="datetimeFigureOut">
              <a:rPr lang="nl-NL" smtClean="0"/>
              <a:t>18-5-2018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2"/>
          </p:nvPr>
        </p:nvSpPr>
        <p:spPr>
          <a:xfrm>
            <a:off x="0" y="8684686"/>
            <a:ext cx="2971800" cy="45931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3"/>
          </p:nvPr>
        </p:nvSpPr>
        <p:spPr>
          <a:xfrm>
            <a:off x="3885010" y="8684686"/>
            <a:ext cx="2971800" cy="45931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AEFEA33-5E69-4472-8A4C-003FAF19DD92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87472209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Verdana" pitchFamily="80" charset="0"/>
                <a:ea typeface="ＭＳ Ｐゴシック" pitchFamily="80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Verdana" pitchFamily="80" charset="0"/>
                <a:ea typeface="ＭＳ Ｐゴシック" pitchFamily="80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970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19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Klik om de tekststijl van het model te bewerken</a:t>
            </a:r>
          </a:p>
          <a:p>
            <a:pPr lvl="1"/>
            <a:r>
              <a:rPr lang="en-US" noProof="0" smtClean="0"/>
              <a:t>Tweede niveau</a:t>
            </a:r>
          </a:p>
          <a:p>
            <a:pPr lvl="2"/>
            <a:r>
              <a:rPr lang="en-US" noProof="0" smtClean="0"/>
              <a:t>Derde niveau</a:t>
            </a:r>
          </a:p>
          <a:p>
            <a:pPr lvl="3"/>
            <a:r>
              <a:rPr lang="en-US" noProof="0" smtClean="0"/>
              <a:t>Vierde niveau</a:t>
            </a:r>
          </a:p>
          <a:p>
            <a:pPr lvl="4"/>
            <a:r>
              <a:rPr lang="en-US" noProof="0" smtClean="0"/>
              <a:t>Vijfde niveau</a:t>
            </a:r>
          </a:p>
        </p:txBody>
      </p:sp>
      <p:sp>
        <p:nvSpPr>
          <p:cNvPr id="819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Verdana" pitchFamily="80" charset="0"/>
                <a:ea typeface="ＭＳ Ｐゴシック" pitchFamily="80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19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Verdana" pitchFamily="80" charset="0"/>
                <a:ea typeface="ＭＳ Ｐゴシック" pitchFamily="80" charset="-128"/>
              </a:defRPr>
            </a:lvl1pPr>
          </a:lstStyle>
          <a:p>
            <a:pPr>
              <a:defRPr/>
            </a:pPr>
            <a:fld id="{D88BAF07-5827-47E2-B58C-EE447A1EBF75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613759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Verdana" pitchFamily="80" charset="0"/>
        <a:ea typeface="ＭＳ Ｐゴシック" pitchFamily="80" charset="-128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Verdana" pitchFamily="80" charset="0"/>
        <a:ea typeface="ＭＳ Ｐゴシック" pitchFamily="80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Verdana" pitchFamily="80" charset="0"/>
        <a:ea typeface="ＭＳ Ｐゴシック" pitchFamily="80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Verdana" pitchFamily="80" charset="0"/>
        <a:ea typeface="ＭＳ Ｐゴシック" pitchFamily="80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Verdana" pitchFamily="80" charset="0"/>
        <a:ea typeface="ＭＳ Ｐゴシック" pitchFamily="80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CA133D5-46A2-49CA-B66C-536027499E77}" type="slidenum">
              <a:rPr lang="en-US" smtClean="0">
                <a:latin typeface="Verdana" pitchFamily="34" charset="0"/>
                <a:ea typeface="ＭＳ Ｐゴシック" pitchFamily="34" charset="-128"/>
              </a:rPr>
              <a:pPr/>
              <a:t>1</a:t>
            </a:fld>
            <a:endParaRPr lang="en-US" smtClean="0">
              <a:latin typeface="Verdana" pitchFamily="34" charset="0"/>
              <a:ea typeface="ＭＳ Ｐゴシック" pitchFamily="34" charset="-128"/>
            </a:endParaRPr>
          </a:p>
        </p:txBody>
      </p:sp>
      <p:sp>
        <p:nvSpPr>
          <p:cNvPr id="307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nl-NL" smtClean="0">
                <a:latin typeface="Verdana" pitchFamily="34" charset="0"/>
                <a:ea typeface="ＭＳ Ｐゴシック" pitchFamily="34" charset="-128"/>
              </a:rPr>
              <a:t>Voorstellen Frans en Arno</a:t>
            </a:r>
          </a:p>
        </p:txBody>
      </p:sp>
    </p:spTree>
    <p:extLst>
      <p:ext uri="{BB962C8B-B14F-4D97-AF65-F5344CB8AC3E}">
        <p14:creationId xmlns:p14="http://schemas.microsoft.com/office/powerpoint/2010/main" val="262148343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jdelijke aanduiding voor dia-afbeelding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219" name="Tijdelijke aanduiding voor notities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nl-NL" altLang="nl-NL" smtClean="0">
              <a:ea typeface="ＭＳ Ｐゴシック" panose="020B0600070205080204" pitchFamily="34" charset="-128"/>
            </a:endParaRPr>
          </a:p>
        </p:txBody>
      </p:sp>
      <p:sp>
        <p:nvSpPr>
          <p:cNvPr id="9220" name="Tijdelijke aanduiding voor dianumm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fld id="{B70B8191-7B60-4949-A134-1CA4BB3445A4}" type="slidenum">
              <a:rPr lang="en-US" altLang="nl-NL" sz="1200" smtClean="0"/>
              <a:pPr/>
              <a:t>3</a:t>
            </a:fld>
            <a:endParaRPr lang="en-US" altLang="nl-NL" sz="1200" smtClean="0"/>
          </a:p>
        </p:txBody>
      </p:sp>
    </p:spTree>
    <p:extLst>
      <p:ext uri="{BB962C8B-B14F-4D97-AF65-F5344CB8AC3E}">
        <p14:creationId xmlns:p14="http://schemas.microsoft.com/office/powerpoint/2010/main" val="334652490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jdelijke aanduiding voor dia-afbeelding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0483" name="Tijdelijke aanduiding voor notities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nl-NL" altLang="nl-NL" smtClean="0">
              <a:ea typeface="ＭＳ Ｐゴシック" panose="020B0600070205080204" pitchFamily="34" charset="-128"/>
            </a:endParaRPr>
          </a:p>
        </p:txBody>
      </p:sp>
      <p:sp>
        <p:nvSpPr>
          <p:cNvPr id="20484" name="Tijdelijke aanduiding voor dianumm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fld id="{ACBFD2B9-1C1A-4534-98B7-151E59EE4B9C}" type="slidenum">
              <a:rPr lang="en-US" altLang="nl-NL" sz="1200" smtClean="0"/>
              <a:pPr/>
              <a:t>14</a:t>
            </a:fld>
            <a:endParaRPr lang="en-US" altLang="nl-NL" sz="1200" smtClean="0"/>
          </a:p>
        </p:txBody>
      </p:sp>
    </p:spTree>
    <p:extLst>
      <p:ext uri="{BB962C8B-B14F-4D97-AF65-F5344CB8AC3E}">
        <p14:creationId xmlns:p14="http://schemas.microsoft.com/office/powerpoint/2010/main" val="273385861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159000" y="4343400"/>
            <a:ext cx="6400800" cy="1447800"/>
          </a:xfrm>
        </p:spPr>
        <p:txBody>
          <a:bodyPr/>
          <a:lstStyle>
            <a:lvl1pPr marL="0" indent="0">
              <a:defRPr/>
            </a:lvl1pPr>
          </a:lstStyle>
          <a:p>
            <a:r>
              <a:rPr lang="en-US"/>
              <a:t>Klik om de titelstijl van het model te bewerken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2159000" y="5943600"/>
            <a:ext cx="6400800" cy="3048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000000"/>
                </a:solidFill>
                <a:latin typeface="Verdana" pitchFamily="80" charset="0"/>
                <a:ea typeface="ＭＳ Ｐゴシック" pitchFamily="80" charset="-128"/>
              </a:defRPr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1FAA63F-2D38-4C8C-A081-D4BD2A5021E5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648450" y="274638"/>
            <a:ext cx="2063750" cy="5821362"/>
          </a:xfrm>
          <a:prstGeom prst="rect">
            <a:avLst/>
          </a:prstGeom>
        </p:spPr>
        <p:txBody>
          <a:bodyPr vert="eaVert"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38850" cy="5821362"/>
          </a:xfrm>
        </p:spPr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990F4CE-A4DE-43B1-AC7B-D0C8C06A7A06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F401ECD-BB58-42AE-8817-113F6CDA3CA8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85B7C88-7ABC-45A6-90B5-E203E61CD40B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2159000" y="1447800"/>
            <a:ext cx="3200400" cy="4648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5511800" y="1447800"/>
            <a:ext cx="3200400" cy="4648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F5DBF25-5646-4048-9063-4D5C40DCAEF4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62640C4-196A-426B-B870-83AC500B37A3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D1B006D-2C50-48DA-A659-A99D40F947DC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2A29055-72F5-489E-9286-C109F53B96E3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5053D7D-11F0-4DD0-879F-06B877CC617A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nl-NL" noProof="0" smtClean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3646B61-F028-4805-97FF-A3FDD8CBB73D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159000" y="1447800"/>
            <a:ext cx="6553200" cy="464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Klik om de tekststijl van het model te bewerken</a:t>
            </a:r>
          </a:p>
          <a:p>
            <a:pPr lvl="1"/>
            <a:r>
              <a:rPr lang="en-US" smtClean="0"/>
              <a:t>Tweede niveau</a:t>
            </a:r>
          </a:p>
          <a:p>
            <a:pPr lvl="2"/>
            <a:r>
              <a:rPr lang="en-US" smtClean="0"/>
              <a:t>Derde niveau</a:t>
            </a:r>
          </a:p>
          <a:p>
            <a:pPr lvl="3"/>
            <a:r>
              <a:rPr lang="en-US" smtClean="0"/>
              <a:t>Vierde niveau</a:t>
            </a:r>
          </a:p>
          <a:p>
            <a:pPr lvl="4"/>
            <a:r>
              <a:rPr lang="en-US" smtClean="0"/>
              <a:t>Vijfde niveau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85800" y="6477000"/>
            <a:ext cx="14478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000000"/>
                </a:solidFill>
                <a:latin typeface="Verdana" pitchFamily="80" charset="0"/>
                <a:ea typeface="ＭＳ Ｐゴシック" pitchFamily="80" charset="-128"/>
              </a:defRPr>
            </a:lvl1pPr>
          </a:lstStyle>
          <a:p>
            <a:pPr>
              <a:defRPr/>
            </a:pPr>
            <a:fld id="{C354C631-31DC-4F48-AA89-CBABD9ACA454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79" r:id="rId1"/>
    <p:sldLayoutId id="2147483769" r:id="rId2"/>
    <p:sldLayoutId id="2147483770" r:id="rId3"/>
    <p:sldLayoutId id="2147483771" r:id="rId4"/>
    <p:sldLayoutId id="2147483772" r:id="rId5"/>
    <p:sldLayoutId id="2147483773" r:id="rId6"/>
    <p:sldLayoutId id="2147483774" r:id="rId7"/>
    <p:sldLayoutId id="2147483775" r:id="rId8"/>
    <p:sldLayoutId id="2147483776" r:id="rId9"/>
    <p:sldLayoutId id="2147483777" r:id="rId10"/>
    <p:sldLayoutId id="2147483778" r:id="rId11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600">
          <a:solidFill>
            <a:srgbClr val="000000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600">
          <a:solidFill>
            <a:srgbClr val="000000"/>
          </a:solidFill>
          <a:latin typeface="Verdana" pitchFamily="80" charset="0"/>
          <a:ea typeface="ＭＳ Ｐゴシック" pitchFamily="80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600">
          <a:solidFill>
            <a:srgbClr val="000000"/>
          </a:solidFill>
          <a:latin typeface="Verdana" pitchFamily="80" charset="0"/>
          <a:ea typeface="ＭＳ Ｐゴシック" pitchFamily="80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600">
          <a:solidFill>
            <a:srgbClr val="000000"/>
          </a:solidFill>
          <a:latin typeface="Verdana" pitchFamily="80" charset="0"/>
          <a:ea typeface="ＭＳ Ｐゴシック" pitchFamily="80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600">
          <a:solidFill>
            <a:srgbClr val="000000"/>
          </a:solidFill>
          <a:latin typeface="Verdana" pitchFamily="80" charset="0"/>
          <a:ea typeface="ＭＳ Ｐゴシック" pitchFamily="80" charset="-128"/>
        </a:defRPr>
      </a:lvl5pPr>
      <a:lvl6pPr marL="457200" algn="l" rtl="0" fontAlgn="base">
        <a:spcBef>
          <a:spcPct val="0"/>
        </a:spcBef>
        <a:spcAft>
          <a:spcPct val="0"/>
        </a:spcAft>
        <a:defRPr sz="2600">
          <a:solidFill>
            <a:srgbClr val="000000"/>
          </a:solidFill>
          <a:latin typeface="Verdana" pitchFamily="80" charset="0"/>
          <a:ea typeface="ＭＳ Ｐゴシック" pitchFamily="80" charset="-128"/>
        </a:defRPr>
      </a:lvl6pPr>
      <a:lvl7pPr marL="914400" algn="l" rtl="0" fontAlgn="base">
        <a:spcBef>
          <a:spcPct val="0"/>
        </a:spcBef>
        <a:spcAft>
          <a:spcPct val="0"/>
        </a:spcAft>
        <a:defRPr sz="2600">
          <a:solidFill>
            <a:srgbClr val="000000"/>
          </a:solidFill>
          <a:latin typeface="Verdana" pitchFamily="80" charset="0"/>
          <a:ea typeface="ＭＳ Ｐゴシック" pitchFamily="80" charset="-128"/>
        </a:defRPr>
      </a:lvl7pPr>
      <a:lvl8pPr marL="1371600" algn="l" rtl="0" fontAlgn="base">
        <a:spcBef>
          <a:spcPct val="0"/>
        </a:spcBef>
        <a:spcAft>
          <a:spcPct val="0"/>
        </a:spcAft>
        <a:defRPr sz="2600">
          <a:solidFill>
            <a:srgbClr val="000000"/>
          </a:solidFill>
          <a:latin typeface="Verdana" pitchFamily="80" charset="0"/>
          <a:ea typeface="ＭＳ Ｐゴシック" pitchFamily="80" charset="-128"/>
        </a:defRPr>
      </a:lvl8pPr>
      <a:lvl9pPr marL="1828800" algn="l" rtl="0" fontAlgn="base">
        <a:spcBef>
          <a:spcPct val="0"/>
        </a:spcBef>
        <a:spcAft>
          <a:spcPct val="0"/>
        </a:spcAft>
        <a:defRPr sz="2600">
          <a:solidFill>
            <a:srgbClr val="000000"/>
          </a:solidFill>
          <a:latin typeface="Verdana" pitchFamily="80" charset="0"/>
          <a:ea typeface="ＭＳ Ｐゴシック" pitchFamily="80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defRPr sz="16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defRPr sz="24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defRPr sz="16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defRPr sz="16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defRPr sz="16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defRPr sz="16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defRPr sz="16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https://www.youtube.com/watch?v=Ql0CWMmKxdE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95536" y="4343400"/>
            <a:ext cx="8352928" cy="1447800"/>
          </a:xfrm>
        </p:spPr>
        <p:txBody>
          <a:bodyPr/>
          <a:lstStyle/>
          <a:p>
            <a:pPr algn="ctr" eaLnBrk="1" hangingPunct="1"/>
            <a:r>
              <a:rPr lang="nl-NL" sz="4000" b="1" dirty="0" smtClean="0"/>
              <a:t>Samen staan we sterker</a:t>
            </a:r>
            <a:endParaRPr lang="nl-NL" sz="4000" b="1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 altLang="nl-NL" b="1" dirty="0" smtClean="0"/>
          </a:p>
          <a:p>
            <a:r>
              <a:rPr lang="nl-NL" altLang="nl-NL" b="1" dirty="0" smtClean="0"/>
              <a:t>Patiënten </a:t>
            </a:r>
            <a:r>
              <a:rPr lang="nl-NL" altLang="nl-NL" b="1" dirty="0"/>
              <a:t>en mantelzorgers willen </a:t>
            </a:r>
            <a:r>
              <a:rPr lang="nl-NL" altLang="nl-NL" b="1" dirty="0" smtClean="0"/>
              <a:t>ervaringsverhalen </a:t>
            </a:r>
          </a:p>
          <a:p>
            <a:r>
              <a:rPr lang="nl-NL" altLang="nl-NL" b="1" dirty="0" smtClean="0"/>
              <a:t>horen </a:t>
            </a:r>
            <a:r>
              <a:rPr lang="nl-NL" altLang="nl-NL" b="1" dirty="0"/>
              <a:t>en delen. </a:t>
            </a:r>
          </a:p>
          <a:p>
            <a:endParaRPr lang="nl-NL" altLang="nl-NL" dirty="0"/>
          </a:p>
          <a:p>
            <a:r>
              <a:rPr lang="nl-NL" altLang="nl-NL" dirty="0"/>
              <a:t>‘Mijn arts zegt wel dat ik beter……., maar hoe is de ervaring </a:t>
            </a:r>
          </a:p>
          <a:p>
            <a:r>
              <a:rPr lang="nl-NL" altLang="nl-NL" dirty="0"/>
              <a:t>van andere patiënten? </a:t>
            </a:r>
          </a:p>
          <a:p>
            <a:endParaRPr lang="nl-NL" altLang="nl-NL" dirty="0"/>
          </a:p>
          <a:p>
            <a:r>
              <a:rPr lang="nl-NL" altLang="nl-NL" dirty="0"/>
              <a:t>‘Ik zou zo graag weer eens gezellig buiten de deur komen </a:t>
            </a:r>
          </a:p>
          <a:p>
            <a:r>
              <a:rPr lang="nl-NL" altLang="nl-NL" dirty="0"/>
              <a:t>zonder steeds aangekeken te worden als ik loop, praat, zit, </a:t>
            </a:r>
          </a:p>
          <a:p>
            <a:r>
              <a:rPr lang="nl-NL" altLang="nl-NL" dirty="0"/>
              <a:t>eet etc.</a:t>
            </a:r>
          </a:p>
          <a:p>
            <a:r>
              <a:rPr lang="nl-NL" altLang="nl-NL" dirty="0"/>
              <a:t>Als ik op een plek ben waar ook andere zijn die mij begrijpen </a:t>
            </a:r>
          </a:p>
          <a:p>
            <a:r>
              <a:rPr lang="nl-NL" altLang="nl-NL" dirty="0"/>
              <a:t>heb ik dat gevoel niet.’  </a:t>
            </a:r>
          </a:p>
          <a:p>
            <a:endParaRPr lang="nl-NL" altLang="nl-NL" dirty="0"/>
          </a:p>
          <a:p>
            <a:r>
              <a:rPr lang="nl-NL" altLang="nl-NL" dirty="0"/>
              <a:t>Mijn partner is de laatste tijd zo anders…, hoort dat bij </a:t>
            </a:r>
          </a:p>
          <a:p>
            <a:r>
              <a:rPr lang="nl-NL" altLang="nl-NL" dirty="0"/>
              <a:t>Parkinson?</a:t>
            </a:r>
          </a:p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F401ECD-BB58-42AE-8817-113F6CDA3CA8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  <p:pic>
        <p:nvPicPr>
          <p:cNvPr id="5" name="Picture 2" descr="Gerelateerde afbeeldi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846138"/>
            <a:ext cx="4688704" cy="792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5598461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899592" y="1711719"/>
            <a:ext cx="8026400" cy="4678362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nl-NL" sz="1800" dirty="0"/>
              <a:t>Maak kennis met de PV (nieuwe leden)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nl-NL" sz="1800" dirty="0"/>
              <a:t>Wat is Parkinson? (korter dan 2 jaar diagnose)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nl-NL" sz="1800" dirty="0"/>
              <a:t>Parkinson? Houd zelf de regie! (zelfmanagement, korter dan 2 jaar diagnose)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nl-NL" sz="1800" dirty="0"/>
              <a:t>Parkinson? Houd je aandacht erbij! (geheugentraining)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endParaRPr lang="nl-NL" sz="1800" dirty="0"/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nl-NL" sz="1800" dirty="0"/>
              <a:t>Workshop Parkinson en Werk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nl-NL" sz="1800" dirty="0"/>
              <a:t>Workshop Mantelzorg</a:t>
            </a:r>
          </a:p>
          <a:p>
            <a:pPr marL="0" indent="0">
              <a:defRPr/>
            </a:pPr>
            <a:endParaRPr lang="nl-NL" sz="1800" dirty="0"/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nl-NL" sz="1800" dirty="0"/>
              <a:t>Workshop Laatste Levensfase (in ontwikkeling</a:t>
            </a:r>
            <a:r>
              <a:rPr lang="nl-NL" dirty="0"/>
              <a:t>)</a:t>
            </a:r>
          </a:p>
          <a:p>
            <a:pPr>
              <a:buFontTx/>
              <a:buChar char="-"/>
              <a:defRPr/>
            </a:pPr>
            <a:endParaRPr lang="nl-NL" dirty="0"/>
          </a:p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F401ECD-BB58-42AE-8817-113F6CDA3CA8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  <p:pic>
        <p:nvPicPr>
          <p:cNvPr id="5" name="Afbeelding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846138"/>
            <a:ext cx="5768752" cy="6584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8568659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11560" y="267711"/>
            <a:ext cx="8229600" cy="1143000"/>
          </a:xfrm>
        </p:spPr>
        <p:txBody>
          <a:bodyPr/>
          <a:lstStyle/>
          <a:p>
            <a:r>
              <a:rPr lang="nl-NL" dirty="0" smtClean="0">
                <a:solidFill>
                  <a:schemeClr val="bg1"/>
                </a:solidFill>
              </a:rPr>
              <a:t>Onderzoek</a:t>
            </a:r>
            <a:endParaRPr lang="nl-NL" dirty="0">
              <a:solidFill>
                <a:schemeClr val="bg1"/>
              </a:solidFill>
            </a:endParaRP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611560" y="1425813"/>
            <a:ext cx="8571192" cy="6315919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nl-NL" dirty="0" smtClean="0"/>
              <a:t>Jaarlijks is een bedrag van € 120.000 beschikbaar voor onderzoek</a:t>
            </a:r>
          </a:p>
          <a:p>
            <a:pPr>
              <a:buFont typeface="Arial" panose="020B0604020202020204" pitchFamily="34" charset="0"/>
              <a:buChar char="•"/>
            </a:pPr>
            <a:endParaRPr lang="nl-NL" dirty="0"/>
          </a:p>
          <a:p>
            <a:pPr marL="0" indent="0"/>
            <a:endParaRPr lang="nl-NL" dirty="0" smtClean="0"/>
          </a:p>
          <a:p>
            <a:pPr>
              <a:buFont typeface="Arial" panose="020B0604020202020204" pitchFamily="34" charset="0"/>
              <a:buChar char="•"/>
            </a:pPr>
            <a:r>
              <a:rPr lang="nl-NL" dirty="0" smtClean="0"/>
              <a:t>Patiëntonderzoekers nemen deel aan onderzoeken</a:t>
            </a:r>
          </a:p>
          <a:p>
            <a:pPr>
              <a:buFont typeface="Arial" panose="020B0604020202020204" pitchFamily="34" charset="0"/>
              <a:buChar char="•"/>
            </a:pPr>
            <a:endParaRPr lang="nl-NL" dirty="0"/>
          </a:p>
          <a:p>
            <a:pPr marL="0" indent="0"/>
            <a:endParaRPr lang="nl-NL" dirty="0" smtClean="0"/>
          </a:p>
          <a:p>
            <a:pPr>
              <a:buFont typeface="Arial" panose="020B0604020202020204" pitchFamily="34" charset="0"/>
              <a:buChar char="•"/>
            </a:pPr>
            <a:r>
              <a:rPr lang="nl-NL" dirty="0" smtClean="0"/>
              <a:t>Op de koffie bij onderzoekers in Academische Centra</a:t>
            </a:r>
          </a:p>
          <a:p>
            <a:r>
              <a:rPr lang="nl-NL" dirty="0" smtClean="0"/>
              <a:t>                                                   </a:t>
            </a: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F401ECD-BB58-42AE-8817-113F6CDA3CA8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  <p:pic>
        <p:nvPicPr>
          <p:cNvPr id="2052" name="Picture 4" descr="Afbeeldingsresultaat voor onderzoek naar parkinso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3789039"/>
            <a:ext cx="3538364" cy="23565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8600266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>
                <a:solidFill>
                  <a:schemeClr val="accent3"/>
                </a:solidFill>
              </a:rPr>
              <a:t>Waarom lid worden van de </a:t>
            </a:r>
            <a:br>
              <a:rPr lang="nl-NL" dirty="0">
                <a:solidFill>
                  <a:schemeClr val="accent3"/>
                </a:solidFill>
              </a:rPr>
            </a:br>
            <a:r>
              <a:rPr lang="nl-NL" dirty="0">
                <a:solidFill>
                  <a:srgbClr val="6E90A6"/>
                </a:solidFill>
              </a:rPr>
              <a:t>Parkinson Vereniging?</a:t>
            </a:r>
            <a:r>
              <a:rPr lang="nl-NL" dirty="0">
                <a:solidFill>
                  <a:schemeClr val="accent3"/>
                </a:solidFill>
              </a:rPr>
              <a:t/>
            </a:r>
            <a:br>
              <a:rPr lang="nl-NL" dirty="0">
                <a:solidFill>
                  <a:schemeClr val="accent3"/>
                </a:solidFill>
              </a:rPr>
            </a:b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685800" y="1623219"/>
            <a:ext cx="6553200" cy="4648200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  <a:defRPr/>
            </a:pPr>
            <a:r>
              <a:rPr lang="nl-NL" altLang="nl-NL" sz="1800" dirty="0"/>
              <a:t>Samen staan we sterker: naar overheid, politiek en </a:t>
            </a:r>
            <a:r>
              <a:rPr lang="nl-NL" altLang="nl-NL" sz="1800" dirty="0" smtClean="0"/>
              <a:t>zorgverzekeraars</a:t>
            </a:r>
          </a:p>
          <a:p>
            <a:pPr>
              <a:buFont typeface="Arial" panose="020B0604020202020204" pitchFamily="34" charset="0"/>
              <a:buChar char="•"/>
              <a:defRPr/>
            </a:pPr>
            <a:r>
              <a:rPr lang="nl-NL" altLang="nl-NL" sz="1800" dirty="0"/>
              <a:t>5 x per jaar Parkinson Magazine</a:t>
            </a:r>
          </a:p>
          <a:p>
            <a:pPr>
              <a:buFont typeface="Arial" panose="020B0604020202020204" pitchFamily="34" charset="0"/>
              <a:buChar char="•"/>
              <a:defRPr/>
            </a:pPr>
            <a:r>
              <a:rPr lang="nl-NL" altLang="nl-NL" sz="1800" dirty="0" smtClean="0"/>
              <a:t>Ervaringsdeskundigheid </a:t>
            </a:r>
            <a:r>
              <a:rPr lang="nl-NL" altLang="nl-NL" sz="1800" dirty="0"/>
              <a:t>(commissies en werkgroepen, projectgroepen</a:t>
            </a:r>
            <a:r>
              <a:rPr lang="nl-NL" altLang="nl-NL" sz="1800" dirty="0" smtClean="0"/>
              <a:t>) en mogelijkheid om als vrijwilliger actief te zijn</a:t>
            </a:r>
          </a:p>
          <a:p>
            <a:pPr>
              <a:buFont typeface="Arial" panose="020B0604020202020204" pitchFamily="34" charset="0"/>
              <a:buChar char="•"/>
              <a:defRPr/>
            </a:pPr>
            <a:r>
              <a:rPr lang="nl-NL" altLang="nl-NL" sz="1800" dirty="0"/>
              <a:t>Nieuwsflits, forum, website, social </a:t>
            </a:r>
            <a:r>
              <a:rPr lang="nl-NL" altLang="nl-NL" sz="1800" dirty="0" smtClean="0"/>
              <a:t>media</a:t>
            </a:r>
            <a:endParaRPr lang="nl-NL" altLang="nl-NL" sz="1800" dirty="0"/>
          </a:p>
          <a:p>
            <a:pPr>
              <a:buFont typeface="Arial" panose="020B0604020202020204" pitchFamily="34" charset="0"/>
              <a:buChar char="•"/>
              <a:defRPr/>
            </a:pPr>
            <a:r>
              <a:rPr lang="nl-NL" altLang="nl-NL" sz="1800" dirty="0" smtClean="0"/>
              <a:t>Meer </a:t>
            </a:r>
            <a:r>
              <a:rPr lang="nl-NL" altLang="nl-NL" sz="1800" dirty="0"/>
              <a:t>financiën voor activiteiten voor leden, zoals </a:t>
            </a:r>
            <a:r>
              <a:rPr lang="nl-NL" altLang="nl-NL" sz="1800" dirty="0" smtClean="0"/>
              <a:t>landelijke bijeenkomsten en voor </a:t>
            </a:r>
            <a:r>
              <a:rPr lang="nl-NL" altLang="nl-NL" sz="1800" dirty="0"/>
              <a:t>de ruim 65 Parkinson </a:t>
            </a:r>
            <a:r>
              <a:rPr lang="nl-NL" altLang="nl-NL" sz="1800" dirty="0" smtClean="0"/>
              <a:t>Cafés</a:t>
            </a:r>
          </a:p>
          <a:p>
            <a:pPr>
              <a:buFont typeface="Arial" panose="020B0604020202020204" pitchFamily="34" charset="0"/>
              <a:buChar char="•"/>
              <a:defRPr/>
            </a:pPr>
            <a:r>
              <a:rPr lang="nl-NL" altLang="nl-NL" sz="1800" dirty="0" smtClean="0"/>
              <a:t>Meer </a:t>
            </a:r>
            <a:r>
              <a:rPr lang="nl-NL" altLang="nl-NL" sz="1800" dirty="0"/>
              <a:t>financiën voor onderzoek voor de </a:t>
            </a:r>
            <a:br>
              <a:rPr lang="nl-NL" altLang="nl-NL" sz="1800" dirty="0"/>
            </a:br>
            <a:r>
              <a:rPr lang="nl-NL" altLang="nl-NL" sz="1800" dirty="0"/>
              <a:t>patiënt van </a:t>
            </a:r>
            <a:r>
              <a:rPr lang="nl-NL" altLang="nl-NL" sz="1800" dirty="0" smtClean="0"/>
              <a:t>nu</a:t>
            </a:r>
          </a:p>
          <a:p>
            <a:pPr>
              <a:buFont typeface="Arial" panose="020B0604020202020204" pitchFamily="34" charset="0"/>
              <a:buChar char="•"/>
              <a:defRPr/>
            </a:pPr>
            <a:r>
              <a:rPr lang="nl-NL" altLang="nl-NL" sz="1800" dirty="0"/>
              <a:t>Korting op trainingen, cursussen</a:t>
            </a:r>
            <a:br>
              <a:rPr lang="nl-NL" altLang="nl-NL" sz="1800" dirty="0"/>
            </a:br>
            <a:r>
              <a:rPr lang="nl-NL" altLang="nl-NL" sz="1800" dirty="0"/>
              <a:t>en diverse boeken</a:t>
            </a:r>
          </a:p>
          <a:p>
            <a:pPr>
              <a:buFont typeface="Arial" panose="020B0604020202020204" pitchFamily="34" charset="0"/>
              <a:buChar char="•"/>
              <a:defRPr/>
            </a:pPr>
            <a:endParaRPr lang="nl-NL" altLang="nl-NL" sz="1800" dirty="0"/>
          </a:p>
          <a:p>
            <a:pPr marL="0" indent="0">
              <a:defRPr/>
            </a:pPr>
            <a:r>
              <a:rPr lang="nl-NL" altLang="nl-NL" dirty="0"/>
              <a:t>     </a:t>
            </a:r>
          </a:p>
          <a:p>
            <a:pPr>
              <a:buFont typeface="Arial" panose="020B0604020202020204" pitchFamily="34" charset="0"/>
              <a:buChar char="•"/>
              <a:defRPr/>
            </a:pPr>
            <a:endParaRPr lang="nl-NL" altLang="nl-NL" dirty="0"/>
          </a:p>
          <a:p>
            <a:pPr>
              <a:buFont typeface="Arial" panose="020B0604020202020204" pitchFamily="34" charset="0"/>
              <a:buChar char="•"/>
              <a:defRPr/>
            </a:pPr>
            <a:endParaRPr lang="nl-NL" dirty="0"/>
          </a:p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F401ECD-BB58-42AE-8817-113F6CDA3CA8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492912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el 1"/>
          <p:cNvSpPr>
            <a:spLocks noGrp="1"/>
          </p:cNvSpPr>
          <p:nvPr>
            <p:ph type="title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nl-NL" altLang="nl-NL" smtClean="0">
                <a:solidFill>
                  <a:srgbClr val="FFFFFF"/>
                </a:solidFill>
              </a:rPr>
              <a:t>Meer informatie: www.parkinson-vereniging.nl</a:t>
            </a:r>
            <a:br>
              <a:rPr lang="nl-NL" altLang="nl-NL" smtClean="0">
                <a:solidFill>
                  <a:srgbClr val="FFFFFF"/>
                </a:solidFill>
              </a:rPr>
            </a:br>
            <a:r>
              <a:rPr lang="nl-NL" altLang="nl-NL" smtClean="0">
                <a:solidFill>
                  <a:srgbClr val="FFFFFF"/>
                </a:solidFill>
              </a:rPr>
              <a:t>www.parkinson-vereniging.nl</a:t>
            </a:r>
          </a:p>
        </p:txBody>
      </p:sp>
      <p:sp>
        <p:nvSpPr>
          <p:cNvPr id="19459" name="Tijdelijke aanduiding voor dianumm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defRPr sz="1600">
                <a:solidFill>
                  <a:srgbClr val="000000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defRPr sz="24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defRPr sz="16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EF741185-727E-4D89-8AAD-B379C89B769F}" type="slidenum">
              <a:rPr lang="en-US" altLang="nl-NL" sz="1200" smtClean="0"/>
              <a:pPr>
                <a:spcBef>
                  <a:spcPct val="0"/>
                </a:spcBef>
              </a:pPr>
              <a:t>14</a:t>
            </a:fld>
            <a:endParaRPr lang="en-US" altLang="nl-NL" sz="1200" smtClean="0"/>
          </a:p>
        </p:txBody>
      </p:sp>
      <p:pic>
        <p:nvPicPr>
          <p:cNvPr id="19460" name="Afbeelding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93" t="8121" r="60811" b="29126"/>
          <a:stretch>
            <a:fillRect/>
          </a:stretch>
        </p:blipFill>
        <p:spPr bwMode="auto">
          <a:xfrm>
            <a:off x="190500" y="765175"/>
            <a:ext cx="8496300" cy="6119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748704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>
                <a:solidFill>
                  <a:schemeClr val="accent3"/>
                </a:solidFill>
              </a:rPr>
              <a:t>Samen sterker</a:t>
            </a:r>
            <a:endParaRPr lang="nl-NL" dirty="0">
              <a:solidFill>
                <a:schemeClr val="accent3"/>
              </a:solidFill>
            </a:endParaRP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F401ECD-BB58-42AE-8817-113F6CDA3CA8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  <p:pic>
        <p:nvPicPr>
          <p:cNvPr id="1030" name="Picture 6" descr="Afbeeldingsresultaat voor dank voor jullie aandach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4900" y="1330535"/>
            <a:ext cx="6934200" cy="52006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5326885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>
                <a:solidFill>
                  <a:schemeClr val="bg1"/>
                </a:solidFill>
              </a:rPr>
              <a:t>Een korte kennismaking</a:t>
            </a:r>
            <a:endParaRPr lang="nl-NL" dirty="0">
              <a:solidFill>
                <a:schemeClr val="bg1"/>
              </a:solidFill>
            </a:endParaRP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F401ECD-BB58-42AE-8817-113F6CDA3CA8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  <p:sp>
        <p:nvSpPr>
          <p:cNvPr id="5" name="Tijdelijke aanduiding voor inhoud 9"/>
          <p:cNvSpPr>
            <a:spLocks noGrp="1"/>
          </p:cNvSpPr>
          <p:nvPr>
            <p:ph idx="1"/>
          </p:nvPr>
        </p:nvSpPr>
        <p:spPr>
          <a:xfrm>
            <a:off x="685800" y="1417638"/>
            <a:ext cx="7342188" cy="4678362"/>
          </a:xfrm>
        </p:spPr>
        <p:txBody>
          <a:bodyPr/>
          <a:lstStyle/>
          <a:p>
            <a:r>
              <a:rPr lang="nl-NL" altLang="nl-NL" dirty="0" smtClean="0">
                <a:hlinkClick r:id="rId2"/>
              </a:rPr>
              <a:t>https://www.youtube.com/watch?v=Ql0CWMmKxdE</a:t>
            </a:r>
            <a:r>
              <a:rPr lang="nl-NL" altLang="nl-NL" dirty="0" smtClean="0"/>
              <a:t> </a:t>
            </a:r>
          </a:p>
        </p:txBody>
      </p:sp>
      <p:pic>
        <p:nvPicPr>
          <p:cNvPr id="6" name="Afbeelding 11">
            <a:hlinkClick r:id="rId2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1833563"/>
            <a:ext cx="6570663" cy="3756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632687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jdelijke aanduiding voor dianumm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defRPr sz="1600">
                <a:solidFill>
                  <a:srgbClr val="000000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defRPr sz="24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defRPr sz="16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D47F509A-B993-4A21-945B-F3042F0EC99C}" type="slidenum">
              <a:rPr lang="en-US" altLang="nl-NL" sz="1200" smtClean="0"/>
              <a:pPr>
                <a:spcBef>
                  <a:spcPct val="0"/>
                </a:spcBef>
              </a:pPr>
              <a:t>3</a:t>
            </a:fld>
            <a:endParaRPr lang="en-US" altLang="nl-NL" sz="1200" smtClean="0"/>
          </a:p>
        </p:txBody>
      </p:sp>
      <p:sp>
        <p:nvSpPr>
          <p:cNvPr id="8195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07950" y="260350"/>
            <a:ext cx="8229600" cy="1143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nl-NL" altLang="nl-NL" smtClean="0">
                <a:solidFill>
                  <a:srgbClr val="FFFFFF"/>
                </a:solidFill>
              </a:rPr>
              <a:t>Onze vereniging</a:t>
            </a:r>
          </a:p>
        </p:txBody>
      </p:sp>
      <p:sp>
        <p:nvSpPr>
          <p:cNvPr id="819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288" y="1265238"/>
            <a:ext cx="6877050" cy="4648200"/>
          </a:xfrm>
        </p:spPr>
        <p:txBody>
          <a:bodyPr/>
          <a:lstStyle/>
          <a:p>
            <a:pPr marL="285750" indent="-285750" eaLnBrk="1" hangingPunct="1">
              <a:buFont typeface="Arial" panose="020B0604020202020204" pitchFamily="34" charset="0"/>
              <a:buChar char="•"/>
              <a:defRPr/>
            </a:pPr>
            <a:r>
              <a:rPr lang="nl-NL" altLang="nl-NL" sz="1700" dirty="0" smtClean="0"/>
              <a:t>Gewone vereniging - bijzondere leden </a:t>
            </a:r>
          </a:p>
          <a:p>
            <a:pPr marL="285750" indent="-285750" eaLnBrk="1" hangingPunct="1">
              <a:buFont typeface="Arial" panose="020B0604020202020204" pitchFamily="34" charset="0"/>
              <a:buChar char="•"/>
              <a:defRPr/>
            </a:pPr>
            <a:endParaRPr lang="nl-NL" altLang="nl-NL" sz="1700" dirty="0" smtClean="0"/>
          </a:p>
          <a:p>
            <a:pPr marL="285750" indent="-285750" eaLnBrk="1" hangingPunct="1">
              <a:buFont typeface="Arial" panose="020B0604020202020204" pitchFamily="34" charset="0"/>
              <a:buChar char="•"/>
              <a:defRPr/>
            </a:pPr>
            <a:r>
              <a:rPr lang="nl-NL" altLang="nl-NL" sz="1700" dirty="0" smtClean="0"/>
              <a:t>Leden/donateurs (9000), bestuur (7), </a:t>
            </a:r>
            <a:br>
              <a:rPr lang="nl-NL" altLang="nl-NL" sz="1700" dirty="0" smtClean="0"/>
            </a:br>
            <a:r>
              <a:rPr lang="nl-NL" altLang="nl-NL" sz="1700" dirty="0" smtClean="0"/>
              <a:t>vrijwilligers (560) en bureau (ruim 7 fte)</a:t>
            </a:r>
          </a:p>
          <a:p>
            <a:pPr marL="0" indent="0" eaLnBrk="1" hangingPunct="1">
              <a:defRPr/>
            </a:pPr>
            <a:r>
              <a:rPr lang="nl-NL" altLang="nl-NL" sz="1700" dirty="0" smtClean="0"/>
              <a:t>    </a:t>
            </a:r>
          </a:p>
          <a:p>
            <a:pPr marL="285750" indent="-285750" eaLnBrk="1" hangingPunct="1">
              <a:buFont typeface="Arial" panose="020B0604020202020204" pitchFamily="34" charset="0"/>
              <a:buChar char="•"/>
              <a:defRPr/>
            </a:pPr>
            <a:r>
              <a:rPr lang="nl-NL" altLang="nl-NL" sz="1700" dirty="0" smtClean="0"/>
              <a:t>Inkomsten: contributie, donaties en </a:t>
            </a:r>
            <a:r>
              <a:rPr lang="nl-NL" altLang="nl-NL" sz="1700" dirty="0"/>
              <a:t/>
            </a:r>
            <a:br>
              <a:rPr lang="nl-NL" altLang="nl-NL" sz="1700" dirty="0"/>
            </a:br>
            <a:r>
              <a:rPr lang="nl-NL" altLang="nl-NL" sz="1700" dirty="0" smtClean="0"/>
              <a:t>schenkingen, erfenissen en legaten, </a:t>
            </a:r>
            <a:r>
              <a:rPr lang="nl-NL" altLang="nl-NL" sz="1700" dirty="0"/>
              <a:t/>
            </a:r>
            <a:br>
              <a:rPr lang="nl-NL" altLang="nl-NL" sz="1700" dirty="0"/>
            </a:br>
            <a:r>
              <a:rPr lang="nl-NL" altLang="nl-NL" sz="1700" dirty="0" smtClean="0"/>
              <a:t>subsidies, fondsenwerving</a:t>
            </a:r>
          </a:p>
          <a:p>
            <a:pPr marL="0" indent="0" eaLnBrk="1" hangingPunct="1">
              <a:defRPr/>
            </a:pPr>
            <a:endParaRPr lang="nl-NL" altLang="nl-NL" sz="1700" dirty="0" smtClean="0"/>
          </a:p>
          <a:p>
            <a:pPr marL="285750" indent="-285750" eaLnBrk="1" hangingPunct="1">
              <a:buFont typeface="Arial" panose="020B0604020202020204" pitchFamily="34" charset="0"/>
              <a:buChar char="•"/>
              <a:defRPr/>
            </a:pPr>
            <a:r>
              <a:rPr lang="nl-NL" altLang="nl-NL" sz="1700" dirty="0" smtClean="0"/>
              <a:t>Meerjarenbeleidskader 2016-2019, </a:t>
            </a:r>
            <a:r>
              <a:rPr lang="nl-NL" altLang="nl-NL" sz="1700" dirty="0"/>
              <a:t/>
            </a:r>
            <a:br>
              <a:rPr lang="nl-NL" altLang="nl-NL" sz="1700" dirty="0"/>
            </a:br>
            <a:r>
              <a:rPr lang="nl-NL" altLang="nl-NL" sz="1700" dirty="0" smtClean="0"/>
              <a:t>uitvoering jaarplan 2018</a:t>
            </a:r>
            <a:endParaRPr lang="nl-NL" altLang="nl-NL" dirty="0" smtClean="0"/>
          </a:p>
          <a:p>
            <a:pPr marL="263525" indent="-263525" eaLnBrk="1" hangingPunct="1">
              <a:buFont typeface="Wingdings" panose="05000000000000000000" pitchFamily="2" charset="2"/>
              <a:buNone/>
              <a:defRPr/>
            </a:pPr>
            <a:endParaRPr lang="nl-NL" altLang="nl-NL" dirty="0" smtClean="0"/>
          </a:p>
          <a:p>
            <a:pPr marL="263525" indent="-263525" eaLnBrk="1" hangingPunct="1">
              <a:buFont typeface="Wingdings" panose="05000000000000000000" pitchFamily="2" charset="2"/>
              <a:buNone/>
              <a:defRPr/>
            </a:pPr>
            <a:endParaRPr lang="nl-NL" altLang="nl-NL" dirty="0" smtClean="0"/>
          </a:p>
          <a:p>
            <a:pPr marL="263525" indent="-263525" eaLnBrk="1" hangingPunct="1">
              <a:defRPr/>
            </a:pPr>
            <a:endParaRPr lang="nl-NL" altLang="nl-NL" dirty="0" smtClean="0"/>
          </a:p>
        </p:txBody>
      </p:sp>
      <p:pic>
        <p:nvPicPr>
          <p:cNvPr id="8197" name="Afbeelding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988" y="1397000"/>
            <a:ext cx="3144837" cy="4729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8" name="Tekstvak 2"/>
          <p:cNvSpPr txBox="1">
            <a:spLocks noChangeArrowheads="1"/>
          </p:cNvSpPr>
          <p:nvPr/>
        </p:nvSpPr>
        <p:spPr bwMode="auto">
          <a:xfrm>
            <a:off x="5748338" y="6126163"/>
            <a:ext cx="338455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defRPr sz="1600">
                <a:solidFill>
                  <a:srgbClr val="000000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defRPr sz="24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defRPr sz="16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r>
              <a:rPr lang="nl-NL" altLang="nl-NL" sz="1200"/>
              <a:t>Verwendag partners/mantelzorgers 2014</a:t>
            </a:r>
          </a:p>
        </p:txBody>
      </p:sp>
    </p:spTree>
    <p:extLst>
      <p:ext uri="{BB962C8B-B14F-4D97-AF65-F5344CB8AC3E}">
        <p14:creationId xmlns:p14="http://schemas.microsoft.com/office/powerpoint/2010/main" val="17262680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Wat kan de Parkinson Vereniging </a:t>
            </a:r>
            <a:br>
              <a:rPr lang="nl-NL" dirty="0" smtClean="0"/>
            </a:br>
            <a:r>
              <a:rPr lang="nl-NL" dirty="0" smtClean="0"/>
              <a:t>betekenen voor mensen met de ziekte</a:t>
            </a:r>
            <a:br>
              <a:rPr lang="nl-NL" dirty="0" smtClean="0"/>
            </a:br>
            <a:r>
              <a:rPr lang="nl-NL" dirty="0" smtClean="0"/>
              <a:t>van Parkinson?</a:t>
            </a: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F401ECD-BB58-42AE-8817-113F6CDA3CA8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  <p:pic>
        <p:nvPicPr>
          <p:cNvPr id="1030" name="Picture 6" descr="Afbeeldingsresultaat voor op zoek naar informatie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1802817"/>
            <a:ext cx="4968552" cy="42890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12491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altLang="nl-NL" sz="2400" dirty="0" smtClean="0">
                <a:solidFill>
                  <a:schemeClr val="accent3"/>
                </a:solidFill>
              </a:rPr>
              <a:t>De </a:t>
            </a:r>
            <a:r>
              <a:rPr lang="nl-NL" altLang="nl-NL" sz="2400" dirty="0">
                <a:solidFill>
                  <a:schemeClr val="accent3"/>
                </a:solidFill>
              </a:rPr>
              <a:t>Parkinson </a:t>
            </a:r>
            <a:r>
              <a:rPr lang="nl-NL" altLang="nl-NL" sz="2400" dirty="0" smtClean="0">
                <a:solidFill>
                  <a:schemeClr val="accent3"/>
                </a:solidFill>
              </a:rPr>
              <a:t>Vereniging</a:t>
            </a:r>
            <a:endParaRPr lang="nl-NL" sz="2400" dirty="0">
              <a:solidFill>
                <a:schemeClr val="accent3"/>
              </a:solidFill>
            </a:endParaRP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685800" y="1700808"/>
            <a:ext cx="8026400" cy="4395192"/>
          </a:xfrm>
        </p:spPr>
        <p:txBody>
          <a:bodyPr/>
          <a:lstStyle/>
          <a:p>
            <a:pPr marL="0" indent="0">
              <a:defRPr/>
            </a:pPr>
            <a:r>
              <a:rPr lang="nl-NL" altLang="nl-NL" sz="1800" dirty="0"/>
              <a:t>De Parkinson Vereniging </a:t>
            </a:r>
            <a:r>
              <a:rPr lang="nl-NL" altLang="nl-NL" sz="1800" dirty="0" smtClean="0"/>
              <a:t>is er voor:</a:t>
            </a:r>
            <a:endParaRPr lang="nl-NL" altLang="nl-NL" sz="1800" dirty="0"/>
          </a:p>
          <a:p>
            <a:pPr>
              <a:buFont typeface="Arial" panose="020B0604020202020204" pitchFamily="34" charset="0"/>
              <a:buChar char="•"/>
              <a:defRPr/>
            </a:pPr>
            <a:endParaRPr lang="nl-NL" altLang="nl-NL" sz="1800" dirty="0" smtClean="0"/>
          </a:p>
          <a:p>
            <a:pPr>
              <a:buFont typeface="Arial" panose="020B0604020202020204" pitchFamily="34" charset="0"/>
              <a:buChar char="•"/>
              <a:defRPr/>
            </a:pPr>
            <a:r>
              <a:rPr lang="nl-NL" altLang="nl-NL" sz="1800" dirty="0" smtClean="0"/>
              <a:t>Betrouwbare en up </a:t>
            </a:r>
            <a:r>
              <a:rPr lang="nl-NL" altLang="nl-NL" sz="1800" dirty="0" err="1" smtClean="0"/>
              <a:t>to</a:t>
            </a:r>
            <a:r>
              <a:rPr lang="nl-NL" altLang="nl-NL" sz="1800" dirty="0" smtClean="0"/>
              <a:t> date informatie</a:t>
            </a:r>
          </a:p>
          <a:p>
            <a:pPr>
              <a:buFont typeface="Arial" panose="020B0604020202020204" pitchFamily="34" charset="0"/>
              <a:buChar char="•"/>
              <a:defRPr/>
            </a:pPr>
            <a:endParaRPr lang="nl-NL" altLang="nl-NL" sz="1800" dirty="0"/>
          </a:p>
          <a:p>
            <a:pPr>
              <a:buFont typeface="Arial" panose="020B0604020202020204" pitchFamily="34" charset="0"/>
              <a:buChar char="•"/>
              <a:defRPr/>
            </a:pPr>
            <a:r>
              <a:rPr lang="nl-NL" altLang="nl-NL" sz="1800" dirty="0" smtClean="0"/>
              <a:t>Belangenbehartiging</a:t>
            </a:r>
          </a:p>
          <a:p>
            <a:pPr>
              <a:buFont typeface="Arial" panose="020B0604020202020204" pitchFamily="34" charset="0"/>
              <a:buChar char="•"/>
              <a:defRPr/>
            </a:pPr>
            <a:endParaRPr lang="nl-NL" altLang="nl-NL" sz="1800" dirty="0"/>
          </a:p>
          <a:p>
            <a:pPr>
              <a:buFont typeface="Arial" panose="020B0604020202020204" pitchFamily="34" charset="0"/>
              <a:buChar char="•"/>
              <a:defRPr/>
            </a:pPr>
            <a:r>
              <a:rPr lang="nl-NL" altLang="nl-NL" sz="1800" dirty="0" smtClean="0"/>
              <a:t>Elkaar ontmoeten en het delen van ervaringen</a:t>
            </a:r>
          </a:p>
          <a:p>
            <a:pPr>
              <a:buFont typeface="Arial" panose="020B0604020202020204" pitchFamily="34" charset="0"/>
              <a:buChar char="•"/>
              <a:defRPr/>
            </a:pPr>
            <a:endParaRPr lang="nl-NL" altLang="nl-NL" sz="1800" dirty="0"/>
          </a:p>
          <a:p>
            <a:pPr>
              <a:buFont typeface="Arial" panose="020B0604020202020204" pitchFamily="34" charset="0"/>
              <a:buChar char="•"/>
              <a:defRPr/>
            </a:pPr>
            <a:r>
              <a:rPr lang="nl-NL" altLang="nl-NL" sz="1800" dirty="0" smtClean="0"/>
              <a:t>Onderzoek en ontwikkeling</a:t>
            </a: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F401ECD-BB58-42AE-8817-113F6CDA3CA8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  <p:pic>
        <p:nvPicPr>
          <p:cNvPr id="5" name="Afbeelding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80619" y="2205060"/>
            <a:ext cx="718662" cy="7204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0" name="Rechte verbindingslijn 9"/>
          <p:cNvCxnSpPr/>
          <p:nvPr/>
        </p:nvCxnSpPr>
        <p:spPr bwMode="auto">
          <a:xfrm flipV="1">
            <a:off x="6807902" y="2104845"/>
            <a:ext cx="864096" cy="720477"/>
          </a:xfrm>
          <a:prstGeom prst="line">
            <a:avLst/>
          </a:prstGeom>
          <a:ln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1" name="Rechte verbindingslijn 10"/>
          <p:cNvCxnSpPr/>
          <p:nvPr/>
        </p:nvCxnSpPr>
        <p:spPr bwMode="auto">
          <a:xfrm>
            <a:off x="6952627" y="2154952"/>
            <a:ext cx="792088" cy="720477"/>
          </a:xfrm>
          <a:prstGeom prst="line">
            <a:avLst/>
          </a:prstGeom>
          <a:ln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977932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>
                <a:solidFill>
                  <a:schemeClr val="bg1"/>
                </a:solidFill>
              </a:rPr>
              <a:t>Informatievoorziening</a:t>
            </a:r>
            <a:endParaRPr lang="nl-NL" dirty="0">
              <a:solidFill>
                <a:schemeClr val="bg1"/>
              </a:solidFill>
            </a:endParaRP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685800" y="1268760"/>
            <a:ext cx="6694512" cy="5457475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  <a:defRPr/>
            </a:pPr>
            <a:r>
              <a:rPr lang="nl-NL" altLang="nl-NL" dirty="0" smtClean="0"/>
              <a:t>Dé </a:t>
            </a:r>
            <a:r>
              <a:rPr lang="nl-NL" altLang="nl-NL" dirty="0"/>
              <a:t>organisatie waar iemand met de ziekte van Parkinson of een parkinsonisme naar toegaat als hij of zij </a:t>
            </a:r>
            <a:r>
              <a:rPr lang="nl-NL" altLang="nl-NL" dirty="0" smtClean="0"/>
              <a:t>(meer) informatie zoekt </a:t>
            </a:r>
            <a:r>
              <a:rPr lang="nl-NL" altLang="nl-NL" dirty="0"/>
              <a:t>over het ziektebeeld.  </a:t>
            </a:r>
          </a:p>
          <a:p>
            <a:pPr marL="0" indent="0">
              <a:defRPr/>
            </a:pPr>
            <a:r>
              <a:rPr lang="nl-NL" altLang="nl-NL" dirty="0"/>
              <a:t>  </a:t>
            </a:r>
          </a:p>
          <a:p>
            <a:pPr>
              <a:buFont typeface="Arial" panose="020B0604020202020204" pitchFamily="34" charset="0"/>
              <a:buChar char="•"/>
              <a:defRPr/>
            </a:pPr>
            <a:r>
              <a:rPr lang="nl-NL" altLang="nl-NL" dirty="0" smtClean="0"/>
              <a:t>Betrouwbaar, zo compleet en recent als mogelijk, met aandacht voor alle aspecten en onderwerpen</a:t>
            </a:r>
          </a:p>
          <a:p>
            <a:pPr marL="0" indent="0">
              <a:defRPr/>
            </a:pPr>
            <a:endParaRPr lang="nl-NL" altLang="nl-NL" dirty="0" smtClean="0"/>
          </a:p>
          <a:p>
            <a:pPr>
              <a:buFont typeface="Arial" panose="020B0604020202020204" pitchFamily="34" charset="0"/>
              <a:buChar char="•"/>
              <a:defRPr/>
            </a:pPr>
            <a:r>
              <a:rPr lang="nl-NL" altLang="nl-NL" dirty="0" smtClean="0"/>
              <a:t>Online en folders en flyers </a:t>
            </a:r>
            <a:endParaRPr lang="nl-NL" alt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F401ECD-BB58-42AE-8817-113F6CDA3CA8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  <p:pic>
        <p:nvPicPr>
          <p:cNvPr id="3074" name="Picture 2" descr="Gerelateerde afbeeldi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9393" y="2780928"/>
            <a:ext cx="2121837" cy="30015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Afbeeldingsresultaat voor folders van de parkinson verenigi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912" y="3501008"/>
            <a:ext cx="2234874" cy="29262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678424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>
                <a:solidFill>
                  <a:schemeClr val="bg1"/>
                </a:solidFill>
              </a:rPr>
              <a:t>Belangenbehartiging</a:t>
            </a:r>
            <a:endParaRPr lang="nl-NL" dirty="0">
              <a:solidFill>
                <a:schemeClr val="bg1"/>
              </a:solidFill>
            </a:endParaRP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1331640" y="3140968"/>
            <a:ext cx="6533633" cy="4833541"/>
          </a:xfrm>
        </p:spPr>
        <p:txBody>
          <a:bodyPr/>
          <a:lstStyle/>
          <a:p>
            <a:pPr marL="0"/>
            <a:r>
              <a:rPr lang="nl-NL" altLang="nl-NL" dirty="0" smtClean="0"/>
              <a:t>De Parkinson Vereniging is van </a:t>
            </a:r>
            <a:r>
              <a:rPr lang="nl-NL" altLang="nl-NL" dirty="0"/>
              <a:t>mening dat de kwaliteit </a:t>
            </a:r>
            <a:r>
              <a:rPr lang="nl-NL" altLang="nl-NL" dirty="0" smtClean="0"/>
              <a:t>van leven van patiënten </a:t>
            </a:r>
            <a:r>
              <a:rPr lang="nl-NL" altLang="nl-NL" dirty="0"/>
              <a:t>met de ziekte van Parkinson of een parkinsonisme verhoogd </a:t>
            </a:r>
            <a:r>
              <a:rPr lang="nl-NL" altLang="nl-NL" dirty="0" smtClean="0"/>
              <a:t>kan worden </a:t>
            </a:r>
            <a:r>
              <a:rPr lang="nl-NL" altLang="nl-NL" dirty="0"/>
              <a:t>door verbetering van zorg in de breedste zin van het woord</a:t>
            </a:r>
            <a:r>
              <a:rPr lang="nl-NL" altLang="nl-NL" dirty="0" smtClean="0"/>
              <a:t>.</a:t>
            </a:r>
          </a:p>
          <a:p>
            <a:endParaRPr lang="nl-NL" altLang="nl-NL" dirty="0"/>
          </a:p>
          <a:p>
            <a:pPr>
              <a:buFont typeface="Arial" panose="020B0604020202020204" pitchFamily="34" charset="0"/>
              <a:buChar char="•"/>
            </a:pPr>
            <a:r>
              <a:rPr lang="nl-NL" altLang="nl-NL" dirty="0" smtClean="0"/>
              <a:t>Onderwerpen aankaarten bij overheid, zorgverzekeraars, farmaceuten, zorgverleners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nl-NL" altLang="nl-NL" dirty="0" smtClean="0"/>
              <a:t>Voorbeeld: nieuwe verpakking medicatie; lobby i.v.m. capaciteit DBS operaties</a:t>
            </a:r>
            <a:endParaRPr lang="nl-NL" altLang="nl-NL" dirty="0"/>
          </a:p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F401ECD-BB58-42AE-8817-113F6CDA3CA8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  <p:pic>
        <p:nvPicPr>
          <p:cNvPr id="2050" name="Picture 2" descr="Gerelateerde afbeeldi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846138"/>
            <a:ext cx="3240360" cy="2231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593328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el 1"/>
          <p:cNvSpPr>
            <a:spLocks noGrp="1"/>
          </p:cNvSpPr>
          <p:nvPr>
            <p:ph type="title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 altLang="nl-NL" smtClean="0"/>
          </a:p>
        </p:txBody>
      </p:sp>
      <p:sp>
        <p:nvSpPr>
          <p:cNvPr id="11267" name="Tijdelijke aanduiding voor inhoud 2"/>
          <p:cNvSpPr>
            <a:spLocks noGrp="1"/>
          </p:cNvSpPr>
          <p:nvPr>
            <p:ph idx="1"/>
          </p:nvPr>
        </p:nvSpPr>
        <p:spPr>
          <a:xfrm>
            <a:off x="1042988" y="1447800"/>
            <a:ext cx="7669212" cy="4648200"/>
          </a:xfrm>
        </p:spPr>
        <p:txBody>
          <a:bodyPr/>
          <a:lstStyle/>
          <a:p>
            <a:r>
              <a:rPr lang="nl-NL" altLang="nl-NL" b="1" dirty="0" smtClean="0"/>
              <a:t>Parkinson telt inmiddels 50.000 patiënten, soms krijg je te  </a:t>
            </a:r>
            <a:endParaRPr lang="nl-NL" altLang="nl-NL" b="1" dirty="0" smtClean="0"/>
          </a:p>
          <a:p>
            <a:r>
              <a:rPr lang="nl-NL" altLang="nl-NL" b="1" dirty="0" smtClean="0"/>
              <a:t>maken met </a:t>
            </a:r>
            <a:r>
              <a:rPr lang="nl-NL" altLang="nl-NL" b="1" dirty="0" smtClean="0"/>
              <a:t>ongemakken die </a:t>
            </a:r>
            <a:r>
              <a:rPr lang="nl-NL" altLang="nl-NL" b="1" dirty="0" smtClean="0"/>
              <a:t>je </a:t>
            </a:r>
            <a:r>
              <a:rPr lang="nl-NL" altLang="nl-NL" b="1" u="sng" dirty="0" smtClean="0"/>
              <a:t>alleen</a:t>
            </a:r>
            <a:r>
              <a:rPr lang="nl-NL" altLang="nl-NL" b="1" dirty="0" smtClean="0"/>
              <a:t> niet op kan lossen? </a:t>
            </a:r>
          </a:p>
          <a:p>
            <a:endParaRPr lang="nl-NL" altLang="nl-NL" dirty="0" smtClean="0"/>
          </a:p>
          <a:p>
            <a:r>
              <a:rPr lang="nl-NL" altLang="nl-NL" dirty="0" smtClean="0"/>
              <a:t>			‘Ik kwam net bij de apotheek, maar mijn medicatie is		niet leverbaar?’ En wat nu?</a:t>
            </a:r>
          </a:p>
          <a:p>
            <a:endParaRPr lang="nl-NL" altLang="nl-NL" dirty="0" smtClean="0"/>
          </a:p>
          <a:p>
            <a:r>
              <a:rPr lang="nl-NL" altLang="nl-NL" dirty="0" smtClean="0"/>
              <a:t>‘Ik zou graag een DBS operatie willen ondergaan maar de </a:t>
            </a:r>
          </a:p>
          <a:p>
            <a:r>
              <a:rPr lang="nl-NL" altLang="nl-NL" dirty="0" smtClean="0"/>
              <a:t>wachtlijsten worden maar niet korter, het kan nog wel jaren </a:t>
            </a:r>
          </a:p>
          <a:p>
            <a:r>
              <a:rPr lang="nl-NL" altLang="nl-NL" dirty="0" smtClean="0"/>
              <a:t>duren voor ik aan de beurt ben.’ En wat nu?</a:t>
            </a:r>
          </a:p>
          <a:p>
            <a:endParaRPr lang="nl-NL" altLang="nl-NL" dirty="0" smtClean="0"/>
          </a:p>
          <a:p>
            <a:r>
              <a:rPr lang="nl-NL" altLang="nl-NL" dirty="0" smtClean="0"/>
              <a:t>‘Ik ben alleenstaand en heb voorzieningen en ondersteuning </a:t>
            </a:r>
          </a:p>
          <a:p>
            <a:r>
              <a:rPr lang="nl-NL" altLang="nl-NL" dirty="0" smtClean="0"/>
              <a:t>nodig, maar mijn gemeente zegt dat ze me hierbij niet </a:t>
            </a:r>
          </a:p>
          <a:p>
            <a:r>
              <a:rPr lang="nl-NL" altLang="nl-NL" dirty="0" smtClean="0"/>
              <a:t>kunnen helpen?’ En wat nu?</a:t>
            </a:r>
          </a:p>
          <a:p>
            <a:endParaRPr lang="nl-NL" altLang="nl-NL" dirty="0" smtClean="0"/>
          </a:p>
          <a:p>
            <a:endParaRPr lang="nl-NL" altLang="nl-NL" dirty="0" smtClean="0"/>
          </a:p>
        </p:txBody>
      </p:sp>
      <p:sp>
        <p:nvSpPr>
          <p:cNvPr id="11268" name="Tijdelijke aanduiding voor dianumm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fld id="{B9833B19-E1A4-4A96-84F9-672EF07E44A9}" type="slidenum">
              <a:rPr lang="en-US" altLang="nl-NL" sz="1200" smtClean="0">
                <a:solidFill>
                  <a:srgbClr val="000000"/>
                </a:solidFill>
              </a:rPr>
              <a:pPr/>
              <a:t>8</a:t>
            </a:fld>
            <a:endParaRPr lang="en-US" altLang="nl-NL" sz="1200" smtClean="0">
              <a:solidFill>
                <a:srgbClr val="000000"/>
              </a:solidFill>
            </a:endParaRPr>
          </a:p>
        </p:txBody>
      </p:sp>
      <p:pic>
        <p:nvPicPr>
          <p:cNvPr id="11269" name="Afbeelding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2988" y="1988840"/>
            <a:ext cx="1819275" cy="1135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0" name="Afbeelding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288" y="3371850"/>
            <a:ext cx="1152525" cy="1150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1" name="Afbeelding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0200" y="5232400"/>
            <a:ext cx="1104900" cy="1054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3844922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>
                <a:solidFill>
                  <a:schemeClr val="bg1"/>
                </a:solidFill>
              </a:rPr>
              <a:t>Ontmoeten, ervaringen delen, kennis</a:t>
            </a:r>
            <a:endParaRPr lang="nl-NL" dirty="0">
              <a:solidFill>
                <a:schemeClr val="bg1"/>
              </a:solidFill>
            </a:endParaRP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30836" y="1643063"/>
            <a:ext cx="5901013" cy="2304256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nl-NL" dirty="0" smtClean="0"/>
              <a:t>65 Parkinson Cafés</a:t>
            </a:r>
          </a:p>
          <a:p>
            <a:pPr>
              <a:buFont typeface="Arial" panose="020B0604020202020204" pitchFamily="34" charset="0"/>
              <a:buChar char="•"/>
            </a:pPr>
            <a:endParaRPr lang="nl-NL" dirty="0"/>
          </a:p>
          <a:p>
            <a:pPr marL="0" indent="0"/>
            <a:endParaRPr lang="nl-NL" dirty="0" smtClean="0"/>
          </a:p>
          <a:p>
            <a:pPr marL="0" indent="0"/>
            <a:endParaRPr lang="nl-NL" dirty="0" smtClean="0"/>
          </a:p>
          <a:p>
            <a:pPr marL="0" indent="0"/>
            <a:endParaRPr lang="nl-NL" dirty="0"/>
          </a:p>
          <a:p>
            <a:pPr>
              <a:buFont typeface="Arial" panose="020B0604020202020204" pitchFamily="34" charset="0"/>
              <a:buChar char="•"/>
            </a:pPr>
            <a:r>
              <a:rPr lang="nl-NL" dirty="0" smtClean="0"/>
              <a:t>Landelijke bijeenkomsten, workshops en cursussen</a:t>
            </a:r>
          </a:p>
          <a:p>
            <a:pPr>
              <a:buFont typeface="Arial" panose="020B0604020202020204" pitchFamily="34" charset="0"/>
              <a:buChar char="•"/>
            </a:pPr>
            <a:endParaRPr lang="nl-NL" dirty="0"/>
          </a:p>
          <a:p>
            <a:pPr>
              <a:buFont typeface="Arial" panose="020B0604020202020204" pitchFamily="34" charset="0"/>
              <a:buChar char="•"/>
            </a:pPr>
            <a:endParaRPr lang="nl-NL" dirty="0" smtClean="0"/>
          </a:p>
          <a:p>
            <a:pPr>
              <a:buFont typeface="Arial" panose="020B0604020202020204" pitchFamily="34" charset="0"/>
              <a:buChar char="•"/>
            </a:pPr>
            <a:endParaRPr lang="nl-NL" dirty="0"/>
          </a:p>
          <a:p>
            <a:pPr>
              <a:buFont typeface="Arial" panose="020B0604020202020204" pitchFamily="34" charset="0"/>
              <a:buChar char="•"/>
            </a:pPr>
            <a:endParaRPr lang="nl-NL" dirty="0" smtClean="0"/>
          </a:p>
          <a:p>
            <a:pPr>
              <a:buFont typeface="Arial" panose="020B0604020202020204" pitchFamily="34" charset="0"/>
              <a:buChar char="•"/>
            </a:pPr>
            <a:endParaRPr lang="nl-NL" dirty="0"/>
          </a:p>
          <a:p>
            <a:pPr>
              <a:buFont typeface="Arial" panose="020B0604020202020204" pitchFamily="34" charset="0"/>
              <a:buChar char="•"/>
            </a:pPr>
            <a:r>
              <a:rPr lang="nl-NL" dirty="0" smtClean="0"/>
              <a:t>Werkgroepen, zoals Parkinson en Werk</a:t>
            </a: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F401ECD-BB58-42AE-8817-113F6CDA3CA8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  <p:pic>
        <p:nvPicPr>
          <p:cNvPr id="4098" name="Picture 2" descr="Gerelateerde afbeeldi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7904" y="1856024"/>
            <a:ext cx="4688704" cy="792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Afbeelding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3787863"/>
            <a:ext cx="6635080" cy="7572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61440270"/>
      </p:ext>
    </p:extLst>
  </p:cSld>
  <p:clrMapOvr>
    <a:masterClrMapping/>
  </p:clrMapOvr>
</p:sld>
</file>

<file path=ppt/theme/theme1.xml><?xml version="1.0" encoding="utf-8"?>
<a:theme xmlns:a="http://schemas.openxmlformats.org/drawingml/2006/main" name="PPV-Powerpoint-Algmeen">
  <a:themeElements>
    <a:clrScheme name="PPV-Powerpoint-Algmeen 1">
      <a:dk1>
        <a:srgbClr val="004080"/>
      </a:dk1>
      <a:lt1>
        <a:srgbClr val="EFEFEF"/>
      </a:lt1>
      <a:dk2>
        <a:srgbClr val="004080"/>
      </a:dk2>
      <a:lt2>
        <a:srgbClr val="808080"/>
      </a:lt2>
      <a:accent1>
        <a:srgbClr val="99CCFF"/>
      </a:accent1>
      <a:accent2>
        <a:srgbClr val="CCCCFF"/>
      </a:accent2>
      <a:accent3>
        <a:srgbClr val="F6F6F6"/>
      </a:accent3>
      <a:accent4>
        <a:srgbClr val="00356C"/>
      </a:accent4>
      <a:accent5>
        <a:srgbClr val="CAE2FF"/>
      </a:accent5>
      <a:accent6>
        <a:srgbClr val="B9B9E7"/>
      </a:accent6>
      <a:hlink>
        <a:srgbClr val="3333CC"/>
      </a:hlink>
      <a:folHlink>
        <a:srgbClr val="AF67FF"/>
      </a:folHlink>
    </a:clrScheme>
    <a:fontScheme name="PPV-Powerpoint-Algmeen">
      <a:majorFont>
        <a:latin typeface="Verdana"/>
        <a:ea typeface="ＭＳ Ｐゴシック"/>
        <a:cs typeface=""/>
      </a:majorFont>
      <a:minorFont>
        <a:latin typeface="Verdana"/>
        <a:ea typeface="ＭＳ Ｐゴシック"/>
        <a:cs typeface="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80" charset="0"/>
            <a:ea typeface="ＭＳ Ｐゴシック" pitchFamily="80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80" charset="0"/>
            <a:ea typeface="ＭＳ Ｐゴシック" pitchFamily="80" charset="-128"/>
          </a:defRPr>
        </a:defPPr>
      </a:lstStyle>
    </a:lnDef>
  </a:objectDefaults>
  <a:extraClrSchemeLst>
    <a:extraClrScheme>
      <a:clrScheme name="PPV-Powerpoint-Algmeen 1">
        <a:dk1>
          <a:srgbClr val="004080"/>
        </a:dk1>
        <a:lt1>
          <a:srgbClr val="EFEFEF"/>
        </a:lt1>
        <a:dk2>
          <a:srgbClr val="00408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6F6F6"/>
        </a:accent3>
        <a:accent4>
          <a:srgbClr val="00356C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PV-Powerpoint-Algmeen 2">
        <a:dk1>
          <a:srgbClr val="004080"/>
        </a:dk1>
        <a:lt1>
          <a:srgbClr val="EFEFEF"/>
        </a:lt1>
        <a:dk2>
          <a:srgbClr val="004080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F6F6F6"/>
        </a:accent3>
        <a:accent4>
          <a:srgbClr val="00356C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PV-Powerpoint-Algmeen 3">
        <a:dk1>
          <a:srgbClr val="004080"/>
        </a:dk1>
        <a:lt1>
          <a:srgbClr val="FFFFFF"/>
        </a:lt1>
        <a:dk2>
          <a:srgbClr val="004080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FFFFFF"/>
        </a:accent3>
        <a:accent4>
          <a:srgbClr val="00356C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-them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1964</TotalTime>
  <Words>457</Words>
  <Application>Microsoft Office PowerPoint</Application>
  <PresentationFormat>Diavoorstelling (4:3)</PresentationFormat>
  <Paragraphs>124</Paragraphs>
  <Slides>15</Slides>
  <Notes>3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4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15</vt:i4>
      </vt:variant>
    </vt:vector>
  </HeadingPairs>
  <TitlesOfParts>
    <vt:vector size="20" baseType="lpstr">
      <vt:lpstr>ＭＳ Ｐゴシック</vt:lpstr>
      <vt:lpstr>Arial</vt:lpstr>
      <vt:lpstr>Verdana</vt:lpstr>
      <vt:lpstr>Wingdings</vt:lpstr>
      <vt:lpstr>PPV-Powerpoint-Algmeen</vt:lpstr>
      <vt:lpstr>PowerPoint-presentatie</vt:lpstr>
      <vt:lpstr>Een korte kennismaking</vt:lpstr>
      <vt:lpstr>Onze vereniging</vt:lpstr>
      <vt:lpstr>Wat kan de Parkinson Vereniging  betekenen voor mensen met de ziekte van Parkinson?</vt:lpstr>
      <vt:lpstr>De Parkinson Vereniging</vt:lpstr>
      <vt:lpstr>Informatievoorziening</vt:lpstr>
      <vt:lpstr>Belangenbehartiging</vt:lpstr>
      <vt:lpstr>PowerPoint-presentatie</vt:lpstr>
      <vt:lpstr>Ontmoeten, ervaringen delen, kennis</vt:lpstr>
      <vt:lpstr>PowerPoint-presentatie</vt:lpstr>
      <vt:lpstr>PowerPoint-presentatie</vt:lpstr>
      <vt:lpstr>Onderzoek</vt:lpstr>
      <vt:lpstr>Waarom lid worden van de  Parkinson Vereniging? </vt:lpstr>
      <vt:lpstr>Meer informatie: www.parkinson-vereniging.nl www.parkinson-vereniging.nl</vt:lpstr>
      <vt:lpstr>Samen sterker</vt:lpstr>
    </vt:vector>
  </TitlesOfParts>
  <Company>PPV</Company>
  <LinksUpToDate>false</LinksUpToDate>
  <SharedDoc>false</SharedDoc>
  <HyperlinkBase/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 1</dc:title>
  <dc:creator>masja</dc:creator>
  <cp:lastModifiedBy>Miriam Leenders</cp:lastModifiedBy>
  <cp:revision>145</cp:revision>
  <cp:lastPrinted>1904-01-01T00:00:00Z</cp:lastPrinted>
  <dcterms:created xsi:type="dcterms:W3CDTF">2010-03-11T15:25:52Z</dcterms:created>
  <dcterms:modified xsi:type="dcterms:W3CDTF">2018-05-18T11:46:41Z</dcterms:modified>
</cp:coreProperties>
</file>