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0"/>
  </p:notes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5" r:id="rId10"/>
    <p:sldId id="260" r:id="rId11"/>
    <p:sldId id="271" r:id="rId12"/>
    <p:sldId id="261" r:id="rId13"/>
    <p:sldId id="272" r:id="rId14"/>
    <p:sldId id="266" r:id="rId15"/>
    <p:sldId id="273" r:id="rId16"/>
    <p:sldId id="267" r:id="rId17"/>
    <p:sldId id="274" r:id="rId18"/>
    <p:sldId id="269" r:id="rId19"/>
    <p:sldId id="270" r:id="rId20"/>
    <p:sldId id="275" r:id="rId21"/>
    <p:sldId id="277" r:id="rId22"/>
    <p:sldId id="276" r:id="rId23"/>
    <p:sldId id="289" r:id="rId24"/>
    <p:sldId id="278" r:id="rId25"/>
    <p:sldId id="292" r:id="rId26"/>
    <p:sldId id="291" r:id="rId27"/>
    <p:sldId id="293" r:id="rId28"/>
    <p:sldId id="294" r:id="rId29"/>
    <p:sldId id="295" r:id="rId30"/>
    <p:sldId id="296" r:id="rId31"/>
    <p:sldId id="279" r:id="rId32"/>
    <p:sldId id="280" r:id="rId33"/>
    <p:sldId id="281" r:id="rId34"/>
    <p:sldId id="282" r:id="rId35"/>
    <p:sldId id="283" r:id="rId36"/>
    <p:sldId id="285" r:id="rId37"/>
    <p:sldId id="297" r:id="rId38"/>
    <p:sldId id="298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9" autoAdjust="0"/>
    <p:restoredTop sz="94713" autoAdjust="0"/>
  </p:normalViewPr>
  <p:slideViewPr>
    <p:cSldViewPr>
      <p:cViewPr varScale="1">
        <p:scale>
          <a:sx n="87" d="100"/>
          <a:sy n="87" d="100"/>
        </p:scale>
        <p:origin x="9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D9445-087F-4E31-84E2-9DD895A5772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7B1271C0-C8BA-4F50-9E6C-541AE11B18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valangst</a:t>
          </a:r>
        </a:p>
      </dgm:t>
    </dgm:pt>
    <dgm:pt modelId="{55AD0F38-0D70-4380-B300-CB43AE4E7956}" type="parTrans" cxnId="{DCFF06C8-355A-4351-95EB-FE921EDE9562}">
      <dgm:prSet/>
      <dgm:spPr/>
      <dgm:t>
        <a:bodyPr/>
        <a:lstStyle/>
        <a:p>
          <a:endParaRPr lang="nl-NL"/>
        </a:p>
      </dgm:t>
    </dgm:pt>
    <dgm:pt modelId="{2BE74F9A-6FDD-48AF-ADD6-2C38D4F242DD}" type="sibTrans" cxnId="{DCFF06C8-355A-4351-95EB-FE921EDE9562}">
      <dgm:prSet/>
      <dgm:spPr/>
      <dgm:t>
        <a:bodyPr/>
        <a:lstStyle/>
        <a:p>
          <a:endParaRPr lang="nl-NL"/>
        </a:p>
      </dgm:t>
    </dgm:pt>
    <dgm:pt modelId="{02B75945-BDEC-4544-8614-937744B865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Mijden van activiteiten</a:t>
          </a:r>
        </a:p>
      </dgm:t>
    </dgm:pt>
    <dgm:pt modelId="{69CB1081-A30C-4D65-8957-5414298BA9D0}" type="parTrans" cxnId="{356CF4B0-3809-4990-8FB6-B66CAAC4724E}">
      <dgm:prSet/>
      <dgm:spPr/>
      <dgm:t>
        <a:bodyPr/>
        <a:lstStyle/>
        <a:p>
          <a:endParaRPr lang="nl-NL"/>
        </a:p>
      </dgm:t>
    </dgm:pt>
    <dgm:pt modelId="{2F25ED77-5AD2-4C34-8A6B-5CC68682FDF2}" type="sibTrans" cxnId="{356CF4B0-3809-4990-8FB6-B66CAAC4724E}">
      <dgm:prSet/>
      <dgm:spPr/>
      <dgm:t>
        <a:bodyPr/>
        <a:lstStyle/>
        <a:p>
          <a:endParaRPr lang="nl-NL"/>
        </a:p>
      </dgm:t>
    </dgm:pt>
    <dgm:pt modelId="{42FF424B-C05C-4E56-9E69-1DC0149FFC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Minder fysieke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fitheid/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verminderde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kwaliteit van leven.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l-NL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4C9913-580D-43FD-ACAB-1DAB05699007}" type="parTrans" cxnId="{25EF7B16-2E8E-46D5-B539-ED0F712036A8}">
      <dgm:prSet/>
      <dgm:spPr/>
      <dgm:t>
        <a:bodyPr/>
        <a:lstStyle/>
        <a:p>
          <a:endParaRPr lang="nl-NL"/>
        </a:p>
      </dgm:t>
    </dgm:pt>
    <dgm:pt modelId="{671B0B72-975F-4852-8F18-E58B4340679C}" type="sibTrans" cxnId="{25EF7B16-2E8E-46D5-B539-ED0F712036A8}">
      <dgm:prSet/>
      <dgm:spPr/>
      <dgm:t>
        <a:bodyPr/>
        <a:lstStyle/>
        <a:p>
          <a:endParaRPr lang="nl-NL"/>
        </a:p>
      </dgm:t>
    </dgm:pt>
    <dgm:pt modelId="{A313537F-C434-4E1E-8D58-DE10681360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vallen</a:t>
          </a:r>
        </a:p>
      </dgm:t>
    </dgm:pt>
    <dgm:pt modelId="{0FBB055A-90FD-4891-B0D2-2AF7410E1622}" type="parTrans" cxnId="{40BEB437-1E19-455B-BE93-72492A18B742}">
      <dgm:prSet/>
      <dgm:spPr/>
      <dgm:t>
        <a:bodyPr/>
        <a:lstStyle/>
        <a:p>
          <a:endParaRPr lang="nl-NL"/>
        </a:p>
      </dgm:t>
    </dgm:pt>
    <dgm:pt modelId="{E3334C6F-A75F-4312-AF2A-F9A14E1DBAFB}" type="sibTrans" cxnId="{40BEB437-1E19-455B-BE93-72492A18B742}">
      <dgm:prSet/>
      <dgm:spPr/>
      <dgm:t>
        <a:bodyPr/>
        <a:lstStyle/>
        <a:p>
          <a:endParaRPr lang="nl-NL"/>
        </a:p>
      </dgm:t>
    </dgm:pt>
    <dgm:pt modelId="{0E80003E-68B2-4011-BEF2-09BA1C58B81B}" type="pres">
      <dgm:prSet presAssocID="{4D8D9445-087F-4E31-84E2-9DD895A57729}" presName="cycle" presStyleCnt="0">
        <dgm:presLayoutVars>
          <dgm:dir/>
          <dgm:resizeHandles val="exact"/>
        </dgm:presLayoutVars>
      </dgm:prSet>
      <dgm:spPr/>
    </dgm:pt>
    <dgm:pt modelId="{EB973813-3B66-407A-B834-A2C931E15C9C}" type="pres">
      <dgm:prSet presAssocID="{7B1271C0-C8BA-4F50-9E6C-541AE11B1803}" presName="dummy" presStyleCnt="0"/>
      <dgm:spPr/>
    </dgm:pt>
    <dgm:pt modelId="{5F7B5542-186F-4D35-BD0A-D73D7E273B20}" type="pres">
      <dgm:prSet presAssocID="{7B1271C0-C8BA-4F50-9E6C-541AE11B180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9B7A80-5278-4971-A801-75CC3FA91444}" type="pres">
      <dgm:prSet presAssocID="{2BE74F9A-6FDD-48AF-ADD6-2C38D4F242DD}" presName="sibTrans" presStyleLbl="node1" presStyleIdx="0" presStyleCnt="4"/>
      <dgm:spPr/>
      <dgm:t>
        <a:bodyPr/>
        <a:lstStyle/>
        <a:p>
          <a:endParaRPr lang="nl-NL"/>
        </a:p>
      </dgm:t>
    </dgm:pt>
    <dgm:pt modelId="{8D93A9C5-AD8D-45D0-AAA8-3A12E881CB60}" type="pres">
      <dgm:prSet presAssocID="{02B75945-BDEC-4544-8614-937744B86537}" presName="dummy" presStyleCnt="0"/>
      <dgm:spPr/>
    </dgm:pt>
    <dgm:pt modelId="{A015B1F8-5F84-46A8-B3D4-CEE7A2B13B53}" type="pres">
      <dgm:prSet presAssocID="{02B75945-BDEC-4544-8614-937744B8653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D5BFDD-E44A-4DEF-891C-DF6B32954256}" type="pres">
      <dgm:prSet presAssocID="{2F25ED77-5AD2-4C34-8A6B-5CC68682FDF2}" presName="sibTrans" presStyleLbl="node1" presStyleIdx="1" presStyleCnt="4"/>
      <dgm:spPr/>
      <dgm:t>
        <a:bodyPr/>
        <a:lstStyle/>
        <a:p>
          <a:endParaRPr lang="nl-NL"/>
        </a:p>
      </dgm:t>
    </dgm:pt>
    <dgm:pt modelId="{7E72A613-2645-474D-BE0B-4AC5AAA389C1}" type="pres">
      <dgm:prSet presAssocID="{42FF424B-C05C-4E56-9E69-1DC0149FFC2A}" presName="dummy" presStyleCnt="0"/>
      <dgm:spPr/>
    </dgm:pt>
    <dgm:pt modelId="{7C25A1D0-0DA7-4A5F-8AAA-6587CA806B91}" type="pres">
      <dgm:prSet presAssocID="{42FF424B-C05C-4E56-9E69-1DC0149FFC2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56EA8F-4E83-40FD-9A34-8CE0B8668816}" type="pres">
      <dgm:prSet presAssocID="{671B0B72-975F-4852-8F18-E58B4340679C}" presName="sibTrans" presStyleLbl="node1" presStyleIdx="2" presStyleCnt="4"/>
      <dgm:spPr/>
      <dgm:t>
        <a:bodyPr/>
        <a:lstStyle/>
        <a:p>
          <a:endParaRPr lang="nl-NL"/>
        </a:p>
      </dgm:t>
    </dgm:pt>
    <dgm:pt modelId="{26BBB0E1-F46D-4F22-836C-F5B5ADBA7B87}" type="pres">
      <dgm:prSet presAssocID="{A313537F-C434-4E1E-8D58-DE1068136085}" presName="dummy" presStyleCnt="0"/>
      <dgm:spPr/>
    </dgm:pt>
    <dgm:pt modelId="{A9A5E844-2B1F-4035-9DF3-7143A5003AF2}" type="pres">
      <dgm:prSet presAssocID="{A313537F-C434-4E1E-8D58-DE106813608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AC33A9-CE19-4569-A1C6-1960AD7D0F66}" type="pres">
      <dgm:prSet presAssocID="{E3334C6F-A75F-4312-AF2A-F9A14E1DBAFB}" presName="sibTrans" presStyleLbl="node1" presStyleIdx="3" presStyleCnt="4" custAng="0" custLinFactNeighborX="618" custLinFactNeighborY="-1"/>
      <dgm:spPr/>
      <dgm:t>
        <a:bodyPr/>
        <a:lstStyle/>
        <a:p>
          <a:endParaRPr lang="nl-NL"/>
        </a:p>
      </dgm:t>
    </dgm:pt>
  </dgm:ptLst>
  <dgm:cxnLst>
    <dgm:cxn modelId="{54FFFFA3-0DEF-477F-B158-8E12B65B0ABC}" type="presOf" srcId="{7B1271C0-C8BA-4F50-9E6C-541AE11B1803}" destId="{5F7B5542-186F-4D35-BD0A-D73D7E273B20}" srcOrd="0" destOrd="0" presId="urn:microsoft.com/office/officeart/2005/8/layout/cycle1"/>
    <dgm:cxn modelId="{BACC433A-9F64-41E0-AD7E-C5B81566E386}" type="presOf" srcId="{A313537F-C434-4E1E-8D58-DE1068136085}" destId="{A9A5E844-2B1F-4035-9DF3-7143A5003AF2}" srcOrd="0" destOrd="0" presId="urn:microsoft.com/office/officeart/2005/8/layout/cycle1"/>
    <dgm:cxn modelId="{5C88C896-AA41-4223-A16D-DF3D7443DC96}" type="presOf" srcId="{2BE74F9A-6FDD-48AF-ADD6-2C38D4F242DD}" destId="{349B7A80-5278-4971-A801-75CC3FA91444}" srcOrd="0" destOrd="0" presId="urn:microsoft.com/office/officeart/2005/8/layout/cycle1"/>
    <dgm:cxn modelId="{CB84ADDB-136F-4D5F-A9A4-68070AB1BAB5}" type="presOf" srcId="{2F25ED77-5AD2-4C34-8A6B-5CC68682FDF2}" destId="{3AD5BFDD-E44A-4DEF-891C-DF6B32954256}" srcOrd="0" destOrd="0" presId="urn:microsoft.com/office/officeart/2005/8/layout/cycle1"/>
    <dgm:cxn modelId="{DCFF06C8-355A-4351-95EB-FE921EDE9562}" srcId="{4D8D9445-087F-4E31-84E2-9DD895A57729}" destId="{7B1271C0-C8BA-4F50-9E6C-541AE11B1803}" srcOrd="0" destOrd="0" parTransId="{55AD0F38-0D70-4380-B300-CB43AE4E7956}" sibTransId="{2BE74F9A-6FDD-48AF-ADD6-2C38D4F242DD}"/>
    <dgm:cxn modelId="{40BEB437-1E19-455B-BE93-72492A18B742}" srcId="{4D8D9445-087F-4E31-84E2-9DD895A57729}" destId="{A313537F-C434-4E1E-8D58-DE1068136085}" srcOrd="3" destOrd="0" parTransId="{0FBB055A-90FD-4891-B0D2-2AF7410E1622}" sibTransId="{E3334C6F-A75F-4312-AF2A-F9A14E1DBAFB}"/>
    <dgm:cxn modelId="{4D46BF07-7B79-420D-B191-0AAA61ABA3E3}" type="presOf" srcId="{4D8D9445-087F-4E31-84E2-9DD895A57729}" destId="{0E80003E-68B2-4011-BEF2-09BA1C58B81B}" srcOrd="0" destOrd="0" presId="urn:microsoft.com/office/officeart/2005/8/layout/cycle1"/>
    <dgm:cxn modelId="{B65F3B00-A4D2-4D0F-AE4B-35CD079B4CCB}" type="presOf" srcId="{42FF424B-C05C-4E56-9E69-1DC0149FFC2A}" destId="{7C25A1D0-0DA7-4A5F-8AAA-6587CA806B91}" srcOrd="0" destOrd="0" presId="urn:microsoft.com/office/officeart/2005/8/layout/cycle1"/>
    <dgm:cxn modelId="{9C728FBF-E65E-4283-88CD-5B8F45DD8C5F}" type="presOf" srcId="{671B0B72-975F-4852-8F18-E58B4340679C}" destId="{E856EA8F-4E83-40FD-9A34-8CE0B8668816}" srcOrd="0" destOrd="0" presId="urn:microsoft.com/office/officeart/2005/8/layout/cycle1"/>
    <dgm:cxn modelId="{25EF7B16-2E8E-46D5-B539-ED0F712036A8}" srcId="{4D8D9445-087F-4E31-84E2-9DD895A57729}" destId="{42FF424B-C05C-4E56-9E69-1DC0149FFC2A}" srcOrd="2" destOrd="0" parTransId="{7A4C9913-580D-43FD-ACAB-1DAB05699007}" sibTransId="{671B0B72-975F-4852-8F18-E58B4340679C}"/>
    <dgm:cxn modelId="{37E43711-B9A0-4B5D-A300-249E56C4E78C}" type="presOf" srcId="{E3334C6F-A75F-4312-AF2A-F9A14E1DBAFB}" destId="{FCAC33A9-CE19-4569-A1C6-1960AD7D0F66}" srcOrd="0" destOrd="0" presId="urn:microsoft.com/office/officeart/2005/8/layout/cycle1"/>
    <dgm:cxn modelId="{CDE3B583-873E-4390-B9BE-3816E55AFA00}" type="presOf" srcId="{02B75945-BDEC-4544-8614-937744B86537}" destId="{A015B1F8-5F84-46A8-B3D4-CEE7A2B13B53}" srcOrd="0" destOrd="0" presId="urn:microsoft.com/office/officeart/2005/8/layout/cycle1"/>
    <dgm:cxn modelId="{356CF4B0-3809-4990-8FB6-B66CAAC4724E}" srcId="{4D8D9445-087F-4E31-84E2-9DD895A57729}" destId="{02B75945-BDEC-4544-8614-937744B86537}" srcOrd="1" destOrd="0" parTransId="{69CB1081-A30C-4D65-8957-5414298BA9D0}" sibTransId="{2F25ED77-5AD2-4C34-8A6B-5CC68682FDF2}"/>
    <dgm:cxn modelId="{6F2C74CD-3EBD-43E5-92C2-6F4CFA792D26}" type="presParOf" srcId="{0E80003E-68B2-4011-BEF2-09BA1C58B81B}" destId="{EB973813-3B66-407A-B834-A2C931E15C9C}" srcOrd="0" destOrd="0" presId="urn:microsoft.com/office/officeart/2005/8/layout/cycle1"/>
    <dgm:cxn modelId="{B0B58F8C-F414-42AC-B6B6-F41FCEA49754}" type="presParOf" srcId="{0E80003E-68B2-4011-BEF2-09BA1C58B81B}" destId="{5F7B5542-186F-4D35-BD0A-D73D7E273B20}" srcOrd="1" destOrd="0" presId="urn:microsoft.com/office/officeart/2005/8/layout/cycle1"/>
    <dgm:cxn modelId="{296BCF87-1031-462E-B2CA-C6D540FDAEAF}" type="presParOf" srcId="{0E80003E-68B2-4011-BEF2-09BA1C58B81B}" destId="{349B7A80-5278-4971-A801-75CC3FA91444}" srcOrd="2" destOrd="0" presId="urn:microsoft.com/office/officeart/2005/8/layout/cycle1"/>
    <dgm:cxn modelId="{23FA683D-CCBF-43BA-906F-C92CA3C34607}" type="presParOf" srcId="{0E80003E-68B2-4011-BEF2-09BA1C58B81B}" destId="{8D93A9C5-AD8D-45D0-AAA8-3A12E881CB60}" srcOrd="3" destOrd="0" presId="urn:microsoft.com/office/officeart/2005/8/layout/cycle1"/>
    <dgm:cxn modelId="{BC6A34F7-B54A-4337-A616-ECDBC94EAFBC}" type="presParOf" srcId="{0E80003E-68B2-4011-BEF2-09BA1C58B81B}" destId="{A015B1F8-5F84-46A8-B3D4-CEE7A2B13B53}" srcOrd="4" destOrd="0" presId="urn:microsoft.com/office/officeart/2005/8/layout/cycle1"/>
    <dgm:cxn modelId="{94F1FE76-F0B3-4A6F-867D-2987370509C2}" type="presParOf" srcId="{0E80003E-68B2-4011-BEF2-09BA1C58B81B}" destId="{3AD5BFDD-E44A-4DEF-891C-DF6B32954256}" srcOrd="5" destOrd="0" presId="urn:microsoft.com/office/officeart/2005/8/layout/cycle1"/>
    <dgm:cxn modelId="{8A4F5D08-8C2A-4068-9504-594DD7E6CD98}" type="presParOf" srcId="{0E80003E-68B2-4011-BEF2-09BA1C58B81B}" destId="{7E72A613-2645-474D-BE0B-4AC5AAA389C1}" srcOrd="6" destOrd="0" presId="urn:microsoft.com/office/officeart/2005/8/layout/cycle1"/>
    <dgm:cxn modelId="{E4F5E985-A46B-48D4-9581-5E1A60DCFA75}" type="presParOf" srcId="{0E80003E-68B2-4011-BEF2-09BA1C58B81B}" destId="{7C25A1D0-0DA7-4A5F-8AAA-6587CA806B91}" srcOrd="7" destOrd="0" presId="urn:microsoft.com/office/officeart/2005/8/layout/cycle1"/>
    <dgm:cxn modelId="{194F1630-9B1D-4B6F-B709-B82FE81FDD43}" type="presParOf" srcId="{0E80003E-68B2-4011-BEF2-09BA1C58B81B}" destId="{E856EA8F-4E83-40FD-9A34-8CE0B8668816}" srcOrd="8" destOrd="0" presId="urn:microsoft.com/office/officeart/2005/8/layout/cycle1"/>
    <dgm:cxn modelId="{793EF07A-CEF7-443D-8161-2492DDFD411B}" type="presParOf" srcId="{0E80003E-68B2-4011-BEF2-09BA1C58B81B}" destId="{26BBB0E1-F46D-4F22-836C-F5B5ADBA7B87}" srcOrd="9" destOrd="0" presId="urn:microsoft.com/office/officeart/2005/8/layout/cycle1"/>
    <dgm:cxn modelId="{C081E510-9A48-49CB-A210-366CA63F628E}" type="presParOf" srcId="{0E80003E-68B2-4011-BEF2-09BA1C58B81B}" destId="{A9A5E844-2B1F-4035-9DF3-7143A5003AF2}" srcOrd="10" destOrd="0" presId="urn:microsoft.com/office/officeart/2005/8/layout/cycle1"/>
    <dgm:cxn modelId="{E8B7B645-C90D-495E-821A-5FF1C8EE3E8C}" type="presParOf" srcId="{0E80003E-68B2-4011-BEF2-09BA1C58B81B}" destId="{FCAC33A9-CE19-4569-A1C6-1960AD7D0F6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3364C-2226-4153-AEA9-C776A4CD1306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BBB0B-7446-496E-A87D-B6FBD1665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79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Marjenke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373C1-1875-4CDF-952D-3B177F88DCF7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93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79B728F-DF0E-4BD3-A5B1-511C7D181D08}" type="slidenum">
              <a:rPr lang="nl-NL" altLang="nl-NL" sz="1200" b="0"/>
              <a:pPr algn="r" eaLnBrk="1" hangingPunct="1"/>
              <a:t>16</a:t>
            </a:fld>
            <a:endParaRPr lang="nl-NL" altLang="nl-NL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4112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 smtClean="0"/>
              <a:t>Marjenke</a:t>
            </a:r>
          </a:p>
        </p:txBody>
      </p:sp>
    </p:spTree>
    <p:extLst>
      <p:ext uri="{BB962C8B-B14F-4D97-AF65-F5344CB8AC3E}">
        <p14:creationId xmlns:p14="http://schemas.microsoft.com/office/powerpoint/2010/main" val="103173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Marjenke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373C1-1875-4CDF-952D-3B177F88DCF7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10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Ruben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373C1-1875-4CDF-952D-3B177F88DCF7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80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Marjenke: verschillende</a:t>
            </a:r>
            <a:r>
              <a:rPr lang="nl-NL" baseline="0" dirty="0" smtClean="0"/>
              <a:t> stoelen uitproberen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373C1-1875-4CDF-952D-3B177F88DCF7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9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C4AD14-F27C-4F3A-B4D9-3669B259D8C6}" type="slidenum">
              <a:rPr lang="nl-NL" altLang="nl-NL" sz="1200" b="0"/>
              <a:pPr algn="r" eaLnBrk="1" hangingPunct="1"/>
              <a:t>27</a:t>
            </a:fld>
            <a:endParaRPr lang="nl-NL" altLang="nl-NL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4112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 smtClean="0"/>
              <a:t>Marjenke</a:t>
            </a:r>
          </a:p>
        </p:txBody>
      </p:sp>
    </p:spTree>
    <p:extLst>
      <p:ext uri="{BB962C8B-B14F-4D97-AF65-F5344CB8AC3E}">
        <p14:creationId xmlns:p14="http://schemas.microsoft.com/office/powerpoint/2010/main" val="13716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775075" y="9428163"/>
            <a:ext cx="28860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C4AD14-F27C-4F3A-B4D9-3669B259D8C6}" type="slidenum">
              <a:rPr lang="nl-NL" altLang="nl-NL" sz="1200" b="0"/>
              <a:pPr algn="r" eaLnBrk="1" hangingPunct="1"/>
              <a:t>28</a:t>
            </a:fld>
            <a:endParaRPr lang="nl-NL" altLang="nl-NL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4538"/>
            <a:ext cx="4964112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 smtClean="0"/>
              <a:t>Marjenke</a:t>
            </a:r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53995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 smtClean="0"/>
              <a:t>Marjenke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373C1-1875-4CDF-952D-3B177F88DCF7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87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1340768"/>
            <a:ext cx="786956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708920"/>
            <a:ext cx="8013576" cy="30529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1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43711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8" y="292494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1268760"/>
            <a:ext cx="8050088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5303" y="2608312"/>
            <a:ext cx="3868185" cy="32689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96303" y="2608312"/>
            <a:ext cx="3868185" cy="32689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5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5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1124744"/>
            <a:ext cx="786956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1389380"/>
            <a:ext cx="2493913" cy="13195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1" y="2780930"/>
            <a:ext cx="2493913" cy="334523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8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8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869560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708920"/>
            <a:ext cx="8013576" cy="3052936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8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050088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5302" y="2608312"/>
            <a:ext cx="3868185" cy="3268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96302" y="2608312"/>
            <a:ext cx="3868185" cy="3268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86956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389380"/>
            <a:ext cx="2493913" cy="13195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780928"/>
            <a:ext cx="24939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700C-68C0-44EE-90BC-4C98EA1C2979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7FB58-E438-4782-8B76-E7588045EC3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7228-46F7-4178-AABA-3D421239B35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17-5-2018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340D-7874-42F8-94F4-38392094640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Xt8yjntvKAhXG-A4KHTWVDxUQjRwIBw&amp;url=http://www.slideshare.net/AnneliesLedoux/powerpoint-sessie-1&amp;psig=AFQjCNHF8YtRUu7znQDrhw5jjqfkyUhgfw&amp;ust=14545766107228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Jz0LbEOO4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_h1euOyV4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6408712" cy="147002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Welkom bij de introductie les</a:t>
            </a: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sz="7300" dirty="0" smtClean="0">
                <a:solidFill>
                  <a:schemeClr val="bg1"/>
                </a:solidFill>
              </a:rPr>
              <a:t>Valpreventie!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2"/>
                </a:solidFill>
              </a:rPr>
              <a:t>  </a:t>
            </a:r>
            <a:endParaRPr lang="nl-NL" sz="4400" dirty="0">
              <a:solidFill>
                <a:schemeClr val="bg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255905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28800"/>
            <a:ext cx="8353425" cy="1079500"/>
          </a:xfrm>
        </p:spPr>
        <p:txBody>
          <a:bodyPr/>
          <a:lstStyle/>
          <a:p>
            <a:r>
              <a:rPr lang="nl-NL" dirty="0" smtClean="0"/>
              <a:t>Waar vallen ouderen het meest?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9690" y="2996952"/>
            <a:ext cx="8353425" cy="32012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Woonkamer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Keuken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Badkamer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Slaapkamer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Buiten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tx1"/>
                </a:solidFill>
              </a:rPr>
              <a:t>C) Badkamer</a:t>
            </a:r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28800"/>
            <a:ext cx="8353425" cy="1079500"/>
          </a:xfrm>
        </p:spPr>
        <p:txBody>
          <a:bodyPr/>
          <a:lstStyle/>
          <a:p>
            <a:r>
              <a:rPr lang="nl-NL" dirty="0" smtClean="0"/>
              <a:t>Mannen vallen vaker dan vrouwen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3656781"/>
            <a:ext cx="8353425" cy="32012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nl-NL" dirty="0"/>
              <a:t>W</a:t>
            </a:r>
            <a:r>
              <a:rPr lang="nl-NL" dirty="0" smtClean="0"/>
              <a:t>aar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Niet waar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tx1"/>
                </a:solidFill>
              </a:rPr>
              <a:t>B) Niet waar</a:t>
            </a:r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28800"/>
            <a:ext cx="8353425" cy="10795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Welke risicofactor tot vallen hoort </a:t>
            </a:r>
            <a:r>
              <a:rPr lang="nl-NL" b="1" u="sng" dirty="0" smtClean="0"/>
              <a:t>niet</a:t>
            </a:r>
            <a:r>
              <a:rPr lang="nl-NL" dirty="0" smtClean="0"/>
              <a:t> in het rijtje thuis?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575" y="2924944"/>
            <a:ext cx="8353425" cy="32012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Duizeligheid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Medicatiegebruik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Incontinentie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Gehoor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Schoenen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Conditie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2800" dirty="0" smtClean="0"/>
              <a:t>Visus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tx1"/>
                </a:solidFill>
              </a:rPr>
              <a:t>D) Gehoor</a:t>
            </a:r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Weetjes over vallen…</a:t>
            </a:r>
            <a:endParaRPr lang="nl-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280400" cy="4175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altLang="nl-NL" sz="4000" b="1" dirty="0" smtClean="0"/>
          </a:p>
          <a:p>
            <a:pPr lvl="1" eaLnBrk="1" hangingPunct="1"/>
            <a:endParaRPr lang="nl-NL" altLang="nl-NL" dirty="0" smtClean="0"/>
          </a:p>
          <a:p>
            <a:pPr lvl="1" eaLnBrk="1" hangingPunct="1">
              <a:buFontTx/>
              <a:buNone/>
            </a:pPr>
            <a:endParaRPr lang="nl-NL" altLang="nl-NL" dirty="0" smtClean="0"/>
          </a:p>
          <a:p>
            <a:pPr lvl="1" eaLnBrk="1" hangingPunct="1">
              <a:buFontTx/>
              <a:buNone/>
            </a:pPr>
            <a:endParaRPr lang="nl-NL" altLang="nl-NL" b="1" dirty="0" smtClean="0"/>
          </a:p>
        </p:txBody>
      </p:sp>
      <p:pic>
        <p:nvPicPr>
          <p:cNvPr id="34820" name="Picture 2" descr="http://mens-en-gezondheid.infonu.nl/artikel-foto-upload/aandoeningen/60884-ouderenzorg-vallen-bij-ouderen-oorzakeninterven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85441"/>
            <a:ext cx="3240559" cy="32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Weetjes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7412360" cy="3240360"/>
          </a:xfrm>
        </p:spPr>
        <p:txBody>
          <a:bodyPr>
            <a:normAutofit fontScale="47500" lnSpcReduction="20000"/>
          </a:bodyPr>
          <a:lstStyle/>
          <a:p>
            <a:pPr marL="685800" indent="-685800" algn="l">
              <a:buFontTx/>
              <a:buChar char="-"/>
            </a:pPr>
            <a:r>
              <a:rPr lang="nl-NL" sz="5100" dirty="0" smtClean="0">
                <a:solidFill>
                  <a:schemeClr val="tx1"/>
                </a:solidFill>
              </a:rPr>
              <a:t>65+’ers </a:t>
            </a:r>
            <a:r>
              <a:rPr lang="nl-NL" sz="5100" dirty="0">
                <a:solidFill>
                  <a:schemeClr val="tx1"/>
                </a:solidFill>
              </a:rPr>
              <a:t>vallen </a:t>
            </a:r>
            <a:r>
              <a:rPr lang="nl-NL" sz="5100" dirty="0" smtClean="0">
                <a:solidFill>
                  <a:schemeClr val="tx1"/>
                </a:solidFill>
              </a:rPr>
              <a:t>voorwaarts </a:t>
            </a:r>
          </a:p>
          <a:p>
            <a:pPr algn="l"/>
            <a:r>
              <a:rPr lang="nl-NL" sz="51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 </a:t>
            </a:r>
            <a:r>
              <a:rPr lang="nl-NL" sz="5100" dirty="0" smtClean="0">
                <a:solidFill>
                  <a:schemeClr val="tx1"/>
                </a:solidFill>
              </a:rPr>
              <a:t>polsbreuken € 3900 per jaar per persoon</a:t>
            </a:r>
          </a:p>
          <a:p>
            <a:pPr marL="685800" indent="-685800" algn="l">
              <a:buFontTx/>
              <a:buChar char="-"/>
            </a:pPr>
            <a:r>
              <a:rPr lang="nl-NL" sz="5100" dirty="0" smtClean="0">
                <a:solidFill>
                  <a:schemeClr val="tx1"/>
                </a:solidFill>
              </a:rPr>
              <a:t>80+’ers </a:t>
            </a:r>
            <a:r>
              <a:rPr lang="nl-NL" sz="5100" dirty="0">
                <a:solidFill>
                  <a:schemeClr val="tx1"/>
                </a:solidFill>
              </a:rPr>
              <a:t>vallen zijwaarts (schommelend </a:t>
            </a:r>
            <a:r>
              <a:rPr lang="nl-NL" sz="5100" dirty="0" smtClean="0">
                <a:solidFill>
                  <a:schemeClr val="tx1"/>
                </a:solidFill>
              </a:rPr>
              <a:t>looppatroon) </a:t>
            </a:r>
          </a:p>
          <a:p>
            <a:pPr algn="l"/>
            <a:r>
              <a:rPr lang="nl-NL" sz="51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 </a:t>
            </a:r>
            <a:r>
              <a:rPr lang="nl-NL" sz="5100" dirty="0" smtClean="0">
                <a:solidFill>
                  <a:schemeClr val="tx1"/>
                </a:solidFill>
              </a:rPr>
              <a:t>heupbreuken € </a:t>
            </a:r>
            <a:r>
              <a:rPr lang="nl-NL" sz="5100" dirty="0">
                <a:solidFill>
                  <a:schemeClr val="tx1"/>
                </a:solidFill>
              </a:rPr>
              <a:t>14600,- per jaar per </a:t>
            </a:r>
            <a:r>
              <a:rPr lang="nl-NL" sz="5100" dirty="0" smtClean="0">
                <a:solidFill>
                  <a:schemeClr val="tx1"/>
                </a:solidFill>
              </a:rPr>
              <a:t>persoon</a:t>
            </a:r>
          </a:p>
          <a:p>
            <a:pPr algn="l"/>
            <a:endParaRPr lang="nl-NL" sz="5100" dirty="0" smtClean="0">
              <a:solidFill>
                <a:schemeClr val="tx1"/>
              </a:solidFill>
            </a:endParaRPr>
          </a:p>
          <a:p>
            <a:pPr marL="685800" indent="-685800" algn="l">
              <a:buFontTx/>
              <a:buChar char="-"/>
            </a:pPr>
            <a:r>
              <a:rPr lang="nl-NL" sz="5100" dirty="0" smtClean="0">
                <a:solidFill>
                  <a:schemeClr val="tx1"/>
                </a:solidFill>
              </a:rPr>
              <a:t>In </a:t>
            </a:r>
            <a:r>
              <a:rPr lang="nl-NL" sz="5100" dirty="0">
                <a:solidFill>
                  <a:schemeClr val="tx1"/>
                </a:solidFill>
              </a:rPr>
              <a:t>totaal is dit aan zorgkosten: € 912 miljoen. </a:t>
            </a:r>
            <a:endParaRPr lang="nl-NL" sz="5100" dirty="0" smtClean="0">
              <a:solidFill>
                <a:schemeClr val="tx1"/>
              </a:solidFill>
            </a:endParaRPr>
          </a:p>
          <a:p>
            <a:pPr marL="685800" indent="-685800" algn="l">
              <a:buFontTx/>
              <a:buChar char="-"/>
            </a:pPr>
            <a:endParaRPr lang="nl-NL" sz="5100" dirty="0">
              <a:solidFill>
                <a:schemeClr val="tx1"/>
              </a:solidFill>
            </a:endParaRPr>
          </a:p>
          <a:p>
            <a:pPr algn="l"/>
            <a:r>
              <a:rPr lang="nl-NL" sz="5100" dirty="0" smtClean="0">
                <a:solidFill>
                  <a:schemeClr val="tx1"/>
                </a:solidFill>
              </a:rPr>
              <a:t>Bron</a:t>
            </a:r>
            <a:r>
              <a:rPr lang="nl-NL" sz="5100" dirty="0">
                <a:solidFill>
                  <a:schemeClr val="tx1"/>
                </a:solidFill>
              </a:rPr>
              <a:t>: Consumentenveiligheid, CBS.</a:t>
            </a:r>
          </a:p>
          <a:p>
            <a:pPr algn="l"/>
            <a:endParaRPr lang="nl-NL" sz="51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Weetjes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760840" cy="3168352"/>
          </a:xfrm>
        </p:spPr>
        <p:txBody>
          <a:bodyPr>
            <a:normAutofit fontScale="77500" lnSpcReduction="20000"/>
          </a:bodyPr>
          <a:lstStyle/>
          <a:p>
            <a:pPr marL="742950" lvl="1" indent="-285750" algn="l">
              <a:buFont typeface="Arial" pitchFamily="34" charset="0"/>
              <a:buChar char="–"/>
            </a:pPr>
            <a:r>
              <a:rPr lang="nl-NL" dirty="0">
                <a:solidFill>
                  <a:prstClr val="black"/>
                </a:solidFill>
              </a:rPr>
              <a:t>Jaarlijks komen bijna 118.000 65-plussers op de afdeling voor Spoedeisende Hulp (SEH) </a:t>
            </a:r>
            <a:r>
              <a:rPr lang="nl-NL" dirty="0" smtClean="0">
                <a:solidFill>
                  <a:prstClr val="black"/>
                </a:solidFill>
              </a:rPr>
              <a:t>terecht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smtClean="0">
                <a:solidFill>
                  <a:prstClr val="black"/>
                </a:solidFill>
              </a:rPr>
              <a:t>na een val.</a:t>
            </a:r>
            <a:endParaRPr lang="nl-NL" dirty="0">
              <a:solidFill>
                <a:prstClr val="black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dirty="0">
                <a:solidFill>
                  <a:prstClr val="black"/>
                </a:solidFill>
              </a:rPr>
              <a:t>Hiervan moeten 40.000 uiteindelijk worden opgenomen in het ziekenhuis. 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dirty="0">
                <a:solidFill>
                  <a:prstClr val="black"/>
                </a:solidFill>
              </a:rPr>
              <a:t>3.200 mensen overlijden als gevolg van de val. (gemiddeld 9 per dag) </a:t>
            </a:r>
            <a:endParaRPr lang="nl-NL" dirty="0" smtClean="0">
              <a:solidFill>
                <a:prstClr val="black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nl-NL" altLang="nl-NL" dirty="0" smtClean="0">
                <a:solidFill>
                  <a:prstClr val="black"/>
                </a:solidFill>
              </a:rPr>
              <a:t>Als we het aantal valincidenten met 5% zouden kunnen verminderen in NL, dan zou dit jaarlijks 45 miljoen schelen</a:t>
            </a:r>
            <a:endParaRPr lang="nl-NL" altLang="nl-NL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00392" cy="63829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vicieuze cirkel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760840" cy="240067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7902383"/>
              </p:ext>
            </p:extLst>
          </p:nvPr>
        </p:nvGraphicFramePr>
        <p:xfrm>
          <a:off x="2443522" y="1638578"/>
          <a:ext cx="453707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42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6552728" cy="2448272"/>
          </a:xfrm>
        </p:spPr>
        <p:txBody>
          <a:bodyPr>
            <a:normAutofit fontScale="55000" lnSpcReduction="20000"/>
          </a:bodyPr>
          <a:lstStyle/>
          <a:p>
            <a:pPr marL="342900" lvl="0" indent="-342900" algn="l">
              <a:buFont typeface="Arial" pitchFamily="34" charset="0"/>
              <a:buChar char="•"/>
              <a:defRPr/>
            </a:pPr>
            <a:endParaRPr lang="nl-NL" sz="30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nl-NL" sz="5100" dirty="0" smtClean="0">
                <a:solidFill>
                  <a:prstClr val="black"/>
                </a:solidFill>
              </a:rPr>
              <a:t>Arike Breukelman</a:t>
            </a:r>
            <a:endParaRPr lang="nl-NL" sz="5100" dirty="0">
              <a:solidFill>
                <a:prstClr val="black"/>
              </a:solidFill>
            </a:endParaRPr>
          </a:p>
          <a:p>
            <a:pPr marL="342900" lvl="0" indent="-342900" algn="l">
              <a:defRPr/>
            </a:pPr>
            <a:r>
              <a:rPr lang="nl-NL" sz="5100" dirty="0">
                <a:solidFill>
                  <a:prstClr val="black"/>
                </a:solidFill>
              </a:rPr>
              <a:t>		Ergotherapeut</a:t>
            </a:r>
          </a:p>
          <a:p>
            <a:pPr marL="342900" lvl="0" indent="-342900" algn="l">
              <a:defRPr/>
            </a:pPr>
            <a:endParaRPr lang="nl-NL" sz="51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nl-NL" sz="5100" dirty="0">
                <a:solidFill>
                  <a:prstClr val="black"/>
                </a:solidFill>
              </a:rPr>
              <a:t>Ruben Peltjes	</a:t>
            </a:r>
          </a:p>
          <a:p>
            <a:pPr lvl="0" algn="l">
              <a:defRPr/>
            </a:pPr>
            <a:r>
              <a:rPr lang="nl-NL" sz="5100" dirty="0">
                <a:solidFill>
                  <a:prstClr val="black"/>
                </a:solidFill>
              </a:rPr>
              <a:t>	Fysiotherapeut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44" y="2930978"/>
            <a:ext cx="1577752" cy="15777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3" y="4797151"/>
            <a:ext cx="1595521" cy="159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Vallen </a:t>
            </a:r>
            <a:r>
              <a:rPr lang="nl-NL" altLang="nl-NL" dirty="0"/>
              <a:t>algemeen</a:t>
            </a:r>
            <a:endParaRPr lang="nl-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1700213"/>
            <a:ext cx="82804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u="sng" dirty="0" smtClean="0"/>
              <a:t>Factoren die van invloed zijn</a:t>
            </a:r>
            <a:r>
              <a:rPr lang="nl-NL" altLang="nl-NL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Leefomgeving (aanwezigheid van aanpassingen)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Mobiliteit en evenwicht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Duizeligheid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Incontinentie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Schoeisel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Medicatie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Gedrag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dirty="0" smtClean="0"/>
              <a:t>Visus</a:t>
            </a:r>
          </a:p>
          <a:p>
            <a:pPr eaLnBrk="1" hangingPunct="1">
              <a:lnSpc>
                <a:spcPct val="90000"/>
              </a:lnSpc>
            </a:pPr>
            <a:endParaRPr lang="nl-NL" alt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760840" cy="240067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Veilig opstaan uit een stoel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Veilig gaan zitten in een stoel</a:t>
            </a:r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47" y="4106937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http://image.slidesharecdn.com/pptsessie1facebook1-120228040255-phpapp02/95/powerpoint-sessie-1-10-728.jpg?cb=1330402172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11045"/>
          <a:stretch/>
        </p:blipFill>
        <p:spPr bwMode="auto">
          <a:xfrm>
            <a:off x="899592" y="1844824"/>
            <a:ext cx="4219575" cy="367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7811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Het opstaan vanaf de grond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7" y="3933056"/>
            <a:ext cx="274763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765" y="4747953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kan iedereen overkomen</a:t>
            </a:r>
            <a:r>
              <a:rPr lang="nl-NL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….zelfs Beatrix</a:t>
            </a:r>
            <a:endParaRPr lang="nl-NL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XJz0LbEOO4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18212" y="1968673"/>
            <a:ext cx="5478677" cy="308175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52425" y="923926"/>
            <a:ext cx="7514035" cy="1314449"/>
          </a:xfrm>
        </p:spPr>
        <p:txBody>
          <a:bodyPr>
            <a:normAutofit/>
          </a:bodyPr>
          <a:lstStyle/>
          <a:p>
            <a:r>
              <a:rPr lang="nl-NL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Of in dit geval Ruud </a:t>
            </a:r>
            <a:r>
              <a:rPr lang="nl-NL" sz="3300" b="1" dirty="0">
                <a:latin typeface="Arial" panose="020B0604020202020204" pitchFamily="34" charset="0"/>
                <a:cs typeface="Arial" panose="020B0604020202020204" pitchFamily="34" charset="0"/>
              </a:rPr>
              <a:t>Lubbers</a:t>
            </a:r>
            <a:endParaRPr lang="nl-NL" sz="3300" dirty="0"/>
          </a:p>
        </p:txBody>
      </p:sp>
      <p:pic>
        <p:nvPicPr>
          <p:cNvPr id="6" name="IA_h1euOyV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50" y="2012752"/>
            <a:ext cx="6810375" cy="38308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532" y="836712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5000" dirty="0" smtClean="0"/>
              <a:t>Waar kunt u zelf om denken? </a:t>
            </a:r>
            <a:endParaRPr lang="nl-NL" sz="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08043"/>
            <a:ext cx="3212976" cy="276156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436096" y="36450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 smtClean="0"/>
              <a:t>Hoe is uw omgeving zo veilig mogelijk? </a:t>
            </a:r>
            <a:endParaRPr lang="nl-NL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03716"/>
            <a:ext cx="5724525" cy="1079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Valpreventie</a:t>
            </a:r>
            <a:endParaRPr lang="nl-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1341438"/>
            <a:ext cx="8280400" cy="4175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b="1" dirty="0" smtClean="0"/>
          </a:p>
          <a:p>
            <a:pPr>
              <a:lnSpc>
                <a:spcPct val="90000"/>
              </a:lnSpc>
            </a:pPr>
            <a:r>
              <a:rPr lang="nl-NL" altLang="nl-NL" dirty="0"/>
              <a:t>Leefomgeving (aanwezigheid van aanpassingen)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Mobiliteit en evenwicht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Duizeligheid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Incontinentie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Schoeisel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Medicatie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Gedrag</a:t>
            </a:r>
          </a:p>
          <a:p>
            <a:pPr>
              <a:lnSpc>
                <a:spcPct val="90000"/>
              </a:lnSpc>
            </a:pPr>
            <a:r>
              <a:rPr lang="nl-NL" altLang="nl-NL" dirty="0"/>
              <a:t>Visus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dirty="0" smtClean="0"/>
          </a:p>
          <a:p>
            <a:pPr marL="457200" lvl="1" indent="0" algn="ctr" eaLnBrk="1" hangingPunct="1">
              <a:lnSpc>
                <a:spcPct val="90000"/>
              </a:lnSpc>
              <a:buNone/>
            </a:pPr>
            <a:endParaRPr lang="nl-NL" altLang="nl-NL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67" y="2420392"/>
            <a:ext cx="2690733" cy="20172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13812"/>
            <a:ext cx="2903105" cy="21404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884923"/>
            <a:ext cx="5724525" cy="107950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dirty="0" smtClean="0"/>
              <a:t>Hulpmiddelen</a:t>
            </a:r>
            <a:endParaRPr lang="nl-N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2466975" cy="18478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22" y="2055985"/>
            <a:ext cx="2495550" cy="1657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69333"/>
            <a:ext cx="2143125" cy="2143125"/>
          </a:xfrm>
          <a:prstGeom prst="rect">
            <a:avLst/>
          </a:prstGeom>
        </p:spPr>
      </p:pic>
      <p:sp>
        <p:nvSpPr>
          <p:cNvPr id="6" name="AutoShape 4" descr="Afbeeldingsresultaat voor automatische verlichting"/>
          <p:cNvSpPr>
            <a:spLocks noChangeAspect="1" noChangeArrowheads="1"/>
          </p:cNvSpPr>
          <p:nvPr/>
        </p:nvSpPr>
        <p:spPr bwMode="auto">
          <a:xfrm>
            <a:off x="2843808" y="33569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3" y="3938305"/>
            <a:ext cx="1828800" cy="18288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7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532" y="836712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5000" dirty="0" smtClean="0"/>
              <a:t>Waar kunt u zelf om denken? </a:t>
            </a:r>
            <a:endParaRPr lang="nl-NL" sz="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08043"/>
            <a:ext cx="3212976" cy="276156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32040" y="37170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 smtClean="0"/>
              <a:t>Hoe houdt u uw conditie en veilig bewegen op peil?</a:t>
            </a:r>
            <a:endParaRPr lang="nl-NL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2810793"/>
            <a:ext cx="6472808" cy="2850455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Inleiding + voorstellen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Kennisquiz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Valfeiten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Praktijk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Valpreventie op uzelf toepassen</a:t>
            </a:r>
          </a:p>
          <a:p>
            <a:pPr marL="457200" indent="-457200" algn="l">
              <a:buFontTx/>
              <a:buChar char="-"/>
            </a:pPr>
            <a:r>
              <a:rPr lang="nl-NL" dirty="0">
                <a:solidFill>
                  <a:schemeClr val="tx1"/>
                </a:solidFill>
              </a:rPr>
              <a:t>Vallen verleden tijd </a:t>
            </a: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Praktijk</a:t>
            </a: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chemeClr val="tx1"/>
                </a:solidFill>
              </a:rPr>
              <a:t>Afsluiting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" y="937804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Vallen Verleden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8566" y="1899828"/>
            <a:ext cx="7514035" cy="36722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nl-NL" sz="285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nl-NL" sz="285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sz="2850" dirty="0" err="1">
                <a:latin typeface="Arial" pitchFamily="34" charset="0"/>
                <a:cs typeface="Arial" pitchFamily="34" charset="0"/>
              </a:rPr>
              <a:t>Evidence</a:t>
            </a:r>
            <a:r>
              <a:rPr lang="nl-NL" sz="285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5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nl-NL" sz="2850" dirty="0">
                <a:latin typeface="Arial" pitchFamily="34" charset="0"/>
                <a:cs typeface="Arial" pitchFamily="34" charset="0"/>
              </a:rPr>
              <a:t> Programma ontwikkeld door de</a:t>
            </a:r>
          </a:p>
          <a:p>
            <a:pPr>
              <a:lnSpc>
                <a:spcPct val="90000"/>
              </a:lnSpc>
              <a:buNone/>
            </a:pPr>
            <a:r>
              <a:rPr lang="nl-NL" sz="2850" dirty="0">
                <a:latin typeface="Arial" pitchFamily="34" charset="0"/>
                <a:cs typeface="Arial" pitchFamily="34" charset="0"/>
              </a:rPr>
              <a:t>St. Maartenskliniek te Nijmegen</a:t>
            </a:r>
          </a:p>
          <a:p>
            <a:pPr>
              <a:lnSpc>
                <a:spcPct val="90000"/>
              </a:lnSpc>
              <a:buNone/>
            </a:pPr>
            <a:endParaRPr lang="nl-NL" sz="285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sz="2850" dirty="0">
                <a:latin typeface="Arial" pitchFamily="34" charset="0"/>
                <a:cs typeface="Arial" pitchFamily="34" charset="0"/>
              </a:rPr>
              <a:t>	Verschillende onderdelen: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nl-NL" sz="2850" dirty="0">
                <a:latin typeface="Arial" pitchFamily="34" charset="0"/>
                <a:cs typeface="Arial" pitchFamily="34" charset="0"/>
              </a:rPr>
              <a:t>Valtraining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nl-NL" sz="2850" dirty="0">
                <a:latin typeface="Arial" pitchFamily="34" charset="0"/>
                <a:cs typeface="Arial" pitchFamily="34" charset="0"/>
              </a:rPr>
              <a:t>Hindernisbaan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nl-NL" sz="2850" dirty="0">
                <a:latin typeface="Arial" pitchFamily="34" charset="0"/>
                <a:cs typeface="Arial" pitchFamily="34" charset="0"/>
              </a:rPr>
              <a:t>Sport en spelvormen</a:t>
            </a:r>
          </a:p>
          <a:p>
            <a:pPr marL="0" indent="0">
              <a:buNone/>
            </a:pPr>
            <a:endParaRPr lang="nl-NL" sz="3750" dirty="0"/>
          </a:p>
          <a:p>
            <a:pPr marL="0" indent="0">
              <a:buNone/>
            </a:pPr>
            <a:r>
              <a:rPr lang="nl-NL" sz="37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3750" dirty="0"/>
          </a:p>
        </p:txBody>
      </p:sp>
    </p:spTree>
    <p:extLst>
      <p:ext uri="{BB962C8B-B14F-4D97-AF65-F5344CB8AC3E}">
        <p14:creationId xmlns:p14="http://schemas.microsoft.com/office/powerpoint/2010/main" val="20327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" y="937804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Vallen Verleden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8566" y="1899828"/>
            <a:ext cx="7285435" cy="367229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nl-NL" sz="2850" b="1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nl-NL" sz="2850" b="1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sz="2850" b="1" dirty="0" err="1">
                <a:latin typeface="Arial" pitchFamily="34" charset="0"/>
                <a:cs typeface="Arial" pitchFamily="34" charset="0"/>
              </a:rPr>
              <a:t>Evidence</a:t>
            </a:r>
            <a:r>
              <a:rPr lang="nl-NL" sz="2850" b="1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50" b="1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nl-NL" sz="2850" b="1" dirty="0">
                <a:latin typeface="Arial" pitchFamily="34" charset="0"/>
                <a:cs typeface="Arial" pitchFamily="34" charset="0"/>
              </a:rPr>
              <a:t> : </a:t>
            </a:r>
            <a:r>
              <a:rPr lang="nl-NL" sz="2850" b="1" dirty="0" err="1">
                <a:latin typeface="Arial" pitchFamily="34" charset="0"/>
                <a:cs typeface="Arial" pitchFamily="34" charset="0"/>
              </a:rPr>
              <a:t>Weerdesteyn</a:t>
            </a:r>
            <a:r>
              <a:rPr lang="nl-NL" sz="2850" b="1" dirty="0">
                <a:latin typeface="Arial" pitchFamily="34" charset="0"/>
                <a:cs typeface="Arial" pitchFamily="34" charset="0"/>
              </a:rPr>
              <a:t> 2005</a:t>
            </a:r>
          </a:p>
          <a:p>
            <a:pPr>
              <a:lnSpc>
                <a:spcPct val="90000"/>
              </a:lnSpc>
              <a:buNone/>
            </a:pPr>
            <a:endParaRPr lang="nl-NL" sz="2850" dirty="0">
              <a:latin typeface="Arial" pitchFamily="34" charset="0"/>
              <a:cs typeface="Arial" pitchFamily="34" charset="0"/>
            </a:endParaRPr>
          </a:p>
          <a:p>
            <a:r>
              <a:rPr lang="nl-NL" sz="4050" b="1" dirty="0">
                <a:latin typeface="Arial" panose="020B0604020202020204" pitchFamily="34" charset="0"/>
                <a:cs typeface="Arial" panose="020B0604020202020204" pitchFamily="34" charset="0"/>
              </a:rPr>
              <a:t>Minder valincidenten</a:t>
            </a:r>
            <a: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  <a:t>Uit wetenschappelijk onderzoek blijkt dat de deelnemers veel baat hebben bij het programma: het aantal valincidenten vermindert met ongeveer de helft (46%) waardoor veel leed voorkomen wordt.</a:t>
            </a:r>
          </a:p>
          <a:p>
            <a:endParaRPr lang="nl-NL" sz="4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4050" b="1" dirty="0">
                <a:latin typeface="Arial" panose="020B0604020202020204" pitchFamily="34" charset="0"/>
                <a:cs typeface="Arial" panose="020B0604020202020204" pitchFamily="34" charset="0"/>
              </a:rPr>
              <a:t>Meer zelfvertrouwen</a:t>
            </a:r>
            <a: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50" dirty="0">
                <a:latin typeface="Arial" panose="020B0604020202020204" pitchFamily="34" charset="0"/>
                <a:cs typeface="Arial" panose="020B0604020202020204" pitchFamily="34" charset="0"/>
              </a:rPr>
              <a:t>Deelnemers geven aan na het programma meer zelfvertrouwen te hebben en minder bang te zijn om te vallen. Ook kunnen ze mogelijke gevaren beter herkennen en hier beter mee omgaan. </a:t>
            </a:r>
          </a:p>
          <a:p>
            <a:pPr marL="0" indent="0">
              <a:buNone/>
            </a:pPr>
            <a:endParaRPr lang="nl-NL" sz="3750" dirty="0">
              <a:solidFill>
                <a:srgbClr val="0629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750" dirty="0">
                <a:solidFill>
                  <a:srgbClr val="062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7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-86917" y="942976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 smtClean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Vallen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Verleden Tijd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547664" y="2794010"/>
            <a:ext cx="2616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itchFamily="34" charset="0"/>
                <a:cs typeface="Arial" pitchFamily="34" charset="0"/>
              </a:rPr>
              <a:t>Valtraining</a:t>
            </a:r>
          </a:p>
          <a:p>
            <a:endParaRPr lang="nl-NL" b="1" dirty="0">
              <a:solidFill>
                <a:srgbClr val="062978"/>
              </a:solidFill>
              <a:latin typeface="Arial" pitchFamily="34" charset="0"/>
              <a:cs typeface="Arial" pitchFamily="34" charset="0"/>
            </a:endParaRPr>
          </a:p>
          <a:p>
            <a:endParaRPr lang="nl-NL" sz="1350" b="1" dirty="0">
              <a:solidFill>
                <a:srgbClr val="062978"/>
              </a:solidFill>
              <a:latin typeface="Arial" pitchFamily="34" charset="0"/>
              <a:cs typeface="Arial" pitchFamily="34" charset="0"/>
            </a:endParaRPr>
          </a:p>
          <a:p>
            <a:endParaRPr lang="nl-NL" sz="1350" dirty="0">
              <a:solidFill>
                <a:prstClr val="black"/>
              </a:solidFill>
            </a:endParaRPr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54" y="2388394"/>
            <a:ext cx="4401740" cy="29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72" y="3979106"/>
            <a:ext cx="1998135" cy="13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8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318" y="952501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 smtClean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 smtClean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Vallen </a:t>
            </a: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Verleden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8483" y="1847850"/>
            <a:ext cx="7514035" cy="2343151"/>
          </a:xfrm>
        </p:spPr>
        <p:txBody>
          <a:bodyPr/>
          <a:lstStyle/>
          <a:p>
            <a:pPr marL="0" indent="0">
              <a:buNone/>
            </a:pPr>
            <a:endParaRPr lang="nl-NL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rgbClr val="062978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6297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Hindernisbaan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8" y="1671638"/>
            <a:ext cx="3057525" cy="4076700"/>
          </a:xfrm>
          <a:prstGeom prst="rect">
            <a:avLst/>
          </a:prstGeom>
        </p:spPr>
      </p:pic>
      <p:pic>
        <p:nvPicPr>
          <p:cNvPr id="6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95" y="3687526"/>
            <a:ext cx="3090808" cy="20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54" y="939982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Vallen Verleden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2333" y="2549434"/>
            <a:ext cx="7514035" cy="3230881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Inhoud van de cursus</a:t>
            </a:r>
          </a:p>
          <a:p>
            <a:pPr lvl="1">
              <a:buFont typeface="Arial" charset="0"/>
              <a:buChar char="•"/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10 weken – 10 lessen </a:t>
            </a:r>
          </a:p>
          <a:p>
            <a:pPr lvl="1">
              <a:buFont typeface="Arial" charset="0"/>
              <a:buChar char="•"/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2 begeleiders ( vaak 1 ergotherapeut en 1 fysiotherapeut )</a:t>
            </a:r>
          </a:p>
          <a:p>
            <a:pPr lvl="1">
              <a:buFont typeface="Arial" charset="0"/>
              <a:buChar char="•"/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Max. 8 a 10 deelnemers (groepstraining)</a:t>
            </a:r>
          </a:p>
          <a:p>
            <a:pPr lvl="1">
              <a:buFont typeface="Arial" charset="0"/>
              <a:buChar char="•"/>
            </a:pPr>
            <a:r>
              <a:rPr lang="nl-NL" sz="1800" b="1" dirty="0">
                <a:latin typeface="Arial" pitchFamily="34" charset="0"/>
                <a:cs typeface="Arial" pitchFamily="34" charset="0"/>
              </a:rPr>
              <a:t>1,5 uur </a:t>
            </a:r>
          </a:p>
          <a:p>
            <a:pPr lvl="2"/>
            <a:r>
              <a:rPr lang="nl-NL" b="1" dirty="0">
                <a:latin typeface="Arial" pitchFamily="34" charset="0"/>
                <a:cs typeface="Arial" pitchFamily="34" charset="0"/>
              </a:rPr>
              <a:t>Verschillende onderdelen</a:t>
            </a:r>
          </a:p>
          <a:p>
            <a:pPr lvl="2"/>
            <a:r>
              <a:rPr lang="nl-NL" b="1" dirty="0">
                <a:latin typeface="Arial" pitchFamily="34" charset="0"/>
                <a:cs typeface="Arial" pitchFamily="34" charset="0"/>
              </a:rPr>
              <a:t>Tijd voor gesprek </a:t>
            </a:r>
          </a:p>
          <a:p>
            <a:pPr lvl="2"/>
            <a:r>
              <a:rPr lang="nl-NL" b="1" dirty="0">
                <a:latin typeface="Arial" pitchFamily="34" charset="0"/>
                <a:cs typeface="Arial" pitchFamily="34" charset="0"/>
              </a:rPr>
              <a:t>Tijd voor groepsvorming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2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54" y="939982"/>
            <a:ext cx="7514035" cy="131444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62D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Vallen Verleden 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2333" y="2549434"/>
            <a:ext cx="7514035" cy="3230881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nl-NL" sz="1500" b="1" dirty="0">
                <a:latin typeface="Arial" pitchFamily="34" charset="0"/>
                <a:cs typeface="Arial" pitchFamily="34" charset="0"/>
              </a:rPr>
              <a:t>Vergoeding</a:t>
            </a:r>
          </a:p>
          <a:p>
            <a:pPr marL="342900" lvl="1" indent="0">
              <a:buNone/>
            </a:pPr>
            <a:endParaRPr lang="nl-NL" sz="1500" b="1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None/>
            </a:pPr>
            <a:r>
              <a:rPr lang="nl-NL" sz="1500" b="1" dirty="0">
                <a:latin typeface="Arial" pitchFamily="34" charset="0"/>
                <a:cs typeface="Arial" pitchFamily="34" charset="0"/>
              </a:rPr>
              <a:t>Dit verschilt per situatie. We proberen alles vergoed te krijgen via de zorgverzekeraar ( vergoedingen fysiotherapie/ergotherapie ).</a:t>
            </a:r>
          </a:p>
          <a:p>
            <a:pPr marL="342900" lvl="1" indent="0">
              <a:buNone/>
            </a:pPr>
            <a:endParaRPr lang="nl-NL" sz="1500" b="1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None/>
            </a:pPr>
            <a:r>
              <a:rPr lang="nl-NL" sz="1500" b="1" dirty="0">
                <a:latin typeface="Arial" pitchFamily="34" charset="0"/>
                <a:cs typeface="Arial" pitchFamily="34" charset="0"/>
              </a:rPr>
              <a:t>Sommige zorgverzekeraars ( </a:t>
            </a:r>
            <a:r>
              <a:rPr lang="nl-NL" sz="1500" b="1" dirty="0" err="1">
                <a:latin typeface="Arial" pitchFamily="34" charset="0"/>
                <a:cs typeface="Arial" pitchFamily="34" charset="0"/>
              </a:rPr>
              <a:t>oa</a:t>
            </a:r>
            <a:r>
              <a:rPr lang="nl-NL" sz="1500" b="1" dirty="0">
                <a:latin typeface="Arial" pitchFamily="34" charset="0"/>
                <a:cs typeface="Arial" pitchFamily="34" charset="0"/>
              </a:rPr>
              <a:t>. </a:t>
            </a:r>
            <a:r>
              <a:rPr lang="nl-NL" sz="1500" b="1" dirty="0" err="1">
                <a:latin typeface="Arial" pitchFamily="34" charset="0"/>
                <a:cs typeface="Arial" pitchFamily="34" charset="0"/>
              </a:rPr>
              <a:t>Vgz</a:t>
            </a:r>
            <a:r>
              <a:rPr lang="nl-NL" sz="1500" b="1" dirty="0">
                <a:latin typeface="Arial" pitchFamily="34" charset="0"/>
                <a:cs typeface="Arial" pitchFamily="34" charset="0"/>
              </a:rPr>
              <a:t> en CZ tot max 150 euro ) vergoeden zelfs een gedeelte van het programma ( vaak eenmalig ). </a:t>
            </a:r>
          </a:p>
          <a:p>
            <a:pPr lvl="1">
              <a:buFont typeface="Arial" charset="0"/>
              <a:buChar char="•"/>
            </a:pPr>
            <a:endParaRPr lang="nl-NL" sz="1800" b="1" dirty="0">
              <a:solidFill>
                <a:srgbClr val="062978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Char char="•"/>
            </a:pPr>
            <a:endParaRPr lang="nl-NL" sz="1800" b="1" dirty="0">
              <a:solidFill>
                <a:srgbClr val="062978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7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33475" y="2600037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VRAGEN?</a:t>
            </a:r>
            <a:endParaRPr lang="nl-NL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AutoShape 2" descr="Afbeeldingsresultaat voor vragen??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0037"/>
            <a:ext cx="2667000" cy="3248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60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6408712" cy="147002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Bedankt voor uw aandacht!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4400" dirty="0" smtClean="0">
                <a:solidFill>
                  <a:schemeClr val="bg2"/>
                </a:solidFill>
              </a:rPr>
              <a:t>  </a:t>
            </a:r>
            <a:endParaRPr lang="nl-NL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2810793"/>
            <a:ext cx="6472808" cy="285045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 Introductie les </a:t>
            </a:r>
            <a:r>
              <a:rPr lang="nl-NL" sz="3600" b="1" dirty="0" smtClean="0">
                <a:solidFill>
                  <a:schemeClr val="tx1"/>
                </a:solidFill>
              </a:rPr>
              <a:t>valpreventie</a:t>
            </a:r>
            <a:r>
              <a:rPr lang="nl-NL" dirty="0" smtClean="0">
                <a:solidFill>
                  <a:schemeClr val="tx1"/>
                </a:solidFill>
              </a:rPr>
              <a:t> gebaseerd op het programma 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‘Vallen verleden Tijd’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9901" y="4005064"/>
            <a:ext cx="6858000" cy="1655762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b="1" dirty="0" smtClean="0"/>
          </a:p>
          <a:p>
            <a:r>
              <a:rPr lang="nl-NL" b="1" dirty="0" smtClean="0">
                <a:solidFill>
                  <a:schemeClr val="tx1"/>
                </a:solidFill>
              </a:rPr>
              <a:t>Test uw kennis op het gebied van vallen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2442270" cy="16293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2571"/>
            <a:ext cx="4286250" cy="2409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28800"/>
            <a:ext cx="8353425" cy="10795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Hoeveel ouderen van 65 jaar en ouder vallen in ieder geval 1x per jaar? </a:t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3656781"/>
            <a:ext cx="8353425" cy="32012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1 op de 2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1 op de 3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1 op de 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B) 1 op de 3</a:t>
            </a:r>
            <a:endParaRPr lang="nl-NL" sz="40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628800"/>
            <a:ext cx="8353425" cy="10795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Vanaf hoeveel medicijnen stijgt het valrisico?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3656781"/>
            <a:ext cx="8353425" cy="320121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2 medicijnen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3 medicijnen</a:t>
            </a:r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4 medicijnen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tx1"/>
                </a:solidFill>
              </a:rPr>
              <a:t>A) 2 medicijnen</a:t>
            </a:r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-7312" b="53166"/>
          <a:stretch/>
        </p:blipFill>
        <p:spPr>
          <a:xfrm>
            <a:off x="2843808" y="121819"/>
            <a:ext cx="1656184" cy="5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476</Words>
  <Application>Microsoft Office PowerPoint</Application>
  <PresentationFormat>Diavoorstelling (4:3)</PresentationFormat>
  <Paragraphs>183</Paragraphs>
  <Slides>37</Slides>
  <Notes>8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Office-thema</vt:lpstr>
      <vt:lpstr>1_Office-thema</vt:lpstr>
      <vt:lpstr>Welkom bij de introductie les Valpreventie! </vt:lpstr>
      <vt:lpstr>Voorstellen</vt:lpstr>
      <vt:lpstr>Programma</vt:lpstr>
      <vt:lpstr>PowerPoint-presentatie</vt:lpstr>
      <vt:lpstr>PowerPoint-presentatie</vt:lpstr>
      <vt:lpstr>  Hoeveel ouderen van 65 jaar en ouder vallen in ieder geval 1x per jaar?   </vt:lpstr>
      <vt:lpstr>Antwoord</vt:lpstr>
      <vt:lpstr>Vanaf hoeveel medicijnen stijgt het valrisico?</vt:lpstr>
      <vt:lpstr>Antwoord</vt:lpstr>
      <vt:lpstr>Waar vallen ouderen het meest? </vt:lpstr>
      <vt:lpstr>Antwoord</vt:lpstr>
      <vt:lpstr>Mannen vallen vaker dan vrouwen</vt:lpstr>
      <vt:lpstr>Antwoord</vt:lpstr>
      <vt:lpstr>Welke risicofactor tot vallen hoort niet in het rijtje thuis?  </vt:lpstr>
      <vt:lpstr>Antwoord</vt:lpstr>
      <vt:lpstr>  Weetjes over vallen…</vt:lpstr>
      <vt:lpstr>Weetjes</vt:lpstr>
      <vt:lpstr>Weetjes</vt:lpstr>
      <vt:lpstr>De vicieuze cirkel</vt:lpstr>
      <vt:lpstr> Vallen algemeen</vt:lpstr>
      <vt:lpstr>Praktijk</vt:lpstr>
      <vt:lpstr>PowerPoint-presentatie</vt:lpstr>
      <vt:lpstr>Praktijk</vt:lpstr>
      <vt:lpstr> Het kan iedereen overkomen….zelfs Beatrix</vt:lpstr>
      <vt:lpstr>             Of in dit geval Ruud Lubbers</vt:lpstr>
      <vt:lpstr>  Waar kunt u zelf om denken? </vt:lpstr>
      <vt:lpstr> Valpreventie</vt:lpstr>
      <vt:lpstr>Hulpmiddelen</vt:lpstr>
      <vt:lpstr>  Waar kunt u zelf om denken? </vt:lpstr>
      <vt:lpstr>  Vallen Verleden Tijd</vt:lpstr>
      <vt:lpstr>  Vallen Verleden Tijd</vt:lpstr>
      <vt:lpstr>  Vallen Verleden Tijd</vt:lpstr>
      <vt:lpstr>  Vallen Verleden Tijd</vt:lpstr>
      <vt:lpstr>  Vallen Verleden Tijd</vt:lpstr>
      <vt:lpstr>  Vallen Verleden Tijd</vt:lpstr>
      <vt:lpstr>PowerPoint-presentatie</vt:lpstr>
      <vt:lpstr>Bedankt voor uw aandacht!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Kampman</dc:creator>
  <cp:lastModifiedBy>jh pullen</cp:lastModifiedBy>
  <cp:revision>26</cp:revision>
  <dcterms:created xsi:type="dcterms:W3CDTF">2016-11-02T10:17:04Z</dcterms:created>
  <dcterms:modified xsi:type="dcterms:W3CDTF">2018-05-17T07:22:04Z</dcterms:modified>
</cp:coreProperties>
</file>