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media/image2.jpeg" ContentType="image/jpeg"/>
  <Override PartName="/ppt/media/image3.png" ContentType="image/png"/>
  <Override PartName="/ppt/media/image4.jpeg" ContentType="image/jpeg"/>
  <Override PartName="/ppt/media/image5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nl-NL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nl-NL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Google Shape;11;p16" descr=""/>
          <p:cNvPicPr/>
          <p:nvPr/>
        </p:nvPicPr>
        <p:blipFill>
          <a:blip r:embed="rId2"/>
          <a:stretch/>
        </p:blipFill>
        <p:spPr>
          <a:xfrm>
            <a:off x="0" y="5886360"/>
            <a:ext cx="9143280" cy="970920"/>
          </a:xfrm>
          <a:prstGeom prst="rect">
            <a:avLst/>
          </a:prstGeom>
          <a:ln>
            <a:noFill/>
          </a:ln>
        </p:spPr>
      </p:pic>
      <p:pic>
        <p:nvPicPr>
          <p:cNvPr id="1" name="Google Shape;12;p16" descr=""/>
          <p:cNvPicPr/>
          <p:nvPr/>
        </p:nvPicPr>
        <p:blipFill>
          <a:blip r:embed="rId3"/>
          <a:stretch/>
        </p:blipFill>
        <p:spPr>
          <a:xfrm>
            <a:off x="7236000" y="5805360"/>
            <a:ext cx="1175760" cy="461160"/>
          </a:xfrm>
          <a:prstGeom prst="rect">
            <a:avLst/>
          </a:prstGeom>
          <a:ln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nl-NL" sz="1800" spc="-1" strike="noStrike">
                <a:latin typeface="Arial"/>
              </a:rPr>
              <a:t>Klik om de opmaak van de titeltekst te bewerken</a:t>
            </a:r>
            <a:endParaRPr b="0" lang="nl-NL" sz="18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3200" spc="-1" strike="noStrike">
                <a:latin typeface="Arial"/>
              </a:rPr>
              <a:t>Klik om de opmaak van de overzichtstekst te bewerken</a:t>
            </a:r>
            <a:endParaRPr b="0" lang="nl-NL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2800" spc="-1" strike="noStrike">
                <a:latin typeface="Arial"/>
              </a:rPr>
              <a:t>Tweede overzichtsniveau</a:t>
            </a:r>
            <a:endParaRPr b="0" lang="nl-NL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400" spc="-1" strike="noStrike">
                <a:latin typeface="Arial"/>
              </a:rPr>
              <a:t>Derde overzichtsniveau</a:t>
            </a:r>
            <a:endParaRPr b="0" lang="nl-NL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2000" spc="-1" strike="noStrike">
                <a:latin typeface="Arial"/>
              </a:rPr>
              <a:t>Vierde overzichtsniveau</a:t>
            </a:r>
            <a:endParaRPr b="0" lang="nl-NL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latin typeface="Arial"/>
              </a:rPr>
              <a:t>Vijfde overzichtsniveau</a:t>
            </a:r>
            <a:endParaRPr b="0" lang="nl-NL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latin typeface="Arial"/>
              </a:rPr>
              <a:t>Zesde overzichtsniveau</a:t>
            </a:r>
            <a:endParaRPr b="0" lang="nl-NL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latin typeface="Arial"/>
              </a:rPr>
              <a:t>Zevende overzichtsniveau</a:t>
            </a:r>
            <a:endParaRPr b="0" lang="nl-NL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11;p16" descr=""/>
          <p:cNvPicPr/>
          <p:nvPr/>
        </p:nvPicPr>
        <p:blipFill>
          <a:blip r:embed="rId2"/>
          <a:stretch/>
        </p:blipFill>
        <p:spPr>
          <a:xfrm>
            <a:off x="0" y="5886360"/>
            <a:ext cx="9143280" cy="970920"/>
          </a:xfrm>
          <a:prstGeom prst="rect">
            <a:avLst/>
          </a:prstGeom>
          <a:ln>
            <a:noFill/>
          </a:ln>
        </p:spPr>
      </p:pic>
      <p:pic>
        <p:nvPicPr>
          <p:cNvPr id="41" name="Google Shape;12;p16" descr=""/>
          <p:cNvPicPr/>
          <p:nvPr/>
        </p:nvPicPr>
        <p:blipFill>
          <a:blip r:embed="rId3"/>
          <a:stretch/>
        </p:blipFill>
        <p:spPr>
          <a:xfrm>
            <a:off x="7236000" y="5805360"/>
            <a:ext cx="1175760" cy="461160"/>
          </a:xfrm>
          <a:prstGeom prst="rect">
            <a:avLst/>
          </a:prstGeom>
          <a:ln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nl-NL" sz="4400" spc="-1" strike="noStrike">
                <a:latin typeface="Arial"/>
              </a:rPr>
              <a:t>Klik om de opmaak van de titeltekst te bewerken</a:t>
            </a:r>
            <a:endParaRPr b="0" lang="nl-NL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3200" spc="-1" strike="noStrike">
                <a:latin typeface="Arial"/>
              </a:rPr>
              <a:t>Klik om de opmaak van de overzichtstekst te bewerken</a:t>
            </a:r>
            <a:endParaRPr b="0" lang="nl-NL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2800" spc="-1" strike="noStrike">
                <a:latin typeface="Arial"/>
              </a:rPr>
              <a:t>Tweede overzichtsniveau</a:t>
            </a:r>
            <a:endParaRPr b="0" lang="nl-NL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400" spc="-1" strike="noStrike">
                <a:latin typeface="Arial"/>
              </a:rPr>
              <a:t>Derde overzichtsniveau</a:t>
            </a:r>
            <a:endParaRPr b="0" lang="nl-NL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2000" spc="-1" strike="noStrike">
                <a:latin typeface="Arial"/>
              </a:rPr>
              <a:t>Vierde overzichtsniveau</a:t>
            </a:r>
            <a:endParaRPr b="0" lang="nl-NL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latin typeface="Arial"/>
              </a:rPr>
              <a:t>Vijfde overzichtsniveau</a:t>
            </a:r>
            <a:endParaRPr b="0" lang="nl-NL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latin typeface="Arial"/>
              </a:rPr>
              <a:t>Zesde overzichtsniveau</a:t>
            </a:r>
            <a:endParaRPr b="0" lang="nl-NL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latin typeface="Arial"/>
              </a:rPr>
              <a:t>Zevende overzichtsniveau</a:t>
            </a:r>
            <a:endParaRPr b="0" lang="nl-NL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hyperlink" Target="https://www.youtube.com/user/ParkinsonTV" TargetMode="External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85800" y="764640"/>
            <a:ext cx="7771680" cy="146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marL="914400" indent="457200"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Presentatie Parkinson en depressie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1371600" y="2489400"/>
            <a:ext cx="6400080" cy="163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 b="0" lang="nl-NL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Herken de klachten </a:t>
            </a:r>
            <a:endParaRPr b="0" lang="nl-NL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en ga in gesprek!</a:t>
            </a:r>
            <a:endParaRPr b="0" lang="nl-NL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Persoonlijk verhaal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457200" y="160020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Harry Aarts is bekend met Parkinsonisme en ontwikkelde een depressie.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Hij deelt zijn ervaringen met ons.</a:t>
            </a:r>
            <a:endParaRPr b="0" lang="nl-NL" sz="2800" spc="-1" strike="noStrike"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Parkinson en depressie kent overlap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561"/>
              </a:spcBef>
            </a:pPr>
            <a:endParaRPr b="0" lang="nl-NL" sz="1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Soms krijgt iemand door kenmerken van Parkinson ten onrechte het etiket ‘depressief’. </a:t>
            </a: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17784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17784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Bij Parkinson zie je vaak: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03" name="CustomShape 2"/>
          <p:cNvSpPr/>
          <p:nvPr/>
        </p:nvSpPr>
        <p:spPr>
          <a:xfrm>
            <a:off x="457200" y="1417680"/>
            <a:ext cx="8228880" cy="4707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Algehele vertraging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Niet goed kunnen concentreren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Verminderde activiteit</a:t>
            </a:r>
            <a:endParaRPr b="0" lang="nl-NL" sz="2800" spc="-1" strike="noStrike">
              <a:latin typeface="Arial"/>
            </a:endParaRPr>
          </a:p>
          <a:p>
            <a:pPr marL="343080" indent="-40572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Slaapstoornissen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Verminderde energie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Apathie / tot niets kunnen komen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Emotioneel labiel zijn of juist vervlakking van emoties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Piekeren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Deze kenmerken hoeven niet met depressie te maken te hebben. 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Labiliteit / vervlakking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457200" y="152676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1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Iemand heeft onverschillige reacties, en is hier verbaasd over. ‘ik zou nu wat moeten voelen’. 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Iemand huilt snel, terwijl hij er geen reden voor kan aanwijzen.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Piekeren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Kan volstrekt op zichzelf staan bij Parkinson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als een onvermogen om op andere gedachten te komen.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Heeft dan niet zozeer met jezelf negatief beoordelen te maken, maar gaat over ‘praktische dingen’ in het hier en nu.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Ten onrechte depressief genoemd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09" name="CustomShape 2"/>
          <p:cNvSpPr/>
          <p:nvPr/>
        </p:nvSpPr>
        <p:spPr>
          <a:xfrm>
            <a:off x="559800" y="850320"/>
            <a:ext cx="8228880" cy="4933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561"/>
              </a:spcBef>
            </a:pPr>
            <a:endParaRPr b="0" lang="nl-NL" sz="1800" spc="-1" strike="noStrike">
              <a:latin typeface="Arial"/>
            </a:endParaRPr>
          </a:p>
          <a:p>
            <a:pPr marL="343080"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Dhr. P. loopt voorovergebogen, langzaam en schuifelend. 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Hij heeft een maskergelaat, waardoor je emoties niet kunt aflezen. Zijn gezicht lijkt somber te staan. 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Dhr. neemt geen initiatief, zit het liefst de hele dag bij de radio. 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Hij praat liever niet, omdat hij het idee heeft niet uit zijn woorden te komen. Is dus erg stil en rustig aanwezig.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Verwar het niet!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457200" y="160020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De somberheid staat niet op de voorgrond.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Geholpen door omgeving kan hij weer tot bezigheid worden gebracht.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Hij kan genieten van en uitzien naar gebeurtenissen. </a:t>
            </a:r>
            <a:endParaRPr b="0" lang="nl-NL" sz="2800" spc="-1" strike="noStrike"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486720" y="26712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Belangrijk onderscheid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13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Bij depressie voel je je langdurig somber.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Je verliest de interesse in de wereld om je heen.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Je beleeft geen plezier aan activiteiten.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Je kunt niet met plezier uitkijken naar gebeurtenissen. 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Gevoelens van tekortschieten en je schuldig voelen.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Soms suïcidale gedachten.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Vicieuze cirkel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457200" y="160020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 indent="-34236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Je slaapt slecht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Je raakt steeds meer vermoeid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Er zijn meer slechte dagen / off momenten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Je hebt het gevoel dat je niet meer kunt doen wat je wilt doen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Toename sombere momenten en gedachten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Chronische somberheid</a:t>
            </a:r>
            <a:endParaRPr b="0" lang="nl-NL" sz="2800" spc="-1" strike="noStrike"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Soms wordt de diagnose niet gesteld terwijl er wel sprake is van depressie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457200" y="160020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Bijvoorbeeld: 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Iemand voelt zich langdurig somber maar heeft veel moeite om over gevoelens te praten.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Ik voel me somber, maar het zal wel bij de ziekte horen.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 </a:t>
            </a:r>
            <a:endParaRPr b="0" lang="nl-NL" sz="2800" spc="-1" strike="noStrike"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Waarom deze presentatie?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457200" y="1358280"/>
            <a:ext cx="8228880" cy="4767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561"/>
              </a:spcBef>
            </a:pPr>
            <a:endParaRPr b="0" lang="nl-NL" sz="1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Het onderwerp vindt men soms moeilijk om over te praten. 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Daarnaast soms het idee:</a:t>
            </a:r>
            <a:endParaRPr b="0" lang="nl-NL" sz="2800" spc="-1" strike="noStrike">
              <a:latin typeface="Arial"/>
            </a:endParaRPr>
          </a:p>
          <a:p>
            <a:pPr marL="457200" indent="457200"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*Het zal wel bij de ziekte horen.</a:t>
            </a:r>
            <a:endParaRPr b="0" lang="nl-NL" sz="2800" spc="-1" strike="noStrike">
              <a:latin typeface="Arial"/>
            </a:endParaRPr>
          </a:p>
          <a:p>
            <a:pPr marL="457200" indent="457200"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*Je kan er toch niks aan doen.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Aandacht gaat uit naar zichtbare kenmerken, daardoor onvoldoende aandacht voor het onzichtbare.</a:t>
            </a:r>
            <a:endParaRPr b="0" lang="nl-NL" sz="2800" spc="-1" strike="noStrike"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Signaal functie voor omgeving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376560" y="155628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Wees alert: Wat zie je? Wat voel je? Zijn er veranderingen?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Maak het bespreekbaar!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Door durven vragen! </a:t>
            </a: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Belangrijk bij het ervaren van sombere gevoelens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457200" y="160020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 indent="-399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700" spc="-1" strike="noStrike">
                <a:solidFill>
                  <a:srgbClr val="000000"/>
                </a:solidFill>
                <a:latin typeface="Verdana"/>
                <a:ea typeface="Verdana"/>
              </a:rPr>
              <a:t>Praat over je klachten! Met je naaste, huisarts, parkinsonverpleegkundige en / of neuroloog.</a:t>
            </a:r>
            <a:endParaRPr b="0" lang="nl-NL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700" spc="-1" strike="noStrike">
              <a:latin typeface="Arial"/>
            </a:endParaRPr>
          </a:p>
          <a:p>
            <a:pPr marL="457200" indent="-399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700" spc="-1" strike="noStrike">
                <a:solidFill>
                  <a:srgbClr val="000000"/>
                </a:solidFill>
                <a:latin typeface="Verdana"/>
                <a:ea typeface="Verdana"/>
              </a:rPr>
              <a:t>Kijk met je neuroloog naar biologische factoren. Mogelijk klachten na medicatie verandering? Aanpassingen mogelijk?</a:t>
            </a:r>
            <a:endParaRPr b="0" lang="nl-NL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700" spc="-1" strike="noStrike">
              <a:latin typeface="Arial"/>
            </a:endParaRPr>
          </a:p>
          <a:p>
            <a:pPr marL="457200" indent="-399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700" spc="-1" strike="noStrike">
                <a:solidFill>
                  <a:srgbClr val="000000"/>
                </a:solidFill>
                <a:latin typeface="Verdana"/>
                <a:ea typeface="Verdana"/>
              </a:rPr>
              <a:t>Sommige mensen met een verstoord bioritme hebben baat bij een daglichtlamp.</a:t>
            </a:r>
            <a:endParaRPr b="0" lang="nl-NL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700" spc="-1" strike="noStrike"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Goede gebruiken….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457200" y="160020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 indent="-34236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Lichaamsbeweging is belangrijk. Kijk welke dagelijkse manier van bewegen bij jou past.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Voorkom een overbelast brein: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Zorg voor een rustige omgeving.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Doe 1 ding tegelijk.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Neem de tijd voor iets.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Accepteer je nieuwe tempo.</a:t>
            </a:r>
            <a:endParaRPr b="0" lang="nl-NL" sz="2800" spc="-1" strike="noStrike"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Structuur in je dag.</a:t>
            </a:r>
            <a:endParaRPr b="0" lang="nl-NL" sz="2800" spc="-1" strike="noStrike">
              <a:latin typeface="Arial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Aanpassen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25" name="CustomShape 2"/>
          <p:cNvSpPr/>
          <p:nvPr/>
        </p:nvSpPr>
        <p:spPr>
          <a:xfrm>
            <a:off x="457200" y="157824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Bedenk met je naaste: wat doe ik graag, en hoe kan ik dat op een nieuwe manier vormgeven die nog wel lukt?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Tip: houd een dagboek bij, waarin je je bevindingen opschrijft.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Therapievormen bij depressie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802440" y="1094400"/>
            <a:ext cx="8228880" cy="5060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 indent="-3931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600" spc="-1" strike="noStrike">
                <a:solidFill>
                  <a:srgbClr val="000000"/>
                </a:solidFill>
                <a:latin typeface="Verdana"/>
                <a:ea typeface="Verdana"/>
              </a:rPr>
              <a:t>Medicatie voor stemming (bij ernstiger klachten) </a:t>
            </a:r>
            <a:endParaRPr b="0" lang="nl-NL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600" spc="-1" strike="noStrike">
              <a:latin typeface="Arial"/>
            </a:endParaRPr>
          </a:p>
          <a:p>
            <a:pPr marL="457200" indent="-3931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600" spc="-1" strike="noStrike">
                <a:solidFill>
                  <a:srgbClr val="000000"/>
                </a:solidFill>
                <a:latin typeface="Verdana"/>
                <a:ea typeface="Verdana"/>
              </a:rPr>
              <a:t>Praattherapie bij de psycholoog: cognitieve gedragstherapie: gedachten en ideeën  bespreken en positief gaan ombuigen. Negatieve spiraal doorbreken.</a:t>
            </a:r>
            <a:endParaRPr b="0" lang="nl-NL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nl-NL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600" spc="-1" strike="noStrike">
                <a:solidFill>
                  <a:srgbClr val="000000"/>
                </a:solidFill>
                <a:latin typeface="Verdana"/>
                <a:ea typeface="Verdana"/>
              </a:rPr>
              <a:t>Maak als dat kan de keuze voor een psycholoog die is aangesloten bij Parkinsonnet! Zij hebben veel kennis over de ziekte.</a:t>
            </a:r>
            <a:endParaRPr b="0" lang="nl-NL" sz="2600" spc="-1" strike="noStrike">
              <a:latin typeface="Arial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Bronnen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457200" y="1233720"/>
            <a:ext cx="8228880" cy="4892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500" spc="-1" strike="noStrike">
                <a:solidFill>
                  <a:srgbClr val="000000"/>
                </a:solidFill>
                <a:latin typeface="Verdana"/>
                <a:ea typeface="Verdana"/>
              </a:rPr>
              <a:t>Ad Nouws: Mijn brein stottert meer dan mijn benen.</a:t>
            </a:r>
            <a:endParaRPr b="0" lang="nl-NL" sz="2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500" spc="-1" strike="noStrike">
                <a:solidFill>
                  <a:srgbClr val="000000"/>
                </a:solidFill>
                <a:latin typeface="Verdana"/>
                <a:ea typeface="Verdana"/>
              </a:rPr>
              <a:t>Ad Nouws: Mentale kwetsbaarheid door Parkinson.</a:t>
            </a:r>
            <a:endParaRPr b="0" lang="nl-NL" sz="2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500" spc="-1" strike="noStrike">
                <a:solidFill>
                  <a:srgbClr val="000000"/>
                </a:solidFill>
                <a:latin typeface="Verdana"/>
                <a:ea typeface="Verdana"/>
              </a:rPr>
              <a:t>YouTube kanaal ParkinsonTV ‘Parkinson en depressie’. </a:t>
            </a:r>
            <a:r>
              <a:rPr b="0" lang="nl-NL" sz="2500" spc="-1" strike="noStrike" u="sng">
                <a:solidFill>
                  <a:srgbClr val="000000"/>
                </a:solidFill>
                <a:uFillTx/>
                <a:latin typeface="Verdana"/>
                <a:ea typeface="Verdana"/>
                <a:hlinkClick r:id="rId1"/>
              </a:rPr>
              <a:t>https://www.youtube.com/user/ParkinsonTV</a:t>
            </a:r>
            <a:endParaRPr b="0" lang="nl-NL" sz="2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500" spc="-1" strike="noStrike">
                <a:solidFill>
                  <a:srgbClr val="000000"/>
                </a:solidFill>
                <a:latin typeface="Verdana"/>
                <a:ea typeface="Verdana"/>
              </a:rPr>
              <a:t>(psychiater Albert Leentjes, Professor Bas Bloem).</a:t>
            </a:r>
            <a:endParaRPr b="0" lang="nl-NL" sz="2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nl-NL" sz="2500" spc="-1" strike="noStrike">
                <a:solidFill>
                  <a:srgbClr val="000000"/>
                </a:solidFill>
                <a:latin typeface="Verdana"/>
                <a:ea typeface="Verdana"/>
              </a:rPr>
              <a:t>Odile van den Heuvel &amp; Sonja Rutten: Parkinson bij de psychiater.</a:t>
            </a:r>
            <a:endParaRPr b="0" lang="nl-NL" sz="2500" spc="-1" strike="noStrike"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Erkenning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80000"/>
              </a:lnSpc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(waarschijnlijk) 40% van mensen met Parkinson maakt een depressie door.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</a:pP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Door het snel te erkennen, kun je eerder ingrijpen.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Er zijn veel mogelijkheden om de depressie te behandelen.</a:t>
            </a: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Verdeling lichamelijke en cognitieve klachten waaronder stemming</a:t>
            </a:r>
            <a:endParaRPr b="0" lang="nl-NL" sz="3200" spc="-1" strike="noStrike">
              <a:latin typeface="Arial"/>
            </a:endParaRPr>
          </a:p>
        </p:txBody>
      </p:sp>
      <p:pic>
        <p:nvPicPr>
          <p:cNvPr id="87" name="Google Shape;105;p2" descr=""/>
          <p:cNvPicPr/>
          <p:nvPr/>
        </p:nvPicPr>
        <p:blipFill>
          <a:blip r:embed="rId1"/>
          <a:stretch/>
        </p:blipFill>
        <p:spPr>
          <a:xfrm>
            <a:off x="1621440" y="2207880"/>
            <a:ext cx="5900760" cy="3309840"/>
          </a:xfrm>
          <a:prstGeom prst="rect">
            <a:avLst/>
          </a:prstGeom>
          <a:ln>
            <a:noFill/>
          </a:ln>
        </p:spPr>
      </p:pic>
    </p:spTree>
  </p:cSld>
  <p:transition spd="slow" advTm="5000">
    <p:wheel spokes="1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457200" y="2894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Kenmerken depressie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457200" y="1189800"/>
            <a:ext cx="8228880" cy="493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405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Sombere stemming / afwezigheid gevoel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Verlies van interesse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Verminderde eetlust / gewichtsafname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Slaapproblemen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Piekeren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Gevoel tekortschieten / schuldig voelen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Verminderde aandacht / concentratie</a:t>
            </a: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Mogelijk suïcidale gedachten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10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Dit alles heeft grote invloed op dagelijks leven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>
              <a:lnSpc>
                <a:spcPct val="115000"/>
              </a:lnSpc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Wat veroorzaakt de depressie? 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80000"/>
              </a:lnSpc>
            </a:pPr>
            <a:endParaRPr b="0" lang="nl-NL" sz="1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Onderscheid psychologische factoren en biologische factoren. 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Soms spelen beiden een rol!</a:t>
            </a: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325080" y="32616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Psychologische factoren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40572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Schok door krijgen diagnose 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40572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Onzekerheid toekomst 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Moeite om de ziekte een ‘plaats’ te geven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Omgaan met beperkingen die het brengt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Schuldig voelen naar omgeving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Biologische factoren 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80000"/>
              </a:lnSpc>
            </a:pPr>
            <a:endParaRPr b="0" lang="nl-NL" sz="1800" spc="-1" strike="noStrike">
              <a:latin typeface="Arial"/>
            </a:endParaRPr>
          </a:p>
          <a:p>
            <a:pPr marL="343080" indent="-40572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Een tekort aan Dopamine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Niet goed afgestelde medicatie 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34236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Verdana"/>
              <a:buChar char="-"/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Verstoord bioritme </a:t>
            </a:r>
            <a:endParaRPr b="0" lang="nl-NL" sz="2800" spc="-1" strike="noStrike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 indent="-164520">
              <a:lnSpc>
                <a:spcPct val="10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nl-NL" sz="3200" spc="-1" strike="noStrike">
                <a:solidFill>
                  <a:srgbClr val="c5007b"/>
                </a:solidFill>
                <a:latin typeface="Verdana"/>
                <a:ea typeface="Verdana"/>
              </a:rPr>
              <a:t>Ad Nouws</a:t>
            </a:r>
            <a:endParaRPr b="0" lang="nl-NL" sz="3200" spc="-1" strike="noStrike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390960" y="156348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>
              <a:lnSpc>
                <a:spcPct val="8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‘</a:t>
            </a: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Als je geestelijk en lichamelijk zo verandert, is er een risico om depressief te worden.’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Goede uitleg in zijn boeken: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‘</a:t>
            </a: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Mijn denken stottert vaak meer dan mijn benen’</a:t>
            </a:r>
            <a:endParaRPr b="0" lang="nl-NL" sz="2800" spc="-1" strike="noStrike">
              <a:latin typeface="Arial"/>
            </a:endParaRPr>
          </a:p>
          <a:p>
            <a:pPr marL="343080">
              <a:lnSpc>
                <a:spcPct val="80000"/>
              </a:lnSpc>
              <a:spcBef>
                <a:spcPts val="561"/>
              </a:spcBef>
            </a:pP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‘</a:t>
            </a:r>
            <a:r>
              <a:rPr b="0" lang="nl-NL" sz="2800" spc="-1" strike="noStrike">
                <a:solidFill>
                  <a:srgbClr val="000000"/>
                </a:solidFill>
                <a:latin typeface="Verdana"/>
                <a:ea typeface="Verdana"/>
              </a:rPr>
              <a:t>Mentale kwetsbaarheid door Parkinson’</a:t>
            </a:r>
            <a:endParaRPr b="0" lang="nl-NL" sz="2800" spc="-1" strike="noStrike">
              <a:latin typeface="Arial"/>
            </a:endParaRPr>
          </a:p>
        </p:txBody>
      </p:sp>
    </p:spTree>
  </p:cSld>
  <p:transition spd="slow" advTm="5000">
    <p:wheel spokes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Application>LibreOffice/5.4.4.2$Windows_X86_64 LibreOffice_project/2524958677847fb3bb44820e40380acbe820f960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2015-06-25T13:13:54Z</dcterms:created>
  <dc:creator>oosterwg</dc:creator>
  <dc:description/>
  <dc:language>nl-NL</dc:language>
  <cp:lastModifiedBy/>
  <dcterms:modified xsi:type="dcterms:W3CDTF">2023-03-14T14:59:59Z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lianceAssetId">
    <vt:lpwstr/>
  </property>
  <property fmtid="{D5CDD505-2E9C-101B-9397-08002B2CF9AE}" pid="3" name="ContentTypeId">
    <vt:lpwstr>0x01010015E05D0401E3274B8BB9498B2E94110C</vt:lpwstr>
  </property>
  <property fmtid="{D5CDD505-2E9C-101B-9397-08002B2CF9AE}" pid="4" name="Order">
    <vt:i4>143200</vt:i4>
  </property>
  <property fmtid="{D5CDD505-2E9C-101B-9397-08002B2CF9AE}" pid="5" name="_SharedFileIndex">
    <vt:lpwstr/>
  </property>
  <property fmtid="{D5CDD505-2E9C-101B-9397-08002B2CF9AE}" pid="6" name="_SourceUrl">
    <vt:lpwstr/>
  </property>
</Properties>
</file>