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335" r:id="rId4"/>
    <p:sldId id="258" r:id="rId5"/>
    <p:sldId id="336" r:id="rId6"/>
    <p:sldId id="273" r:id="rId7"/>
    <p:sldId id="300" r:id="rId8"/>
    <p:sldId id="333" r:id="rId9"/>
    <p:sldId id="334" r:id="rId10"/>
    <p:sldId id="348" r:id="rId11"/>
    <p:sldId id="351" r:id="rId12"/>
    <p:sldId id="353" r:id="rId13"/>
    <p:sldId id="352" r:id="rId14"/>
    <p:sldId id="354" r:id="rId15"/>
    <p:sldId id="339" r:id="rId16"/>
    <p:sldId id="338" r:id="rId17"/>
    <p:sldId id="313" r:id="rId18"/>
    <p:sldId id="316" r:id="rId19"/>
    <p:sldId id="350" r:id="rId20"/>
    <p:sldId id="342" r:id="rId21"/>
    <p:sldId id="344" r:id="rId22"/>
    <p:sldId id="355" r:id="rId23"/>
    <p:sldId id="331" r:id="rId24"/>
    <p:sldId id="332" r:id="rId25"/>
    <p:sldId id="349" r:id="rId26"/>
    <p:sldId id="307" r:id="rId27"/>
    <p:sldId id="356" r:id="rId28"/>
    <p:sldId id="329" r:id="rId29"/>
    <p:sldId id="326" r:id="rId30"/>
    <p:sldId id="328" r:id="rId31"/>
    <p:sldId id="303" r:id="rId32"/>
    <p:sldId id="341" r:id="rId33"/>
    <p:sldId id="345" r:id="rId34"/>
    <p:sldId id="330" r:id="rId3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01421-A43C-47C1-842B-5D43FA70CF5B}" type="datetimeFigureOut">
              <a:rPr lang="nl-NL" smtClean="0"/>
              <a:t>22-3-2019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73A8D-CE1E-42E5-BEA5-F7533A69B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551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5E577-93C5-4F9E-AD73-25A66A94A3D9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E502A-CB3E-4211-90D9-9052F28277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5181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F1EE35C-E179-4F2D-9B5F-A142ABDA0683}" type="slidenum">
              <a:rPr lang="nl-NL"/>
              <a:pPr eaLnBrk="1" hangingPunct="1"/>
              <a:t>25</a:t>
            </a:fld>
            <a:endParaRPr lang="nl-NL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44696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5F105-AFFA-48DA-B593-32AC8A53D327}" type="datetimeFigureOut">
              <a:rPr lang="nl-NL" smtClean="0"/>
              <a:pPr/>
              <a:t>22-3-2019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EE28E-009A-407E-A0A5-0BC4588A5803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924944"/>
            <a:ext cx="7772400" cy="1152128"/>
          </a:xfrm>
        </p:spPr>
        <p:txBody>
          <a:bodyPr>
            <a:noAutofit/>
          </a:bodyPr>
          <a:lstStyle/>
          <a:p>
            <a:r>
              <a:rPr lang="nl-NL" sz="6000" b="1" dirty="0" smtClean="0"/>
              <a:t>Vermoeidheid bij Parkinson</a:t>
            </a:r>
            <a:endParaRPr lang="nl-NL" sz="6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</p:spPr>
        <p:txBody>
          <a:bodyPr>
            <a:normAutofit fontScale="70000" lnSpcReduction="20000"/>
          </a:bodyPr>
          <a:lstStyle/>
          <a:p>
            <a:r>
              <a:rPr lang="nl-NL" dirty="0" smtClean="0"/>
              <a:t>Niels </a:t>
            </a:r>
            <a:r>
              <a:rPr lang="nl-NL" dirty="0" err="1" smtClean="0"/>
              <a:t>Farenhorst</a:t>
            </a:r>
            <a:endParaRPr lang="nl-NL" dirty="0" smtClean="0"/>
          </a:p>
          <a:p>
            <a:r>
              <a:rPr lang="nl-NL" dirty="0" smtClean="0"/>
              <a:t>Klinisch psycholoog</a:t>
            </a:r>
          </a:p>
          <a:p>
            <a:r>
              <a:rPr lang="nl-NL" dirty="0" err="1" smtClean="0"/>
              <a:t>Röpcke-Zweers</a:t>
            </a:r>
            <a:r>
              <a:rPr lang="nl-NL" dirty="0" smtClean="0"/>
              <a:t> ziekenhuis </a:t>
            </a:r>
            <a:r>
              <a:rPr lang="nl-NL" dirty="0"/>
              <a:t>H</a:t>
            </a:r>
            <a:r>
              <a:rPr lang="nl-NL" dirty="0" smtClean="0"/>
              <a:t>ardenberg</a:t>
            </a:r>
            <a:endParaRPr lang="nl-NL" dirty="0"/>
          </a:p>
        </p:txBody>
      </p:sp>
      <p:pic>
        <p:nvPicPr>
          <p:cNvPr id="1026" name="Picture 2" descr="Parkinson Vereniging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021288"/>
            <a:ext cx="1584176" cy="63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692696"/>
            <a:ext cx="6264696" cy="1296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Stress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Meer stress</a:t>
            </a:r>
          </a:p>
          <a:p>
            <a:r>
              <a:rPr lang="nl-NL" dirty="0" smtClean="0"/>
              <a:t>Minder stressbestendig</a:t>
            </a:r>
          </a:p>
          <a:p>
            <a:r>
              <a:rPr lang="nl-NL" dirty="0" smtClean="0"/>
              <a:t>Gevoelig voor druk</a:t>
            </a:r>
          </a:p>
          <a:p>
            <a:r>
              <a:rPr lang="nl-NL" dirty="0" smtClean="0"/>
              <a:t>Onrust/ onzeker/ paniekerig</a:t>
            </a:r>
          </a:p>
          <a:p>
            <a:r>
              <a:rPr lang="nl-NL" dirty="0" smtClean="0"/>
              <a:t>Cortisol </a:t>
            </a:r>
          </a:p>
          <a:p>
            <a:r>
              <a:rPr lang="nl-NL" dirty="0" smtClean="0"/>
              <a:t>Lichaam </a:t>
            </a:r>
            <a:r>
              <a:rPr lang="nl-NL" dirty="0" smtClean="0">
                <a:sym typeface="Wingdings" panose="05000000000000000000" pitchFamily="2" charset="2"/>
              </a:rPr>
              <a:t>  Geest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Ontspannen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Vermijden?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365104"/>
            <a:ext cx="4300954" cy="228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Stress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Parkinson is stress</a:t>
            </a:r>
          </a:p>
          <a:p>
            <a:r>
              <a:rPr lang="nl-NL" dirty="0" smtClean="0"/>
              <a:t>Soms meer innerlijke onrust</a:t>
            </a:r>
          </a:p>
          <a:p>
            <a:r>
              <a:rPr lang="nl-NL" dirty="0" smtClean="0"/>
              <a:t>Je niet altijd opgewassen voelen</a:t>
            </a:r>
          </a:p>
          <a:p>
            <a:r>
              <a:rPr lang="nl-NL" dirty="0" smtClean="0"/>
              <a:t>Piekeren</a:t>
            </a:r>
          </a:p>
          <a:p>
            <a:r>
              <a:rPr lang="nl-NL" dirty="0" smtClean="0"/>
              <a:t>Slecht slapen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45024"/>
            <a:ext cx="3888432" cy="2816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362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Somberheid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Lusteloos</a:t>
            </a:r>
          </a:p>
          <a:p>
            <a:r>
              <a:rPr lang="nl-NL" dirty="0" smtClean="0"/>
              <a:t>Geneigd tot passiviteit</a:t>
            </a:r>
          </a:p>
          <a:p>
            <a:r>
              <a:rPr lang="nl-NL" dirty="0" smtClean="0"/>
              <a:t>Slecht slapen</a:t>
            </a:r>
          </a:p>
          <a:p>
            <a:r>
              <a:rPr lang="nl-NL" dirty="0" smtClean="0"/>
              <a:t>Piekeren</a:t>
            </a:r>
          </a:p>
          <a:p>
            <a:endParaRPr lang="nl-NL" dirty="0"/>
          </a:p>
          <a:p>
            <a:r>
              <a:rPr lang="nl-NL" dirty="0" smtClean="0"/>
              <a:t>Cirkel: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  Moe            </a:t>
            </a:r>
            <a:r>
              <a:rPr lang="nl-NL" dirty="0" smtClean="0">
                <a:sym typeface="Wingdings" panose="05000000000000000000" pitchFamily="2" charset="2"/>
              </a:rPr>
              <a:t>somber</a:t>
            </a:r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 descr="somber-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2704" y="4099955"/>
            <a:ext cx="4200128" cy="2788885"/>
          </a:xfrm>
          <a:prstGeom prst="rect">
            <a:avLst/>
          </a:prstGeom>
        </p:spPr>
      </p:pic>
      <p:sp>
        <p:nvSpPr>
          <p:cNvPr id="5" name="Draaiende pijl 4"/>
          <p:cNvSpPr/>
          <p:nvPr/>
        </p:nvSpPr>
        <p:spPr>
          <a:xfrm>
            <a:off x="1979712" y="4869160"/>
            <a:ext cx="978408" cy="97840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Draaiende pijl 5"/>
          <p:cNvSpPr/>
          <p:nvPr/>
        </p:nvSpPr>
        <p:spPr>
          <a:xfrm flipH="1" flipV="1">
            <a:off x="1979712" y="5085184"/>
            <a:ext cx="1016496" cy="1041272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8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Persoonlijkheid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2625155"/>
          </a:xfrm>
        </p:spPr>
        <p:txBody>
          <a:bodyPr>
            <a:normAutofit fontScale="92500" lnSpcReduction="10000"/>
          </a:bodyPr>
          <a:lstStyle/>
          <a:p>
            <a:r>
              <a:rPr lang="nl-NL" dirty="0" err="1" smtClean="0"/>
              <a:t>Perfectionsme</a:t>
            </a:r>
            <a:endParaRPr lang="nl-NL" dirty="0" smtClean="0"/>
          </a:p>
          <a:p>
            <a:r>
              <a:rPr lang="nl-NL" dirty="0" smtClean="0"/>
              <a:t>Veel moeten</a:t>
            </a:r>
          </a:p>
          <a:p>
            <a:r>
              <a:rPr lang="nl-NL" dirty="0" smtClean="0"/>
              <a:t>Vechter </a:t>
            </a:r>
          </a:p>
          <a:p>
            <a:r>
              <a:rPr lang="nl-NL" dirty="0" smtClean="0"/>
              <a:t>Hoog toerental</a:t>
            </a:r>
          </a:p>
          <a:p>
            <a:r>
              <a:rPr lang="nl-NL" dirty="0" smtClean="0"/>
              <a:t>Gevoelig (voor invloeden en stemmingen)</a:t>
            </a:r>
            <a:endParaRPr lang="nl-NL" dirty="0"/>
          </a:p>
        </p:txBody>
      </p:sp>
      <p:pic>
        <p:nvPicPr>
          <p:cNvPr id="4" name="Afbeelding 3" descr="perfectionis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1844824"/>
            <a:ext cx="4572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69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Onbegrip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4400" dirty="0" smtClean="0"/>
              <a:t>De gevolgen van Parkinson zijn</a:t>
            </a:r>
          </a:p>
          <a:p>
            <a:pPr>
              <a:buNone/>
            </a:pPr>
            <a:r>
              <a:rPr lang="nl-NL" sz="4400" dirty="0" smtClean="0"/>
              <a:t>moeilijk te begrijpen.</a:t>
            </a:r>
          </a:p>
          <a:p>
            <a:pPr>
              <a:buNone/>
            </a:pPr>
            <a:endParaRPr lang="nl-NL" sz="4400" dirty="0" smtClean="0"/>
          </a:p>
          <a:p>
            <a:pPr>
              <a:buNone/>
            </a:pPr>
            <a:r>
              <a:rPr lang="nl-NL" sz="4400" dirty="0" smtClean="0"/>
              <a:t>Onbegrip </a:t>
            </a:r>
          </a:p>
          <a:p>
            <a:pPr>
              <a:buNone/>
            </a:pPr>
            <a:r>
              <a:rPr lang="nl-NL" sz="4400" dirty="0" smtClean="0"/>
              <a:t>is vermoeiend.</a:t>
            </a:r>
            <a:endParaRPr lang="nl-NL" sz="4400" dirty="0"/>
          </a:p>
        </p:txBody>
      </p:sp>
      <p:pic>
        <p:nvPicPr>
          <p:cNvPr id="8" name="Tijdelijke aanduiding voor inhoud 3" descr="begrip loesj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3501008"/>
            <a:ext cx="2048256" cy="2724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711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Gevolgen?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nl-NL" dirty="0" smtClean="0"/>
              <a:t>Lichamelijk: conditie</a:t>
            </a:r>
          </a:p>
          <a:p>
            <a:endParaRPr lang="nl-NL" dirty="0" smtClean="0"/>
          </a:p>
          <a:p>
            <a:r>
              <a:rPr lang="nl-NL" dirty="0" smtClean="0"/>
              <a:t>Psychisch: lusteloos, somber, eigenwaarde, veerkracht</a:t>
            </a:r>
          </a:p>
          <a:p>
            <a:endParaRPr lang="nl-NL" dirty="0" smtClean="0"/>
          </a:p>
          <a:p>
            <a:r>
              <a:rPr lang="nl-NL" dirty="0" smtClean="0"/>
              <a:t>Sociaal: terugtrekken, minder interesse, onbegrip, relatie(s), werk, hobby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533" b="80838" l="19929" r="89929">
                        <a14:foregroundMark x1="23571" y1="40863" x2="23571" y2="40863"/>
                        <a14:foregroundMark x1="26643" y1="41244" x2="26643" y2="41244"/>
                        <a14:foregroundMark x1="29571" y1="40990" x2="29571" y2="40990"/>
                        <a14:foregroundMark x1="32714" y1="42259" x2="32714" y2="42259"/>
                        <a14:foregroundMark x1="34357" y1="41878" x2="34357" y2="41878"/>
                        <a14:foregroundMark x1="37929" y1="41751" x2="37929" y2="41751"/>
                        <a14:foregroundMark x1="43857" y1="40990" x2="43857" y2="40990"/>
                        <a14:foregroundMark x1="46929" y1="42513" x2="46929" y2="42513"/>
                        <a14:foregroundMark x1="48643" y1="40990" x2="48643" y2="40990"/>
                        <a14:foregroundMark x1="52643" y1="40102" x2="52643" y2="40102"/>
                        <a14:foregroundMark x1="57857" y1="40736" x2="57857" y2="40736"/>
                        <a14:foregroundMark x1="60929" y1="41371" x2="60929" y2="41371"/>
                        <a14:foregroundMark x1="63929" y1="41624" x2="63929" y2="41624"/>
                        <a14:foregroundMark x1="67571" y1="41624" x2="67571" y2="41624"/>
                        <a14:foregroundMark x1="71214" y1="41244" x2="71214" y2="41244"/>
                        <a14:foregroundMark x1="74857" y1="41878" x2="74857" y2="41878"/>
                        <a14:foregroundMark x1="33429" y1="55584" x2="33429" y2="55584"/>
                        <a14:foregroundMark x1="36643" y1="55964" x2="36643" y2="55964"/>
                        <a14:foregroundMark x1="42143" y1="57360" x2="42143" y2="57360"/>
                        <a14:foregroundMark x1="44357" y1="55964" x2="44357" y2="55964"/>
                        <a14:foregroundMark x1="49357" y1="56472" x2="49357" y2="56472"/>
                        <a14:foregroundMark x1="53643" y1="56726" x2="53643" y2="56726"/>
                        <a14:foregroundMark x1="56643" y1="56726" x2="56643" y2="56726"/>
                        <a14:foregroundMark x1="60857" y1="57614" x2="60857" y2="57614"/>
                        <a14:foregroundMark x1="64071" y1="57234" x2="64071" y2="57234"/>
                        <a14:foregroundMark x1="68214" y1="56345" x2="68214" y2="56345"/>
                        <a14:foregroundMark x1="70857" y1="56345" x2="70857" y2="56345"/>
                        <a14:foregroundMark x1="23143" y1="71193" x2="23143" y2="71193"/>
                        <a14:foregroundMark x1="25214" y1="73604" x2="25214" y2="73604"/>
                        <a14:foregroundMark x1="28071" y1="71574" x2="28071" y2="71574"/>
                        <a14:foregroundMark x1="31143" y1="72970" x2="31143" y2="72970"/>
                        <a14:foregroundMark x1="34643" y1="73604" x2="34643" y2="73604"/>
                        <a14:foregroundMark x1="38429" y1="71193" x2="38429" y2="71193"/>
                        <a14:foregroundMark x1="42214" y1="71574" x2="42214" y2="71574"/>
                        <a14:foregroundMark x1="44857" y1="71193" x2="44857" y2="71193"/>
                        <a14:foregroundMark x1="50571" y1="72716" x2="50571" y2="72716"/>
                        <a14:foregroundMark x1="53571" y1="70558" x2="53571" y2="70558"/>
                        <a14:foregroundMark x1="55857" y1="72716" x2="55857" y2="72716"/>
                        <a14:foregroundMark x1="62857" y1="74492" x2="62857" y2="74492"/>
                        <a14:foregroundMark x1="65857" y1="74619" x2="65857" y2="74619"/>
                        <a14:foregroundMark x1="67857" y1="73350" x2="67857" y2="73350"/>
                        <a14:foregroundMark x1="70571" y1="72970" x2="70571" y2="72970"/>
                        <a14:foregroundMark x1="73643" y1="73858" x2="73643" y2="73858"/>
                        <a14:foregroundMark x1="76714" y1="72335" x2="76714" y2="72335"/>
                        <a14:foregroundMark x1="89929" y1="55457" x2="89929" y2="55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29924" r="16600" b="13401"/>
          <a:stretch/>
        </p:blipFill>
        <p:spPr>
          <a:xfrm rot="1201811">
            <a:off x="4676992" y="556864"/>
            <a:ext cx="4249203" cy="20352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78567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Gevolgen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772816"/>
            <a:ext cx="4413144" cy="4137323"/>
          </a:xfrm>
        </p:spPr>
      </p:pic>
      <p:sp>
        <p:nvSpPr>
          <p:cNvPr id="5" name="Tekstvak 4"/>
          <p:cNvSpPr txBox="1"/>
          <p:nvPr/>
        </p:nvSpPr>
        <p:spPr>
          <a:xfrm>
            <a:off x="395536" y="1772816"/>
            <a:ext cx="12458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dirty="0" smtClean="0"/>
              <a:t>Moe</a:t>
            </a:r>
            <a:endParaRPr lang="nl-NL" sz="4400" dirty="0"/>
          </a:p>
        </p:txBody>
      </p:sp>
      <p:sp>
        <p:nvSpPr>
          <p:cNvPr id="6" name="Tekstvak 5"/>
          <p:cNvSpPr txBox="1"/>
          <p:nvPr/>
        </p:nvSpPr>
        <p:spPr>
          <a:xfrm>
            <a:off x="6876256" y="4984366"/>
            <a:ext cx="19672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dirty="0" smtClean="0"/>
              <a:t>Somber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87412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Therapie?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>
              <a:buNone/>
            </a:pPr>
            <a:r>
              <a:rPr lang="nl-NL" sz="6600" dirty="0"/>
              <a:t>Er is geen simpele truc, therapie of medicijn.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Omgaan met….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348880"/>
            <a:ext cx="8003232" cy="3777283"/>
          </a:xfrm>
        </p:spPr>
        <p:txBody>
          <a:bodyPr/>
          <a:lstStyle/>
          <a:p>
            <a:r>
              <a:rPr lang="nl-NL" dirty="0" smtClean="0"/>
              <a:t>Kennen:	kennis/ weten</a:t>
            </a:r>
          </a:p>
          <a:p>
            <a:endParaRPr lang="nl-NL" dirty="0"/>
          </a:p>
          <a:p>
            <a:r>
              <a:rPr lang="nl-NL" dirty="0" smtClean="0"/>
              <a:t>Erkennen: emotie, toegeven</a:t>
            </a:r>
          </a:p>
          <a:p>
            <a:endParaRPr lang="nl-NL" dirty="0"/>
          </a:p>
          <a:p>
            <a:r>
              <a:rPr lang="nl-NL" dirty="0" smtClean="0"/>
              <a:t>Herkennen:  en er iets mee </a:t>
            </a:r>
            <a:r>
              <a:rPr lang="nl-NL" b="1" i="1" dirty="0" smtClean="0"/>
              <a:t>doen</a:t>
            </a:r>
            <a:r>
              <a:rPr lang="nl-NL" dirty="0" smtClean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020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Balans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nl-NL" dirty="0"/>
          </a:p>
          <a:p>
            <a:r>
              <a:rPr lang="nl-NL" dirty="0" smtClean="0"/>
              <a:t>Wat kost energie?</a:t>
            </a:r>
          </a:p>
          <a:p>
            <a:r>
              <a:rPr lang="nl-NL" dirty="0" smtClean="0"/>
              <a:t>Wat geeft energie?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 smtClean="0"/>
              <a:t>Willen en kunnen</a:t>
            </a:r>
          </a:p>
          <a:p>
            <a:r>
              <a:rPr lang="nl-NL" dirty="0" smtClean="0"/>
              <a:t>Moeten en willen</a:t>
            </a:r>
          </a:p>
          <a:p>
            <a:endParaRPr lang="nl-NL" dirty="0" smtClean="0"/>
          </a:p>
          <a:p>
            <a:r>
              <a:rPr lang="nl-NL" dirty="0" smtClean="0"/>
              <a:t>Wat is inspanning?</a:t>
            </a:r>
          </a:p>
          <a:p>
            <a:r>
              <a:rPr lang="nl-NL" dirty="0" smtClean="0"/>
              <a:t>Wat is ontspanning?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 descr="libra-coloring-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340768"/>
            <a:ext cx="3279237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2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Moeheid bij Parkinson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Komt veel voor</a:t>
            </a:r>
          </a:p>
          <a:p>
            <a:r>
              <a:rPr lang="nl-NL" dirty="0" smtClean="0"/>
              <a:t>50 – 70%</a:t>
            </a:r>
          </a:p>
          <a:p>
            <a:r>
              <a:rPr lang="nl-NL" dirty="0" smtClean="0"/>
              <a:t>Wat bedoel je met “ik voel mij moe”?</a:t>
            </a:r>
            <a:endParaRPr lang="nl-NL" dirty="0"/>
          </a:p>
        </p:txBody>
      </p:sp>
      <p:pic>
        <p:nvPicPr>
          <p:cNvPr id="4" name="Afbeelding 3" descr="9067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476672"/>
            <a:ext cx="3773637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32" y="2293622"/>
            <a:ext cx="9433048" cy="456437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Energie-budget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00" b="82000" l="900" r="95100">
                        <a14:foregroundMark x1="53800" y1="29000" x2="53800" y2="29000"/>
                        <a14:foregroundMark x1="25800" y1="62500" x2="25800" y2="6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566" b="10701"/>
          <a:stretch/>
        </p:blipFill>
        <p:spPr>
          <a:xfrm rot="21437683">
            <a:off x="3309281" y="-312180"/>
            <a:ext cx="6348692" cy="4617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32857" y1="50154" x2="32857" y2="50154"/>
                        <a14:backgroundMark x1="43968" y1="61231" x2="43968" y2="61231"/>
                        <a14:backgroundMark x1="69365" y1="80308" x2="69365" y2="8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068960"/>
            <a:ext cx="8001000" cy="412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5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Uitgaven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 algn="ctr">
              <a:buNone/>
            </a:pPr>
            <a:r>
              <a:rPr lang="nl-NL" sz="4800" i="1" dirty="0" smtClean="0"/>
              <a:t>Van wie of wat wordt u moe?</a:t>
            </a:r>
          </a:p>
          <a:p>
            <a:pPr marL="0" indent="0" algn="ctr">
              <a:buNone/>
            </a:pPr>
            <a:endParaRPr lang="nl-NL" sz="4800" i="1" dirty="0"/>
          </a:p>
          <a:p>
            <a:pPr marL="0" indent="0" algn="ctr">
              <a:buNone/>
            </a:pPr>
            <a:r>
              <a:rPr lang="nl-NL" sz="4800" i="1" dirty="0" smtClean="0"/>
              <a:t>Hoeveel (energie) is dat u waard?</a:t>
            </a:r>
            <a:endParaRPr lang="nl-NL" sz="4800" i="1" dirty="0"/>
          </a:p>
        </p:txBody>
      </p:sp>
    </p:spTree>
    <p:extLst>
      <p:ext uri="{BB962C8B-B14F-4D97-AF65-F5344CB8AC3E}">
        <p14:creationId xmlns:p14="http://schemas.microsoft.com/office/powerpoint/2010/main" val="91267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Batterij </a:t>
            </a:r>
            <a:endParaRPr lang="nl-NL" dirty="0"/>
          </a:p>
        </p:txBody>
      </p:sp>
      <p:pic>
        <p:nvPicPr>
          <p:cNvPr id="4" name="Tijdelijke aanduiding voor inhoud 3" descr="gevaaroverjegrenzengaanNAH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82651"/>
            <a:ext cx="8229600" cy="3961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hthoek 2"/>
          <p:cNvSpPr/>
          <p:nvPr/>
        </p:nvSpPr>
        <p:spPr>
          <a:xfrm>
            <a:off x="5676934" y="3284984"/>
            <a:ext cx="1037591" cy="6983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 smtClean="0"/>
              <a:t>M.P.</a:t>
            </a:r>
            <a:endParaRPr lang="nl-NL" sz="3600" b="1" dirty="0"/>
          </a:p>
        </p:txBody>
      </p:sp>
      <p:sp>
        <p:nvSpPr>
          <p:cNvPr id="5" name="Rechthoek 4"/>
          <p:cNvSpPr/>
          <p:nvPr/>
        </p:nvSpPr>
        <p:spPr>
          <a:xfrm>
            <a:off x="7246101" y="4650499"/>
            <a:ext cx="1080120" cy="72008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shade val="30000"/>
                  <a:satMod val="115000"/>
                </a:schemeClr>
              </a:gs>
              <a:gs pos="50000">
                <a:schemeClr val="tx1">
                  <a:lumMod val="75000"/>
                  <a:lumOff val="25000"/>
                  <a:shade val="67500"/>
                  <a:satMod val="115000"/>
                </a:schemeClr>
              </a:gs>
              <a:gs pos="100000">
                <a:schemeClr val="tx1">
                  <a:lumMod val="75000"/>
                  <a:lumOff val="2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08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Zaagtandpatroon</a:t>
            </a:r>
            <a:endParaRPr lang="nl-NL" dirty="0"/>
          </a:p>
        </p:txBody>
      </p:sp>
      <p:pic>
        <p:nvPicPr>
          <p:cNvPr id="4" name="Tijdelijke aanduiding voor inhoud 3" descr="accu1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8587" b="43683"/>
          <a:stretch>
            <a:fillRect/>
          </a:stretch>
        </p:blipFill>
        <p:spPr>
          <a:xfrm>
            <a:off x="611560" y="2060848"/>
            <a:ext cx="8865107" cy="360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Rustiger vaarwater</a:t>
            </a:r>
            <a:endParaRPr lang="nl-NL" dirty="0"/>
          </a:p>
        </p:txBody>
      </p:sp>
      <p:pic>
        <p:nvPicPr>
          <p:cNvPr id="4" name="Tijdelijke aanduiding voor inhoud 3" descr="3accu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3589" b="30955"/>
          <a:stretch>
            <a:fillRect/>
          </a:stretch>
        </p:blipFill>
        <p:spPr>
          <a:xfrm>
            <a:off x="1043608" y="2996952"/>
            <a:ext cx="9066771" cy="16561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mtClean="0"/>
              <a:t>Doseren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2276872"/>
            <a:ext cx="7931224" cy="3849291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nl-NL" dirty="0" smtClean="0"/>
              <a:t>Prikkels doseren</a:t>
            </a:r>
          </a:p>
          <a:p>
            <a:pPr eaLnBrk="1" hangingPunct="1"/>
            <a:r>
              <a:rPr lang="nl-NL" dirty="0" smtClean="0"/>
              <a:t>Energie verdelen</a:t>
            </a:r>
          </a:p>
          <a:p>
            <a:pPr eaLnBrk="1" hangingPunct="1"/>
            <a:r>
              <a:rPr lang="nl-NL" dirty="0" smtClean="0"/>
              <a:t>Plannen</a:t>
            </a:r>
          </a:p>
          <a:p>
            <a:pPr eaLnBrk="1" hangingPunct="1"/>
            <a:r>
              <a:rPr lang="nl-NL" dirty="0" smtClean="0"/>
              <a:t>Pauzes</a:t>
            </a:r>
          </a:p>
          <a:p>
            <a:pPr eaLnBrk="1" hangingPunct="1"/>
            <a:r>
              <a:rPr lang="nl-NL" dirty="0" smtClean="0"/>
              <a:t>Activiteiten kort houden</a:t>
            </a:r>
          </a:p>
          <a:p>
            <a:pPr eaLnBrk="1" hangingPunct="1">
              <a:buNone/>
            </a:pPr>
            <a:endParaRPr lang="nl-NL" dirty="0" smtClean="0"/>
          </a:p>
          <a:p>
            <a:pPr eaLnBrk="1" hangingPunct="1"/>
            <a:endParaRPr lang="nl-NL" dirty="0" smtClean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688" y="1196752"/>
            <a:ext cx="4371409" cy="273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2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r>
              <a:rPr lang="nl-NL" dirty="0" smtClean="0"/>
              <a:t>Neem meer tijd</a:t>
            </a:r>
          </a:p>
          <a:p>
            <a:r>
              <a:rPr lang="nl-NL" dirty="0" smtClean="0"/>
              <a:t>Drukte vermijden of doseren</a:t>
            </a:r>
          </a:p>
          <a:p>
            <a:r>
              <a:rPr lang="nl-NL" dirty="0" smtClean="0"/>
              <a:t>Maak keuzes (Moet ik dit nu doen?????)</a:t>
            </a:r>
          </a:p>
          <a:p>
            <a:r>
              <a:rPr lang="nl-NL" dirty="0" smtClean="0"/>
              <a:t>Vraag hulp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052736"/>
            <a:ext cx="2428632" cy="242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PRET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b="1" dirty="0" smtClean="0"/>
              <a:t>P</a:t>
            </a:r>
            <a:r>
              <a:rPr lang="nl-NL" dirty="0" smtClean="0"/>
              <a:t>auzeren: hou taken kort</a:t>
            </a:r>
          </a:p>
          <a:p>
            <a:endParaRPr lang="nl-NL" dirty="0" smtClean="0"/>
          </a:p>
          <a:p>
            <a:r>
              <a:rPr lang="nl-NL" b="1" dirty="0" smtClean="0"/>
              <a:t>R</a:t>
            </a:r>
            <a:r>
              <a:rPr lang="nl-NL" dirty="0" smtClean="0"/>
              <a:t>ustige omgeving: vermijd afleiders</a:t>
            </a:r>
          </a:p>
          <a:p>
            <a:endParaRPr lang="nl-NL" dirty="0" smtClean="0"/>
          </a:p>
          <a:p>
            <a:r>
              <a:rPr lang="nl-NL" b="1" dirty="0" smtClean="0"/>
              <a:t>E</a:t>
            </a:r>
            <a:r>
              <a:rPr lang="nl-NL" dirty="0" smtClean="0"/>
              <a:t>én </a:t>
            </a:r>
            <a:r>
              <a:rPr lang="nl-NL" dirty="0" smtClean="0"/>
              <a:t>ding </a:t>
            </a:r>
            <a:r>
              <a:rPr lang="nl-NL" dirty="0" smtClean="0"/>
              <a:t>tegelijk:  niet multitasken</a:t>
            </a:r>
          </a:p>
          <a:p>
            <a:endParaRPr lang="nl-NL" dirty="0" smtClean="0"/>
          </a:p>
          <a:p>
            <a:r>
              <a:rPr lang="nl-NL" b="1" dirty="0" smtClean="0"/>
              <a:t>T</a:t>
            </a:r>
            <a:r>
              <a:rPr lang="nl-NL" dirty="0" smtClean="0"/>
              <a:t>empo aanpassen: laat je niet opjagen </a:t>
            </a:r>
            <a:r>
              <a:rPr lang="nl-NL" smtClean="0"/>
              <a:t>en </a:t>
            </a:r>
            <a:r>
              <a:rPr lang="nl-NL" smtClean="0"/>
              <a:t>jaag </a:t>
            </a:r>
            <a:r>
              <a:rPr lang="nl-NL" dirty="0" smtClean="0"/>
              <a:t>jezelf niet op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2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Ontspannen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Is een vaardigheid</a:t>
            </a:r>
          </a:p>
          <a:p>
            <a:r>
              <a:rPr lang="nl-NL" dirty="0" smtClean="0"/>
              <a:t>Kun je leren</a:t>
            </a:r>
          </a:p>
          <a:p>
            <a:r>
              <a:rPr lang="nl-NL" dirty="0" smtClean="0"/>
              <a:t>Is per persoon verschillend</a:t>
            </a:r>
          </a:p>
          <a:p>
            <a:r>
              <a:rPr lang="nl-NL" dirty="0" smtClean="0"/>
              <a:t>“MOET”</a:t>
            </a:r>
            <a:endParaRPr lang="nl-NL" dirty="0"/>
          </a:p>
        </p:txBody>
      </p:sp>
      <p:pic>
        <p:nvPicPr>
          <p:cNvPr id="6" name="Afbeelding 5" descr="ontspann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3789040"/>
            <a:ext cx="4464496" cy="251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5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Slapen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Onrustig </a:t>
            </a:r>
            <a:r>
              <a:rPr lang="nl-NL" dirty="0" smtClean="0"/>
              <a:t>brein en lijf</a:t>
            </a:r>
            <a:endParaRPr lang="nl-NL" dirty="0"/>
          </a:p>
          <a:p>
            <a:endParaRPr lang="nl-NL" dirty="0" smtClean="0"/>
          </a:p>
          <a:p>
            <a:r>
              <a:rPr lang="nl-NL" dirty="0" smtClean="0"/>
              <a:t>Regelmaat (dag/nachtritme)</a:t>
            </a:r>
          </a:p>
          <a:p>
            <a:r>
              <a:rPr lang="nl-NL" dirty="0" smtClean="0"/>
              <a:t>Power nap?</a:t>
            </a:r>
          </a:p>
          <a:p>
            <a:r>
              <a:rPr lang="nl-NL" dirty="0" smtClean="0"/>
              <a:t>Bewegen </a:t>
            </a:r>
          </a:p>
          <a:p>
            <a:r>
              <a:rPr lang="nl-NL" dirty="0" smtClean="0"/>
              <a:t>Dag afbouwen</a:t>
            </a:r>
          </a:p>
          <a:p>
            <a:r>
              <a:rPr lang="nl-NL" dirty="0" smtClean="0"/>
              <a:t>Geen koffie/ cafeïne</a:t>
            </a:r>
          </a:p>
          <a:p>
            <a:r>
              <a:rPr lang="nl-NL" dirty="0" smtClean="0"/>
              <a:t>Geen (blauw) licht</a:t>
            </a:r>
          </a:p>
          <a:p>
            <a:r>
              <a:rPr lang="nl-NL" dirty="0" smtClean="0"/>
              <a:t>Medicatie?</a:t>
            </a:r>
          </a:p>
          <a:p>
            <a:r>
              <a:rPr lang="nl-NL" dirty="0" smtClean="0"/>
              <a:t>Slaapapneu?</a:t>
            </a:r>
          </a:p>
        </p:txBody>
      </p:sp>
      <p:pic>
        <p:nvPicPr>
          <p:cNvPr id="4" name="Afbeelding 3" descr="sla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1098" y="4077072"/>
            <a:ext cx="4700014" cy="26437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503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Vermoeidheid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Normaal</a:t>
            </a:r>
          </a:p>
          <a:p>
            <a:pPr lvl="1"/>
            <a:r>
              <a:rPr lang="nl-NL" dirty="0" smtClean="0"/>
              <a:t>Bijvoorbeeld na inspanning, slecht slapen etc.</a:t>
            </a:r>
          </a:p>
          <a:p>
            <a:pPr lvl="1"/>
            <a:r>
              <a:rPr lang="nl-NL" dirty="0" smtClean="0"/>
              <a:t>Gaat over na rust</a:t>
            </a:r>
          </a:p>
          <a:p>
            <a:endParaRPr lang="nl-NL" dirty="0"/>
          </a:p>
          <a:p>
            <a:r>
              <a:rPr lang="nl-NL" dirty="0" smtClean="0"/>
              <a:t>Niet normaal</a:t>
            </a:r>
          </a:p>
          <a:p>
            <a:pPr lvl="1"/>
            <a:r>
              <a:rPr lang="nl-NL" dirty="0" smtClean="0"/>
              <a:t>Treedt vaak op, soms zonder duidelijke oorzaak</a:t>
            </a:r>
          </a:p>
          <a:p>
            <a:pPr lvl="1"/>
            <a:r>
              <a:rPr lang="nl-NL" dirty="0" smtClean="0"/>
              <a:t>Veel hersteltijd nodig</a:t>
            </a:r>
          </a:p>
          <a:p>
            <a:pPr lvl="1"/>
            <a:r>
              <a:rPr lang="nl-NL" dirty="0" smtClean="0"/>
              <a:t>Belemmert het dagelijks functioneren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12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Voeding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41179"/>
          </a:xfrm>
        </p:spPr>
        <p:txBody>
          <a:bodyPr/>
          <a:lstStyle/>
          <a:p>
            <a:r>
              <a:rPr lang="nl-NL" dirty="0" smtClean="0"/>
              <a:t>Niet te veel snelle suikers</a:t>
            </a:r>
          </a:p>
          <a:p>
            <a:r>
              <a:rPr lang="nl-NL" dirty="0" smtClean="0"/>
              <a:t>Voldoende goede vetten (Omega3)</a:t>
            </a:r>
          </a:p>
          <a:p>
            <a:r>
              <a:rPr lang="nl-NL" dirty="0" smtClean="0"/>
              <a:t>Supplementen? (vitamine B12, vitamine D, magnesium) Alleen zinvol als er een te kort is.</a:t>
            </a:r>
            <a:endParaRPr lang="nl-NL" dirty="0"/>
          </a:p>
        </p:txBody>
      </p:sp>
      <p:pic>
        <p:nvPicPr>
          <p:cNvPr id="6" name="Tijdelijke aanduiding voor inhoud 3" descr="04-healthy-diet-tired-sug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340768"/>
            <a:ext cx="302433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840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Lichamelijke conditie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nl-NL" dirty="0" smtClean="0"/>
              <a:t>Bewegen minder goed mogelijk</a:t>
            </a:r>
          </a:p>
          <a:p>
            <a:r>
              <a:rPr lang="nl-NL" dirty="0" smtClean="0"/>
              <a:t>Door moeheid minder zin</a:t>
            </a:r>
          </a:p>
          <a:p>
            <a:r>
              <a:rPr lang="nl-NL" dirty="0" smtClean="0"/>
              <a:t>Soms gewichtstoename (bewegen nog zwaarder)</a:t>
            </a:r>
          </a:p>
          <a:p>
            <a:endParaRPr lang="nl-NL" dirty="0"/>
          </a:p>
          <a:p>
            <a:r>
              <a:rPr lang="nl-NL" dirty="0" smtClean="0"/>
              <a:t>Bewegen om je lichamelijk fitter te voelen.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27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Aanpassen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Erkennen</a:t>
            </a:r>
          </a:p>
          <a:p>
            <a:r>
              <a:rPr lang="nl-NL" dirty="0" smtClean="0"/>
              <a:t>Verlies</a:t>
            </a:r>
          </a:p>
          <a:p>
            <a:r>
              <a:rPr lang="nl-NL" dirty="0" smtClean="0"/>
              <a:t>Acceptatie</a:t>
            </a:r>
          </a:p>
          <a:p>
            <a:r>
              <a:rPr lang="nl-NL" dirty="0" smtClean="0"/>
              <a:t>Grenzen stellen</a:t>
            </a:r>
          </a:p>
          <a:p>
            <a:r>
              <a:rPr lang="nl-NL" dirty="0" smtClean="0"/>
              <a:t>Hulp vragen </a:t>
            </a:r>
          </a:p>
          <a:p>
            <a:r>
              <a:rPr lang="nl-NL" dirty="0" smtClean="0"/>
              <a:t>Doelen bijstellen</a:t>
            </a:r>
          </a:p>
          <a:p>
            <a:r>
              <a:rPr lang="nl-NL" dirty="0" smtClean="0"/>
              <a:t>Opnieuw je kompas instellen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84784"/>
            <a:ext cx="2930112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9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5400" i="1" dirty="0" smtClean="0"/>
              <a:t>Wat geeft u energie?</a:t>
            </a:r>
            <a:endParaRPr lang="nl-NL" sz="5400" i="1" dirty="0"/>
          </a:p>
        </p:txBody>
      </p:sp>
    </p:spTree>
    <p:extLst>
      <p:ext uri="{BB962C8B-B14F-4D97-AF65-F5344CB8AC3E}">
        <p14:creationId xmlns:p14="http://schemas.microsoft.com/office/powerpoint/2010/main" val="15274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Discussie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r>
              <a:rPr lang="nl-NL" sz="4400" dirty="0" smtClean="0"/>
              <a:t>Hoe ga jij om met vermoeidheid?</a:t>
            </a:r>
          </a:p>
          <a:p>
            <a:endParaRPr lang="nl-NL" sz="4400" dirty="0"/>
          </a:p>
          <a:p>
            <a:endParaRPr lang="nl-NL" sz="4400" dirty="0" smtClean="0"/>
          </a:p>
          <a:p>
            <a:r>
              <a:rPr lang="nl-NL" sz="4400" dirty="0" smtClean="0"/>
              <a:t>Wat helpt jou?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86826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Vermoeidheid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Lichamelijk</a:t>
            </a:r>
          </a:p>
          <a:p>
            <a:pPr lvl="1"/>
            <a:r>
              <a:rPr lang="nl-NL" dirty="0" smtClean="0"/>
              <a:t>Minder conditie</a:t>
            </a:r>
          </a:p>
          <a:p>
            <a:pPr lvl="1"/>
            <a:r>
              <a:rPr lang="nl-NL" dirty="0" smtClean="0"/>
              <a:t>Minder kunnen bewegen en volhouden.</a:t>
            </a:r>
          </a:p>
          <a:p>
            <a:pPr lvl="1"/>
            <a:endParaRPr lang="nl-NL" dirty="0" smtClean="0"/>
          </a:p>
          <a:p>
            <a:r>
              <a:rPr lang="nl-NL" dirty="0" smtClean="0"/>
              <a:t>Mentaal </a:t>
            </a:r>
          </a:p>
          <a:p>
            <a:pPr lvl="1"/>
            <a:r>
              <a:rPr lang="nl-NL" dirty="0" smtClean="0"/>
              <a:t>Hersenmoeheid </a:t>
            </a:r>
          </a:p>
          <a:p>
            <a:pPr lvl="1"/>
            <a:r>
              <a:rPr lang="nl-NL" dirty="0" smtClean="0"/>
              <a:t>Duf, vol, strak, duizelig, wazig, warrig…… </a:t>
            </a:r>
            <a:endParaRPr lang="nl-NL" dirty="0"/>
          </a:p>
        </p:txBody>
      </p:sp>
      <p:pic>
        <p:nvPicPr>
          <p:cNvPr id="4" name="Afbeelding 3" descr="2013-wordcloud-vermoeid-bechterew_spondygaz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404664"/>
            <a:ext cx="4392488" cy="2621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Oorzaken?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Nooit één oorzaak.</a:t>
            </a:r>
          </a:p>
          <a:p>
            <a:r>
              <a:rPr lang="nl-NL" dirty="0" smtClean="0"/>
              <a:t>Vaak meer factoren die elkaar beïnvloeden.</a:t>
            </a:r>
          </a:p>
          <a:p>
            <a:endParaRPr lang="nl-NL" dirty="0" smtClean="0"/>
          </a:p>
          <a:p>
            <a:r>
              <a:rPr lang="nl-NL" dirty="0" smtClean="0"/>
              <a:t>Lichamelijke factoren; dopamine, cortisol</a:t>
            </a:r>
          </a:p>
          <a:p>
            <a:pPr lvl="1"/>
            <a:r>
              <a:rPr lang="nl-NL" dirty="0" smtClean="0"/>
              <a:t>Slapen, slaperigheid</a:t>
            </a:r>
          </a:p>
          <a:p>
            <a:r>
              <a:rPr lang="nl-NL" dirty="0" smtClean="0"/>
              <a:t>Psychische factoren: emoties, gedachten</a:t>
            </a:r>
          </a:p>
          <a:p>
            <a:r>
              <a:rPr lang="nl-NL" dirty="0" smtClean="0"/>
              <a:t>Sociale factoren; verwachtingen, onbegrip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07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dirty="0" smtClean="0"/>
              <a:t>Hersenschade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2060848"/>
            <a:ext cx="8496944" cy="4608512"/>
          </a:xfrm>
        </p:spPr>
        <p:txBody>
          <a:bodyPr>
            <a:normAutofit fontScale="70000" lnSpcReduction="20000"/>
          </a:bodyPr>
          <a:lstStyle/>
          <a:p>
            <a:pPr lvl="0"/>
            <a:endParaRPr lang="nl-NL" dirty="0" smtClean="0"/>
          </a:p>
          <a:p>
            <a:pPr lvl="0"/>
            <a:endParaRPr lang="nl-NL" dirty="0" smtClean="0"/>
          </a:p>
          <a:p>
            <a:pPr lvl="0"/>
            <a:endParaRPr lang="nl-NL" dirty="0" smtClean="0"/>
          </a:p>
          <a:p>
            <a:pPr lvl="0">
              <a:buNone/>
            </a:pPr>
            <a:endParaRPr lang="nl-NL" sz="4600" dirty="0" smtClean="0"/>
          </a:p>
          <a:p>
            <a:pPr>
              <a:buNone/>
            </a:pPr>
            <a:r>
              <a:rPr lang="nl-NL" sz="4400" dirty="0" smtClean="0"/>
              <a:t>Minder filter/ selectie.</a:t>
            </a:r>
          </a:p>
          <a:p>
            <a:pPr lvl="0">
              <a:buNone/>
            </a:pPr>
            <a:endParaRPr lang="nl-NL" sz="4600" dirty="0" smtClean="0"/>
          </a:p>
          <a:p>
            <a:pPr lvl="0">
              <a:buNone/>
            </a:pPr>
            <a:r>
              <a:rPr lang="nl-NL" sz="4600" dirty="0" smtClean="0"/>
              <a:t>Meer </a:t>
            </a:r>
            <a:r>
              <a:rPr lang="nl-NL" sz="4600" dirty="0"/>
              <a:t>activatie </a:t>
            </a:r>
            <a:r>
              <a:rPr lang="nl-NL" sz="4600" dirty="0" smtClean="0"/>
              <a:t>van hersendelen </a:t>
            </a:r>
            <a:r>
              <a:rPr lang="nl-NL" sz="4600" dirty="0"/>
              <a:t>omdat er meer gecompenseerd moet worden. </a:t>
            </a:r>
            <a:endParaRPr lang="nl-NL" sz="4600" dirty="0" smtClean="0"/>
          </a:p>
          <a:p>
            <a:pPr lvl="0">
              <a:buNone/>
            </a:pPr>
            <a:endParaRPr lang="nl-NL" sz="4600" dirty="0" smtClean="0"/>
          </a:p>
          <a:p>
            <a:pPr lvl="0">
              <a:buNone/>
            </a:pPr>
            <a:endParaRPr lang="nl-NL" dirty="0"/>
          </a:p>
          <a:p>
            <a:pPr lvl="0">
              <a:buNone/>
            </a:pPr>
            <a:r>
              <a:rPr lang="nl-NL" dirty="0"/>
              <a:t> </a:t>
            </a:r>
          </a:p>
          <a:p>
            <a:endParaRPr lang="nl-NL" dirty="0"/>
          </a:p>
        </p:txBody>
      </p:sp>
      <p:pic>
        <p:nvPicPr>
          <p:cNvPr id="5" name="Afbeelding 4" descr="hersenenoveractie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3016" y="476672"/>
            <a:ext cx="5060405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384376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nl-NL" dirty="0" smtClean="0"/>
              <a:t>Tempo infoverwerking lager</a:t>
            </a:r>
          </a:p>
          <a:p>
            <a:pPr lvl="0">
              <a:buNone/>
            </a:pPr>
            <a:endParaRPr lang="nl-NL" dirty="0" smtClean="0"/>
          </a:p>
          <a:p>
            <a:pPr lvl="0">
              <a:buNone/>
            </a:pPr>
            <a:r>
              <a:rPr lang="nl-NL" dirty="0" smtClean="0"/>
              <a:t>Proces van informatieverwerking minder efficiënt </a:t>
            </a:r>
          </a:p>
          <a:p>
            <a:pPr lvl="0">
              <a:buNone/>
            </a:pPr>
            <a:endParaRPr lang="nl-NL" dirty="0" smtClean="0"/>
          </a:p>
          <a:p>
            <a:pPr lvl="0">
              <a:buNone/>
            </a:pPr>
            <a:r>
              <a:rPr lang="nl-NL" dirty="0" smtClean="0"/>
              <a:t> Omschakelen kost meer moeite.</a:t>
            </a:r>
          </a:p>
          <a:p>
            <a:pPr lvl="0">
              <a:buNone/>
            </a:pPr>
            <a:endParaRPr lang="nl-NL" dirty="0" smtClean="0"/>
          </a:p>
          <a:p>
            <a:pPr lvl="0">
              <a:buNone/>
            </a:pPr>
            <a:r>
              <a:rPr lang="nl-NL" dirty="0" smtClean="0"/>
              <a:t> </a:t>
            </a:r>
          </a:p>
          <a:p>
            <a:pPr lvl="0">
              <a:buNone/>
            </a:pPr>
            <a:endParaRPr lang="nl-NL" dirty="0" smtClean="0"/>
          </a:p>
          <a:p>
            <a:pPr lvl="0">
              <a:buNone/>
            </a:pPr>
            <a:endParaRPr lang="nl-NL" dirty="0" smtClean="0"/>
          </a:p>
          <a:p>
            <a:endParaRPr lang="nl-NL" dirty="0"/>
          </a:p>
        </p:txBody>
      </p:sp>
      <p:pic>
        <p:nvPicPr>
          <p:cNvPr id="5" name="Afbeelding 4" descr="How-to-improve-your-brain-function-with-focus-fact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63512" y="260648"/>
            <a:ext cx="2981257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Mentale moeheid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nl-NL" dirty="0" smtClean="0"/>
              <a:t>Aangedaan hersenen zijn eerder moe</a:t>
            </a:r>
          </a:p>
          <a:p>
            <a:r>
              <a:rPr lang="nl-NL" dirty="0" err="1" smtClean="0"/>
              <a:t>Neurofatigue</a:t>
            </a:r>
            <a:r>
              <a:rPr lang="nl-NL" dirty="0" smtClean="0"/>
              <a:t>/ </a:t>
            </a:r>
            <a:r>
              <a:rPr lang="nl-NL" dirty="0" err="1" smtClean="0"/>
              <a:t>brainfog</a:t>
            </a:r>
            <a:endParaRPr lang="nl-NL" dirty="0" smtClean="0"/>
          </a:p>
          <a:p>
            <a:r>
              <a:rPr lang="nl-NL" dirty="0" smtClean="0"/>
              <a:t>Zij moeten harder werken</a:t>
            </a:r>
          </a:p>
          <a:p>
            <a:r>
              <a:rPr lang="nl-NL" dirty="0" smtClean="0"/>
              <a:t>Zij hebben meer tijd nodig</a:t>
            </a:r>
          </a:p>
          <a:p>
            <a:r>
              <a:rPr lang="nl-NL" i="1" dirty="0" smtClean="0"/>
              <a:t>“Alles kost nu meer tijd en energie”</a:t>
            </a:r>
          </a:p>
          <a:p>
            <a:r>
              <a:rPr lang="nl-NL" i="1" dirty="0" smtClean="0"/>
              <a:t>“Ik moet overal bij nadenken”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Signalen mentale moeheid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Hoofdpijn</a:t>
            </a:r>
          </a:p>
          <a:p>
            <a:r>
              <a:rPr lang="nl-NL" dirty="0" smtClean="0"/>
              <a:t>Concentratie</a:t>
            </a:r>
          </a:p>
          <a:p>
            <a:r>
              <a:rPr lang="nl-NL" dirty="0" smtClean="0"/>
              <a:t>Geheugen</a:t>
            </a:r>
          </a:p>
          <a:p>
            <a:r>
              <a:rPr lang="nl-NL" dirty="0" smtClean="0"/>
              <a:t>Praten en luisteren</a:t>
            </a:r>
          </a:p>
          <a:p>
            <a:r>
              <a:rPr lang="nl-NL" dirty="0" smtClean="0"/>
              <a:t>Handelen (verstrooid, chaotisch)</a:t>
            </a:r>
          </a:p>
          <a:p>
            <a:r>
              <a:rPr lang="nl-NL" dirty="0" smtClean="0"/>
              <a:t>Chagrijnig, prikkelbaar</a:t>
            </a:r>
          </a:p>
          <a:p>
            <a:r>
              <a:rPr lang="nl-NL" dirty="0" smtClean="0"/>
              <a:t>Somber 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 Uitputtingsgevaar</a:t>
            </a:r>
            <a:endParaRPr lang="nl-NL" dirty="0"/>
          </a:p>
        </p:txBody>
      </p:sp>
      <p:pic>
        <p:nvPicPr>
          <p:cNvPr id="4" name="Afbeelding 3" descr="tired-and-terrib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556792"/>
            <a:ext cx="4367808" cy="218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3733</TotalTime>
  <Words>569</Words>
  <Application>Microsoft Office PowerPoint</Application>
  <PresentationFormat>Diavoorstelling (4:3)</PresentationFormat>
  <Paragraphs>210</Paragraphs>
  <Slides>34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Office-thema</vt:lpstr>
      <vt:lpstr>Vermoeidheid bij Parkinson</vt:lpstr>
      <vt:lpstr>Moeheid bij Parkinson</vt:lpstr>
      <vt:lpstr>Vermoeidheid</vt:lpstr>
      <vt:lpstr>Vermoeidheid</vt:lpstr>
      <vt:lpstr>Oorzaken?</vt:lpstr>
      <vt:lpstr>Hersenschade</vt:lpstr>
      <vt:lpstr>PowerPoint-presentatie</vt:lpstr>
      <vt:lpstr>Mentale moeheid</vt:lpstr>
      <vt:lpstr>Signalen mentale moeheid</vt:lpstr>
      <vt:lpstr>Stress</vt:lpstr>
      <vt:lpstr>Stress</vt:lpstr>
      <vt:lpstr>Somberheid</vt:lpstr>
      <vt:lpstr>Persoonlijkheid</vt:lpstr>
      <vt:lpstr>Onbegrip</vt:lpstr>
      <vt:lpstr>Gevolgen?</vt:lpstr>
      <vt:lpstr>Gevolgen</vt:lpstr>
      <vt:lpstr>Therapie?</vt:lpstr>
      <vt:lpstr>Omgaan met….</vt:lpstr>
      <vt:lpstr>Balans</vt:lpstr>
      <vt:lpstr>Energie-budget</vt:lpstr>
      <vt:lpstr>Uitgaven </vt:lpstr>
      <vt:lpstr>Batterij </vt:lpstr>
      <vt:lpstr>Zaagtandpatroon</vt:lpstr>
      <vt:lpstr>Rustiger vaarwater</vt:lpstr>
      <vt:lpstr>Doseren</vt:lpstr>
      <vt:lpstr>PowerPoint-presentatie</vt:lpstr>
      <vt:lpstr>PRET</vt:lpstr>
      <vt:lpstr>Ontspannen</vt:lpstr>
      <vt:lpstr>Slapen</vt:lpstr>
      <vt:lpstr>Voeding</vt:lpstr>
      <vt:lpstr>Lichamelijke conditie</vt:lpstr>
      <vt:lpstr>Aanpassen</vt:lpstr>
      <vt:lpstr>PowerPoint-presentatie</vt:lpstr>
      <vt:lpstr>Discussie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Vermoeidheid na hersenletsel</dc:title>
  <dc:creator>nfarenhorst</dc:creator>
  <cp:lastModifiedBy>jh pullen</cp:lastModifiedBy>
  <cp:revision>68</cp:revision>
  <dcterms:created xsi:type="dcterms:W3CDTF">2017-08-22T10:06:47Z</dcterms:created>
  <dcterms:modified xsi:type="dcterms:W3CDTF">2019-03-22T07:31:38Z</dcterms:modified>
</cp:coreProperties>
</file>