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30" r:id="rId2"/>
  </p:sldMasterIdLst>
  <p:notesMasterIdLst>
    <p:notesMasterId r:id="rId12"/>
  </p:notesMasterIdLst>
  <p:handoutMasterIdLst>
    <p:handoutMasterId r:id="rId13"/>
  </p:handoutMasterIdLst>
  <p:sldIdLst>
    <p:sldId id="262" r:id="rId3"/>
    <p:sldId id="329" r:id="rId4"/>
    <p:sldId id="368" r:id="rId5"/>
    <p:sldId id="333" r:id="rId6"/>
    <p:sldId id="360" r:id="rId7"/>
    <p:sldId id="359" r:id="rId8"/>
    <p:sldId id="339" r:id="rId9"/>
    <p:sldId id="347" r:id="rId10"/>
    <p:sldId id="369" r:id="rId11"/>
  </p:sldIdLst>
  <p:sldSz cx="9144000" cy="5143500" type="screen16x9"/>
  <p:notesSz cx="6858000" cy="9144000"/>
  <p:defaultTextStyle>
    <a:defPPr>
      <a:defRPr lang="nl-NL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ankevoort, Jeroen" initials="BJ" lastIdx="1" clrIdx="0">
    <p:extLst>
      <p:ext uri="{19B8F6BF-5375-455C-9EA6-DF929625EA0E}">
        <p15:presenceInfo xmlns:p15="http://schemas.microsoft.com/office/powerpoint/2012/main" userId="Blankevoort, Jero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9" autoAdjust="0"/>
    <p:restoredTop sz="81664" autoAdjust="0"/>
  </p:normalViewPr>
  <p:slideViewPr>
    <p:cSldViewPr snapToObjects="1">
      <p:cViewPr varScale="1">
        <p:scale>
          <a:sx n="84" d="100"/>
          <a:sy n="84" d="100"/>
        </p:scale>
        <p:origin x="13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A780E0C8-95EE-6149-9AD7-780EAEC094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endParaRPr lang="nl-NL" alt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C2C7169-05B1-9149-B55F-6E4523958E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3B907B2-1DC7-AA48-800B-753ECD44C78B}" type="datetime1">
              <a:rPr lang="nl-NL" altLang="nl-NL"/>
              <a:pPr/>
              <a:t>23-11-2025</a:t>
            </a:fld>
            <a:endParaRPr lang="nl-NL" alt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8312A44-67B7-0047-BD77-354BDB728D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endParaRPr lang="nl-NL" alt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8C1AC8E-208F-4049-8F89-68A650790F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8ECCA83-CB31-7344-B352-864FD2A9B15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5D5087E-AF45-2147-A14B-13E8E2BA86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endParaRPr lang="nl-NL" alt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B15B1A-68B5-BE4B-915C-5A42E292EF0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F878283-5DB5-E845-ABF5-95FDBDBEA08B}" type="datetime1">
              <a:rPr lang="nl-NL" altLang="nl-NL"/>
              <a:pPr/>
              <a:t>23-11-2025</a:t>
            </a:fld>
            <a:endParaRPr lang="nl-NL" alt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F3529535-35D8-4E4B-91B2-22F8C2EEE7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36451624-17B1-5E46-AFD2-1016E8104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altLang="nl-NL"/>
              <a:t>Klik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FB71BA5-ED92-E84D-8989-1D2074E43C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endParaRPr lang="nl-NL" alt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2B53360-C0DE-6F4D-BB8E-45DBCD88F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FCC7A02-86ED-0A42-93D8-29E5D3BB5D12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>
            <a:extLst>
              <a:ext uri="{FF2B5EF4-FFF2-40B4-BE49-F238E27FC236}">
                <a16:creationId xmlns:a16="http://schemas.microsoft.com/office/drawing/2014/main" id="{D9B19342-2C9A-844E-B973-B499519BE2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>
            <a:extLst>
              <a:ext uri="{FF2B5EF4-FFF2-40B4-BE49-F238E27FC236}">
                <a16:creationId xmlns:a16="http://schemas.microsoft.com/office/drawing/2014/main" id="{3064349B-5B0A-AD4C-845C-18E65C020A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>
              <a:ea typeface="ＭＳ Ｐゴシック" panose="020B0600070205080204" pitchFamily="34" charset="-128"/>
            </a:endParaRPr>
          </a:p>
        </p:txBody>
      </p:sp>
      <p:sp>
        <p:nvSpPr>
          <p:cNvPr id="24580" name="Tijdelijke aanduiding voor dianummer 3">
            <a:extLst>
              <a:ext uri="{FF2B5EF4-FFF2-40B4-BE49-F238E27FC236}">
                <a16:creationId xmlns:a16="http://schemas.microsoft.com/office/drawing/2014/main" id="{46A19D2A-AD1F-DB4D-902D-462420CF2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EEF0803-1DDB-924A-99E2-229CB0C387E7}" type="slidenum">
              <a:rPr lang="nl-NL" altLang="nl-NL" sz="1200">
                <a:latin typeface="Calibri" panose="020F0502020204030204" pitchFamily="34" charset="0"/>
              </a:rPr>
              <a:pPr eaLnBrk="1" hangingPunct="1"/>
              <a:t>1</a:t>
            </a:fld>
            <a:endParaRPr lang="nl-NL" altLang="nl-NL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/>
              <a:t>doel: normaal teugels sturen bij om op koers te blijven ( homeostase), ( MILIEU INTERIEUR)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/>
              <a:t>Overeenkomsten : innerveert glad spierweefsel, hartspierweefsel en exocriene klieren, </a:t>
            </a:r>
            <a:r>
              <a:rPr lang="nl-NL" baseline="0" dirty="0" err="1"/>
              <a:t>disynaptisch</a:t>
            </a:r>
            <a:r>
              <a:rPr lang="nl-NL" baseline="0" dirty="0"/>
              <a:t>, </a:t>
            </a:r>
            <a:r>
              <a:rPr lang="nl-NL" baseline="0" dirty="0" err="1"/>
              <a:t>preganglionaire</a:t>
            </a:r>
            <a:r>
              <a:rPr lang="nl-NL" baseline="0" dirty="0"/>
              <a:t> neurotransmitter identiek ( Ach)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/>
              <a:t>Verschillen: </a:t>
            </a:r>
            <a:r>
              <a:rPr lang="nl-NL" baseline="0" dirty="0" err="1"/>
              <a:t>postganglionaire</a:t>
            </a:r>
            <a:r>
              <a:rPr lang="nl-NL" baseline="0" dirty="0"/>
              <a:t> neurotransmitters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err="1"/>
              <a:t>Fight</a:t>
            </a:r>
            <a:r>
              <a:rPr lang="nl-NL" baseline="0" dirty="0"/>
              <a:t>-flight </a:t>
            </a:r>
            <a:r>
              <a:rPr lang="nl-NL" baseline="0" dirty="0" err="1"/>
              <a:t>vs</a:t>
            </a:r>
            <a:r>
              <a:rPr lang="nl-NL" baseline="0" dirty="0"/>
              <a:t> rest </a:t>
            </a:r>
            <a:r>
              <a:rPr lang="nl-NL" baseline="0" dirty="0" err="1"/>
              <a:t>digest</a:t>
            </a:r>
            <a:endParaRPr lang="nl-NL" baseline="0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/>
              <a:t>Onderdelen: hypothalamus, carotis sinus</a:t>
            </a:r>
            <a:endParaRPr lang="nl-NL" dirty="0"/>
          </a:p>
          <a:p>
            <a:pPr marL="228600" indent="-228600">
              <a:buAutoNum type="arabicPeriod"/>
            </a:pPr>
            <a:r>
              <a:rPr lang="nl-NL" dirty="0" err="1"/>
              <a:t>Symp</a:t>
            </a:r>
            <a:r>
              <a:rPr lang="nl-NL" dirty="0"/>
              <a:t> ofwel </a:t>
            </a:r>
            <a:r>
              <a:rPr lang="nl-NL" dirty="0" err="1"/>
              <a:t>Thoracolumbale</a:t>
            </a:r>
            <a:r>
              <a:rPr lang="nl-NL" dirty="0"/>
              <a:t> </a:t>
            </a:r>
            <a:r>
              <a:rPr lang="nl-NL" baseline="0" dirty="0"/>
              <a:t>systeem, </a:t>
            </a:r>
            <a:r>
              <a:rPr lang="nl-NL" baseline="0" dirty="0" err="1"/>
              <a:t>dmv</a:t>
            </a:r>
            <a:r>
              <a:rPr lang="nl-NL" baseline="0" dirty="0"/>
              <a:t> grensstreng groot bereik, lang </a:t>
            </a:r>
            <a:r>
              <a:rPr lang="nl-NL" baseline="0" dirty="0" err="1"/>
              <a:t>postganglionair</a:t>
            </a:r>
            <a:r>
              <a:rPr lang="nl-NL" baseline="0" dirty="0"/>
              <a:t> (snelheid gewaarborgd), (nor)adrenaline </a:t>
            </a:r>
            <a:r>
              <a:rPr lang="nl-NL" baseline="0" dirty="0" err="1"/>
              <a:t>postganglionair</a:t>
            </a:r>
            <a:r>
              <a:rPr lang="nl-NL" baseline="0" dirty="0"/>
              <a:t>, behoudens zweten</a:t>
            </a:r>
          </a:p>
          <a:p>
            <a:pPr marL="0" indent="0">
              <a:buNone/>
            </a:pPr>
            <a:r>
              <a:rPr lang="nl-NL" baseline="0" dirty="0"/>
              <a:t>2.   </a:t>
            </a:r>
            <a:r>
              <a:rPr lang="nl-NL" baseline="0" dirty="0" err="1"/>
              <a:t>Parasymp</a:t>
            </a:r>
            <a:r>
              <a:rPr lang="nl-NL" baseline="0" dirty="0"/>
              <a:t> ( </a:t>
            </a:r>
            <a:r>
              <a:rPr lang="nl-NL" baseline="0" dirty="0" err="1"/>
              <a:t>cranio</a:t>
            </a:r>
            <a:r>
              <a:rPr lang="nl-NL" baseline="0" dirty="0"/>
              <a:t> sacraal): lang </a:t>
            </a:r>
            <a:r>
              <a:rPr lang="nl-NL" baseline="0" dirty="0" err="1"/>
              <a:t>preganglionair</a:t>
            </a:r>
            <a:r>
              <a:rPr lang="nl-NL" baseline="0" dirty="0"/>
              <a:t> neuron, 4 HZ betrokken (III,VII,IX,X) NB N vagus (vagebond) grotendeels afferent , niet bij blaas betrokken ( implicaties), falen craniale deel (!) nl  N vagus resulteert in obstipatie ( </a:t>
            </a:r>
            <a:r>
              <a:rPr lang="nl-NL" baseline="0" dirty="0" err="1"/>
              <a:t>vgl</a:t>
            </a:r>
            <a:r>
              <a:rPr lang="nl-NL" baseline="0" dirty="0"/>
              <a:t> Parkinson)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1350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Andere oorzaken van orthostatische intolerantie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OH en NOH: </a:t>
            </a:r>
            <a:r>
              <a:rPr lang="nl-NL" baseline="0" dirty="0"/>
              <a:t>Anamnese; denk er aan bij klachten als </a:t>
            </a:r>
            <a:r>
              <a:rPr lang="nl-NL" baseline="0" dirty="0" err="1"/>
              <a:t>brain</a:t>
            </a:r>
            <a:r>
              <a:rPr lang="nl-NL" baseline="0" dirty="0"/>
              <a:t> </a:t>
            </a:r>
            <a:r>
              <a:rPr lang="nl-NL" baseline="0" dirty="0" err="1"/>
              <a:t>fog</a:t>
            </a:r>
            <a:r>
              <a:rPr lang="nl-NL" baseline="0" dirty="0"/>
              <a:t>, situationeel moe, slappe benen (naast bekende klachten), </a:t>
            </a:r>
            <a:r>
              <a:rPr lang="nl-NL" b="1" baseline="0" dirty="0"/>
              <a:t>zweten is argument tegen (!)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/>
              <a:t>Omstandigheden, </a:t>
            </a:r>
            <a:r>
              <a:rPr lang="nl-NL" b="1" baseline="0" dirty="0"/>
              <a:t>autonoom falen anderszins</a:t>
            </a:r>
            <a:r>
              <a:rPr lang="nl-NL" baseline="0" dirty="0"/>
              <a:t>?, </a:t>
            </a:r>
            <a:r>
              <a:rPr lang="nl-NL" b="1" baseline="0" dirty="0" err="1"/>
              <a:t>comorbiditeit</a:t>
            </a:r>
            <a:r>
              <a:rPr lang="nl-NL" b="1" baseline="0" dirty="0"/>
              <a:t> </a:t>
            </a:r>
            <a:r>
              <a:rPr lang="nl-NL" baseline="0" dirty="0"/>
              <a:t>(</a:t>
            </a:r>
            <a:r>
              <a:rPr lang="nl-NL" dirty="0"/>
              <a:t>neurodegeneratieve</a:t>
            </a:r>
            <a:r>
              <a:rPr lang="nl-NL" baseline="0" dirty="0"/>
              <a:t> </a:t>
            </a:r>
            <a:r>
              <a:rPr lang="nl-NL" baseline="0" dirty="0" err="1"/>
              <a:t>aand</a:t>
            </a:r>
            <a:r>
              <a:rPr lang="nl-NL" baseline="0" dirty="0"/>
              <a:t> , DVN, </a:t>
            </a:r>
            <a:r>
              <a:rPr lang="nl-NL" baseline="0" dirty="0" err="1"/>
              <a:t>DM,myelopathie</a:t>
            </a:r>
            <a:r>
              <a:rPr lang="nl-NL" baseline="0" dirty="0"/>
              <a:t> </a:t>
            </a:r>
            <a:r>
              <a:rPr lang="nl-NL" baseline="0" dirty="0" err="1"/>
              <a:t>etc</a:t>
            </a:r>
            <a:r>
              <a:rPr lang="nl-NL" baseline="0" dirty="0"/>
              <a:t>),  </a:t>
            </a:r>
            <a:r>
              <a:rPr lang="nl-NL" baseline="0" dirty="0" err="1"/>
              <a:t>med</a:t>
            </a:r>
            <a:endParaRPr lang="nl-NL" baseline="0" dirty="0"/>
          </a:p>
          <a:p>
            <a:r>
              <a:rPr lang="nl-NL" dirty="0"/>
              <a:t>NOH: </a:t>
            </a:r>
            <a:r>
              <a:rPr lang="nl-NL" dirty="0" err="1"/>
              <a:t>hypotensive</a:t>
            </a:r>
            <a:r>
              <a:rPr lang="nl-NL" dirty="0"/>
              <a:t> </a:t>
            </a:r>
            <a:r>
              <a:rPr lang="nl-NL" dirty="0" err="1"/>
              <a:t>unawareness</a:t>
            </a:r>
            <a:r>
              <a:rPr lang="nl-NL" dirty="0"/>
              <a:t> </a:t>
            </a:r>
            <a:r>
              <a:rPr lang="nl-NL" dirty="0" err="1"/>
              <a:t>mn</a:t>
            </a:r>
            <a:r>
              <a:rPr lang="nl-NL" dirty="0"/>
              <a:t> bij </a:t>
            </a:r>
            <a:r>
              <a:rPr lang="nl-NL" dirty="0" err="1"/>
              <a:t>synucleopathien</a:t>
            </a:r>
            <a:r>
              <a:rPr lang="nl-NL" dirty="0"/>
              <a:t> (niet alleen bij </a:t>
            </a:r>
            <a:r>
              <a:rPr lang="nl-NL" dirty="0" err="1"/>
              <a:t>pt</a:t>
            </a:r>
            <a:r>
              <a:rPr lang="nl-NL" dirty="0"/>
              <a:t> , maar ook bij neuroloog)</a:t>
            </a:r>
            <a:endParaRPr lang="nl-NL" baseline="0" dirty="0"/>
          </a:p>
          <a:p>
            <a:r>
              <a:rPr lang="nl-NL" b="1" baseline="0" dirty="0"/>
              <a:t>Uitlokkende </a:t>
            </a:r>
            <a:r>
              <a:rPr lang="nl-NL" b="1" baseline="0" dirty="0" err="1"/>
              <a:t>omst</a:t>
            </a:r>
            <a:r>
              <a:rPr lang="nl-NL" baseline="0" dirty="0"/>
              <a:t>: stilstaan na inspanning, </a:t>
            </a:r>
            <a:r>
              <a:rPr lang="nl-NL" baseline="0" dirty="0" err="1"/>
              <a:t>koohydraatrijke</a:t>
            </a:r>
            <a:r>
              <a:rPr lang="nl-NL" baseline="0" dirty="0"/>
              <a:t> maaltijden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56526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aseline="0" dirty="0"/>
              <a:t>Drinken 500 ml acuut</a:t>
            </a:r>
          </a:p>
          <a:p>
            <a:r>
              <a:rPr lang="nl-NL" baseline="0" dirty="0"/>
              <a:t>Frequent kleine maaltijden</a:t>
            </a:r>
          </a:p>
          <a:p>
            <a:r>
              <a:rPr lang="nl-NL" baseline="0" dirty="0"/>
              <a:t>Matigen alcohol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62214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Reduceren </a:t>
            </a:r>
            <a:r>
              <a:rPr lang="nl-NL" dirty="0" err="1"/>
              <a:t>dopa</a:t>
            </a:r>
            <a:r>
              <a:rPr lang="nl-NL" dirty="0"/>
              <a:t>-agonist, amantadine, MAO B remmer</a:t>
            </a:r>
          </a:p>
          <a:p>
            <a:r>
              <a:rPr lang="nl-NL" dirty="0" err="1"/>
              <a:t>Midodrine</a:t>
            </a:r>
            <a:r>
              <a:rPr lang="nl-NL" dirty="0"/>
              <a:t>=sympathicomimeticum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28410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NB Perifeer (obstipatie door falen craniale zenuw</a:t>
            </a:r>
            <a:r>
              <a:rPr lang="nl-NL" baseline="0" dirty="0"/>
              <a:t> door </a:t>
            </a:r>
            <a:r>
              <a:rPr lang="nl-NL" baseline="0" dirty="0" err="1"/>
              <a:t>lewy</a:t>
            </a:r>
            <a:r>
              <a:rPr lang="nl-NL" baseline="0" dirty="0"/>
              <a:t> body depositie)</a:t>
            </a:r>
            <a:endParaRPr lang="nl-NL" dirty="0"/>
          </a:p>
          <a:p>
            <a:r>
              <a:rPr lang="nl-NL" dirty="0"/>
              <a:t>Wie</a:t>
            </a:r>
            <a:r>
              <a:rPr lang="nl-NL" baseline="0" dirty="0"/>
              <a:t> wel een diagnose PAF gesteld?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94964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Subl.atropine</a:t>
            </a:r>
            <a:r>
              <a:rPr lang="nl-NL" dirty="0"/>
              <a:t>, </a:t>
            </a:r>
            <a:r>
              <a:rPr lang="nl-NL" dirty="0" err="1"/>
              <a:t>glycopyrronium</a:t>
            </a:r>
            <a:endParaRPr lang="nl-NL" dirty="0"/>
          </a:p>
          <a:p>
            <a:r>
              <a:rPr lang="nl-NL" dirty="0"/>
              <a:t>Botulinetoxine</a:t>
            </a:r>
          </a:p>
          <a:p>
            <a:r>
              <a:rPr lang="nl-NL" dirty="0"/>
              <a:t>RT</a:t>
            </a:r>
          </a:p>
          <a:p>
            <a:r>
              <a:rPr lang="nl-NL" dirty="0"/>
              <a:t>Mikael </a:t>
            </a:r>
            <a:r>
              <a:rPr lang="nl-NL" dirty="0" err="1"/>
              <a:t>Persbrandt</a:t>
            </a:r>
            <a:r>
              <a:rPr lang="nl-NL" baseline="0" dirty="0"/>
              <a:t> . </a:t>
            </a:r>
            <a:r>
              <a:rPr lang="nl-NL" dirty="0"/>
              <a:t>Zweten kan in </a:t>
            </a:r>
            <a:r>
              <a:rPr lang="nl-NL" dirty="0" err="1"/>
              <a:t>offoptreden</a:t>
            </a:r>
            <a:r>
              <a:rPr lang="nl-NL" dirty="0"/>
              <a:t> maar ook tijdens dyskinesie? </a:t>
            </a:r>
            <a:r>
              <a:rPr lang="nl-NL" dirty="0" err="1"/>
              <a:t>Med</a:t>
            </a:r>
            <a:r>
              <a:rPr lang="nl-NL" dirty="0"/>
              <a:t> moment aanpassen </a:t>
            </a:r>
          </a:p>
          <a:p>
            <a:r>
              <a:rPr lang="nl-NL" dirty="0"/>
              <a:t>Pm </a:t>
            </a:r>
            <a:r>
              <a:rPr lang="nl-NL" dirty="0" err="1"/>
              <a:t>desmopressine</a:t>
            </a:r>
            <a:r>
              <a:rPr lang="nl-NL" dirty="0"/>
              <a:t> bij nycturie, </a:t>
            </a:r>
            <a:r>
              <a:rPr lang="nl-NL" dirty="0" err="1"/>
              <a:t>solifenacine</a:t>
            </a:r>
            <a:r>
              <a:rPr lang="nl-NL" dirty="0"/>
              <a:t> of </a:t>
            </a:r>
            <a:r>
              <a:rPr lang="nl-NL" dirty="0" err="1"/>
              <a:t>darifenacine</a:t>
            </a:r>
            <a:r>
              <a:rPr lang="nl-NL" baseline="0" dirty="0"/>
              <a:t> of </a:t>
            </a:r>
            <a:r>
              <a:rPr lang="nl-NL" baseline="0" dirty="0" err="1"/>
              <a:t>mirabegron</a:t>
            </a:r>
            <a:r>
              <a:rPr lang="nl-NL" baseline="0" dirty="0"/>
              <a:t> bij </a:t>
            </a:r>
            <a:r>
              <a:rPr lang="nl-NL" baseline="0" dirty="0" err="1"/>
              <a:t>urge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85883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 laat stadium is vaak goed</a:t>
            </a:r>
            <a:r>
              <a:rPr lang="nl-NL" baseline="0" dirty="0"/>
              <a:t> te overwegen de dopaminerge behandeling te verminderen ( minder levodopapillen)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C7A02-86ED-0A42-93D8-29E5D3BB5D12}" type="slidenum">
              <a:rPr lang="nl-NL" altLang="nl-NL" smtClean="0"/>
              <a:pPr/>
              <a:t>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1251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jdelijke aanduiding voor titel 1"/>
          <p:cNvSpPr>
            <a:spLocks noGrp="1"/>
          </p:cNvSpPr>
          <p:nvPr>
            <p:ph type="ctrTitle"/>
          </p:nvPr>
        </p:nvSpPr>
        <p:spPr>
          <a:xfrm>
            <a:off x="583199" y="1257301"/>
            <a:ext cx="7435033" cy="433349"/>
          </a:xfrm>
        </p:spPr>
        <p:txBody>
          <a:bodyPr/>
          <a:lstStyle>
            <a:lvl1pPr algn="l">
              <a:defRPr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9939" name="Tijdelijke aanduiding voor tekst 2"/>
          <p:cNvSpPr>
            <a:spLocks noGrp="1"/>
          </p:cNvSpPr>
          <p:nvPr>
            <p:ph type="subTitle" idx="1"/>
          </p:nvPr>
        </p:nvSpPr>
        <p:spPr>
          <a:xfrm>
            <a:off x="583200" y="1692000"/>
            <a:ext cx="7435032" cy="2830501"/>
          </a:xfrm>
        </p:spPr>
        <p:txBody>
          <a:bodyPr/>
          <a:lstStyle>
            <a:lvl1pPr marL="0" indent="0" algn="l">
              <a:buFont typeface="Arial" pitchFamily="-112" charset="0"/>
              <a:buNone/>
              <a:defRPr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7D50DF2-A1AD-4C41-992B-3D133B9FE1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7744" y="884251"/>
            <a:ext cx="5750488" cy="258749"/>
          </a:xfrm>
        </p:spPr>
        <p:txBody>
          <a:bodyPr/>
          <a:lstStyle>
            <a:lvl1pPr algn="r">
              <a:buNone/>
              <a:defRPr sz="1200" baseline="0">
                <a:solidFill>
                  <a:srgbClr val="9D9EA0"/>
                </a:solidFill>
              </a:defRPr>
            </a:lvl1pPr>
            <a:lvl2pPr algn="r">
              <a:buNone/>
              <a:defRPr sz="1200">
                <a:solidFill>
                  <a:srgbClr val="9D9EA0"/>
                </a:solidFill>
              </a:defRPr>
            </a:lvl2pPr>
            <a:lvl3pPr algn="r">
              <a:buNone/>
              <a:defRPr sz="1200">
                <a:solidFill>
                  <a:srgbClr val="9D9EA0"/>
                </a:solidFill>
              </a:defRPr>
            </a:lvl3pPr>
            <a:lvl4pPr algn="r">
              <a:buNone/>
              <a:defRPr sz="1200">
                <a:solidFill>
                  <a:srgbClr val="9D9EA0"/>
                </a:solidFill>
              </a:defRPr>
            </a:lvl4pPr>
            <a:lvl5pPr algn="r">
              <a:buNone/>
              <a:defRPr sz="1200">
                <a:solidFill>
                  <a:srgbClr val="9D9EA0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4079121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3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3200" y="1257301"/>
            <a:ext cx="7239000" cy="433349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3200" y="1690649"/>
            <a:ext cx="7239000" cy="2824201"/>
          </a:xfrm>
        </p:spPr>
        <p:txBody>
          <a:bodyPr wrap="none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CD24A82-51D5-4F48-B63C-C81AD70D1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7744" y="884251"/>
            <a:ext cx="5750488" cy="258749"/>
          </a:xfrm>
        </p:spPr>
        <p:txBody>
          <a:bodyPr/>
          <a:lstStyle>
            <a:lvl1pPr algn="r">
              <a:buNone/>
              <a:defRPr sz="1200" baseline="0">
                <a:solidFill>
                  <a:srgbClr val="9D9EA0"/>
                </a:solidFill>
              </a:defRPr>
            </a:lvl1pPr>
            <a:lvl2pPr algn="r">
              <a:buNone/>
              <a:defRPr sz="1200">
                <a:solidFill>
                  <a:srgbClr val="9D9EA0"/>
                </a:solidFill>
              </a:defRPr>
            </a:lvl2pPr>
            <a:lvl3pPr algn="r">
              <a:buNone/>
              <a:defRPr sz="1200">
                <a:solidFill>
                  <a:srgbClr val="9D9EA0"/>
                </a:solidFill>
              </a:defRPr>
            </a:lvl3pPr>
            <a:lvl4pPr algn="r">
              <a:buNone/>
              <a:defRPr sz="1200">
                <a:solidFill>
                  <a:srgbClr val="9D9EA0"/>
                </a:solidFill>
              </a:defRPr>
            </a:lvl4pPr>
            <a:lvl5pPr algn="r">
              <a:buNone/>
              <a:defRPr sz="1200">
                <a:solidFill>
                  <a:srgbClr val="9D9EA0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29507027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3199" y="1257301"/>
            <a:ext cx="7435033" cy="433349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83200" y="1692000"/>
            <a:ext cx="3528000" cy="28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490232" y="1690649"/>
            <a:ext cx="3528000" cy="28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3A48108-3B1C-C24A-AC33-A768BCB9F9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7744" y="884251"/>
            <a:ext cx="5750488" cy="258749"/>
          </a:xfrm>
        </p:spPr>
        <p:txBody>
          <a:bodyPr/>
          <a:lstStyle>
            <a:lvl1pPr algn="r">
              <a:buNone/>
              <a:defRPr sz="1200" baseline="0">
                <a:solidFill>
                  <a:srgbClr val="9D9EA0"/>
                </a:solidFill>
              </a:defRPr>
            </a:lvl1pPr>
            <a:lvl2pPr algn="r">
              <a:buNone/>
              <a:defRPr sz="1200">
                <a:solidFill>
                  <a:srgbClr val="9D9EA0"/>
                </a:solidFill>
              </a:defRPr>
            </a:lvl2pPr>
            <a:lvl3pPr algn="r">
              <a:buNone/>
              <a:defRPr sz="1200">
                <a:solidFill>
                  <a:srgbClr val="9D9EA0"/>
                </a:solidFill>
              </a:defRPr>
            </a:lvl3pPr>
            <a:lvl4pPr algn="r">
              <a:buNone/>
              <a:defRPr sz="1200">
                <a:solidFill>
                  <a:srgbClr val="9D9EA0"/>
                </a:solidFill>
              </a:defRPr>
            </a:lvl4pPr>
            <a:lvl5pPr algn="r">
              <a:buNone/>
              <a:defRPr sz="1200">
                <a:solidFill>
                  <a:srgbClr val="9D9EA0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5581287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99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2"/>
          <p:cNvSpPr>
            <a:spLocks noGrp="1"/>
          </p:cNvSpPr>
          <p:nvPr>
            <p:ph type="subTitle" idx="1"/>
          </p:nvPr>
        </p:nvSpPr>
        <p:spPr>
          <a:xfrm>
            <a:off x="583198" y="971550"/>
            <a:ext cx="7440599" cy="3600450"/>
          </a:xfrm>
        </p:spPr>
        <p:txBody>
          <a:bodyPr/>
          <a:lstStyle>
            <a:lvl1pPr marL="0" indent="0" algn="l">
              <a:buFont typeface="Arial" pitchFamily="-112" charset="0"/>
              <a:buNone/>
              <a:defRPr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5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83199" y="571500"/>
            <a:ext cx="744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nl-NL"/>
              <a:t>Titelstijl van model bewerken</a:t>
            </a:r>
          </a:p>
        </p:txBody>
      </p:sp>
      <p:sp>
        <p:nvSpPr>
          <p:cNvPr id="7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83199" y="198451"/>
            <a:ext cx="7440601" cy="258749"/>
          </a:xfrm>
        </p:spPr>
        <p:txBody>
          <a:bodyPr/>
          <a:lstStyle>
            <a:lvl1pPr algn="r">
              <a:buNone/>
              <a:defRPr sz="1200" baseline="0">
                <a:solidFill>
                  <a:srgbClr val="9D9EA0"/>
                </a:solidFill>
              </a:defRPr>
            </a:lvl1pPr>
            <a:lvl2pPr algn="r">
              <a:buNone/>
              <a:defRPr sz="1200">
                <a:solidFill>
                  <a:srgbClr val="9D9EA0"/>
                </a:solidFill>
              </a:defRPr>
            </a:lvl2pPr>
            <a:lvl3pPr algn="r">
              <a:buNone/>
              <a:defRPr sz="1200">
                <a:solidFill>
                  <a:srgbClr val="9D9EA0"/>
                </a:solidFill>
              </a:defRPr>
            </a:lvl3pPr>
            <a:lvl4pPr algn="r">
              <a:buNone/>
              <a:defRPr sz="1200">
                <a:solidFill>
                  <a:srgbClr val="9D9EA0"/>
                </a:solidFill>
              </a:defRPr>
            </a:lvl4pPr>
            <a:lvl5pPr algn="r">
              <a:buNone/>
              <a:defRPr sz="1200">
                <a:solidFill>
                  <a:srgbClr val="9D9EA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420823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3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2"/>
          <p:cNvSpPr>
            <a:spLocks noGrp="1"/>
          </p:cNvSpPr>
          <p:nvPr>
            <p:ph idx="1"/>
          </p:nvPr>
        </p:nvSpPr>
        <p:spPr>
          <a:xfrm>
            <a:off x="583200" y="971550"/>
            <a:ext cx="7440600" cy="3600450"/>
          </a:xfrm>
        </p:spPr>
        <p:txBody>
          <a:bodyPr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83200" y="571500"/>
            <a:ext cx="744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nl-NL"/>
              <a:t>Titelstijl van model bewerken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7ED4B44D-2472-664F-8B43-F48D0AB748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199" y="198451"/>
            <a:ext cx="7440601" cy="258749"/>
          </a:xfrm>
        </p:spPr>
        <p:txBody>
          <a:bodyPr/>
          <a:lstStyle>
            <a:lvl1pPr algn="r">
              <a:buNone/>
              <a:defRPr sz="1200" baseline="0">
                <a:solidFill>
                  <a:srgbClr val="9D9EA0"/>
                </a:solidFill>
              </a:defRPr>
            </a:lvl1pPr>
            <a:lvl2pPr algn="r">
              <a:buNone/>
              <a:defRPr sz="1200">
                <a:solidFill>
                  <a:srgbClr val="9D9EA0"/>
                </a:solidFill>
              </a:defRPr>
            </a:lvl2pPr>
            <a:lvl3pPr algn="r">
              <a:buNone/>
              <a:defRPr sz="1200">
                <a:solidFill>
                  <a:srgbClr val="9D9EA0"/>
                </a:solidFill>
              </a:defRPr>
            </a:lvl3pPr>
            <a:lvl4pPr algn="r">
              <a:buNone/>
              <a:defRPr sz="1200">
                <a:solidFill>
                  <a:srgbClr val="9D9EA0"/>
                </a:solidFill>
              </a:defRPr>
            </a:lvl4pPr>
            <a:lvl5pPr algn="r">
              <a:buNone/>
              <a:defRPr sz="1200">
                <a:solidFill>
                  <a:srgbClr val="9D9EA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2813383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83199" y="971550"/>
            <a:ext cx="3528000" cy="360045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495800" y="971550"/>
            <a:ext cx="3528000" cy="360045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83200" y="571500"/>
            <a:ext cx="744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nl-NL"/>
              <a:t>Titelstijl van model bewerken</a:t>
            </a:r>
          </a:p>
        </p:txBody>
      </p:sp>
      <p:sp>
        <p:nvSpPr>
          <p:cNvPr id="8" name="Tijdelijke aanduiding voor tekst 5">
            <a:extLst>
              <a:ext uri="{FF2B5EF4-FFF2-40B4-BE49-F238E27FC236}">
                <a16:creationId xmlns:a16="http://schemas.microsoft.com/office/drawing/2014/main" id="{DCE1772B-781C-474A-B825-4A933C3E55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199" y="198451"/>
            <a:ext cx="7440601" cy="258749"/>
          </a:xfrm>
        </p:spPr>
        <p:txBody>
          <a:bodyPr/>
          <a:lstStyle>
            <a:lvl1pPr algn="r">
              <a:buNone/>
              <a:defRPr sz="1200" baseline="0">
                <a:solidFill>
                  <a:srgbClr val="9D9EA0"/>
                </a:solidFill>
              </a:defRPr>
            </a:lvl1pPr>
            <a:lvl2pPr algn="r">
              <a:buNone/>
              <a:defRPr sz="1200">
                <a:solidFill>
                  <a:srgbClr val="9D9EA0"/>
                </a:solidFill>
              </a:defRPr>
            </a:lvl2pPr>
            <a:lvl3pPr algn="r">
              <a:buNone/>
              <a:defRPr sz="1200">
                <a:solidFill>
                  <a:srgbClr val="9D9EA0"/>
                </a:solidFill>
              </a:defRPr>
            </a:lvl3pPr>
            <a:lvl4pPr algn="r">
              <a:buNone/>
              <a:defRPr sz="1200">
                <a:solidFill>
                  <a:srgbClr val="9D9EA0"/>
                </a:solidFill>
              </a:defRPr>
            </a:lvl4pPr>
            <a:lvl5pPr algn="r">
              <a:buNone/>
              <a:defRPr sz="1200">
                <a:solidFill>
                  <a:srgbClr val="9D9EA0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5228025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BAD12AA9-595F-1141-91A6-BCCF811E3ED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83200" y="1257299"/>
            <a:ext cx="7239000" cy="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hier om uw titel in te voegen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586D975C-576C-A84B-9383-DF566A546E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83200" y="1691878"/>
            <a:ext cx="7239000" cy="2822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hier om uw bodytekst in te voegen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54" r:id="rId2"/>
    <p:sldLayoutId id="2147483955" r:id="rId3"/>
  </p:sldLayoutIdLst>
  <p:hf sldNum="0" hdr="0" dt="0"/>
  <p:txStyles>
    <p:titleStyle>
      <a:lvl1pPr algn="l" defTabSz="342900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EB6B14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342900"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685800"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028700"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371600" algn="l" defTabSz="3429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•"/>
        <a:defRPr sz="1800" kern="1200">
          <a:solidFill>
            <a:srgbClr val="5F5D60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–"/>
        <a:defRPr sz="1800" kern="1200">
          <a:solidFill>
            <a:srgbClr val="5F5D60"/>
          </a:solidFill>
          <a:latin typeface="+mn-lt"/>
          <a:ea typeface="ＭＳ Ｐゴシック" pitchFamily="-65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•"/>
        <a:defRPr sz="1500" kern="1200">
          <a:solidFill>
            <a:srgbClr val="5F5D60"/>
          </a:solidFill>
          <a:latin typeface="+mn-lt"/>
          <a:ea typeface="ＭＳ Ｐゴシック" pitchFamily="-65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–"/>
        <a:defRPr sz="1500" kern="1200">
          <a:solidFill>
            <a:srgbClr val="5F5D60"/>
          </a:solidFill>
          <a:latin typeface="+mn-lt"/>
          <a:ea typeface="ＭＳ Ｐゴシック" pitchFamily="-65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»"/>
        <a:defRPr sz="1500" kern="1200">
          <a:solidFill>
            <a:srgbClr val="5F5D60"/>
          </a:solidFill>
          <a:latin typeface="+mn-lt"/>
          <a:ea typeface="ＭＳ Ｐゴシック" pitchFamily="-65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4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titel 1">
            <a:extLst>
              <a:ext uri="{FF2B5EF4-FFF2-40B4-BE49-F238E27FC236}">
                <a16:creationId xmlns:a16="http://schemas.microsoft.com/office/drawing/2014/main" id="{5C7F15FF-7DE8-BC45-8DD5-AE02C9066F2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83200" y="571500"/>
            <a:ext cx="7315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Titelstijl van model bewerken</a:t>
            </a:r>
          </a:p>
        </p:txBody>
      </p:sp>
      <p:sp>
        <p:nvSpPr>
          <p:cNvPr id="11267" name="Tijdelijke aanduiding voor tekst 2">
            <a:extLst>
              <a:ext uri="{FF2B5EF4-FFF2-40B4-BE49-F238E27FC236}">
                <a16:creationId xmlns:a16="http://schemas.microsoft.com/office/drawing/2014/main" id="{FEF73D08-956B-4D49-8DF1-8BAB3BB891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83200" y="971550"/>
            <a:ext cx="73152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hier om uw bodytekst in te voegen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3" r:id="rId2"/>
    <p:sldLayoutId id="2147483964" r:id="rId3"/>
  </p:sldLayoutIdLst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EB6B14"/>
          </a:solidFill>
          <a:latin typeface="Arial"/>
          <a:ea typeface="ＭＳ Ｐゴシック" pitchFamily="-112" charset="-128"/>
          <a:cs typeface="Arial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  <a:cs typeface="Arial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  <a:cs typeface="Arial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  <a:cs typeface="Arial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  <a:cs typeface="Arial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400">
          <a:solidFill>
            <a:srgbClr val="EB6B14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•"/>
        <a:defRPr sz="1800" kern="1200">
          <a:solidFill>
            <a:srgbClr val="5F5D60"/>
          </a:solidFill>
          <a:latin typeface="Arial"/>
          <a:ea typeface="ＭＳ Ｐゴシック" pitchFamily="-112" charset="-128"/>
          <a:cs typeface="Arial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–"/>
        <a:defRPr sz="1800" kern="1200">
          <a:solidFill>
            <a:srgbClr val="5F5D60"/>
          </a:solidFill>
          <a:latin typeface="Arial"/>
          <a:ea typeface="ＭＳ Ｐゴシック" pitchFamily="-112" charset="-128"/>
          <a:cs typeface="Arial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•"/>
        <a:defRPr sz="1500" kern="1200">
          <a:solidFill>
            <a:srgbClr val="5F5D60"/>
          </a:solidFill>
          <a:latin typeface="Arial"/>
          <a:ea typeface="ＭＳ Ｐゴシック" pitchFamily="-112" charset="-128"/>
          <a:cs typeface="Arial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–"/>
        <a:defRPr sz="1500" kern="1200">
          <a:solidFill>
            <a:srgbClr val="5F5D60"/>
          </a:solidFill>
          <a:latin typeface="Arial"/>
          <a:ea typeface="ＭＳ Ｐゴシック" pitchFamily="-112" charset="-128"/>
          <a:cs typeface="Arial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Clr>
          <a:srgbClr val="EB6B14"/>
        </a:buClr>
        <a:buFont typeface="Arial" panose="020B0604020202020204" pitchFamily="34" charset="0"/>
        <a:buChar char="»"/>
        <a:defRPr sz="1500" kern="1200">
          <a:solidFill>
            <a:srgbClr val="5F5D60"/>
          </a:solidFill>
          <a:latin typeface="Arial"/>
          <a:ea typeface="ＭＳ Ｐゴシック" pitchFamily="-112" charset="-128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5">
            <a:extLst>
              <a:ext uri="{FF2B5EF4-FFF2-40B4-BE49-F238E27FC236}">
                <a16:creationId xmlns:a16="http://schemas.microsoft.com/office/drawing/2014/main" id="{12CE1A52-0CE5-9944-AB67-A8765771B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4" y="123478"/>
            <a:ext cx="7186546" cy="4248472"/>
          </a:xfrm>
        </p:spPr>
        <p:txBody>
          <a:bodyPr/>
          <a:lstStyle/>
          <a:p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  <a:t>Autonoom falen</a:t>
            </a:r>
            <a:b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</a:br>
            <a:r>
              <a:rPr lang="nl-NL" altLang="nl-NL" dirty="0">
                <a:solidFill>
                  <a:srgbClr val="5F5D60"/>
                </a:solidFill>
                <a:ea typeface="ＭＳ Ｐゴシック" panose="020B0600070205080204" pitchFamily="34" charset="-128"/>
              </a:rPr>
              <a:t>diagnostiek en behandeling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583198" y="1055941"/>
            <a:ext cx="7440599" cy="360045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(Para)sympathisch ZS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Neuro-anatomie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890053"/>
            <a:ext cx="2479621" cy="427204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546" y="2931790"/>
            <a:ext cx="1233379" cy="173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548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/>
              <a:t>ZvP</a:t>
            </a:r>
            <a:r>
              <a:rPr lang="nl-NL" dirty="0"/>
              <a:t> sinds 15 jaar</a:t>
            </a:r>
          </a:p>
          <a:p>
            <a:endParaRPr lang="nl-NL" dirty="0"/>
          </a:p>
          <a:p>
            <a:r>
              <a:rPr lang="nl-NL" dirty="0"/>
              <a:t>1 jaar wazig zien , duizelig boven aan trap</a:t>
            </a:r>
          </a:p>
          <a:p>
            <a:r>
              <a:rPr lang="nl-NL" dirty="0"/>
              <a:t>Wegrakingen bij bezoek wc</a:t>
            </a:r>
          </a:p>
          <a:p>
            <a:endParaRPr lang="nl-NL" dirty="0"/>
          </a:p>
          <a:p>
            <a:r>
              <a:rPr lang="nl-NL" dirty="0"/>
              <a:t>LO</a:t>
            </a:r>
          </a:p>
          <a:p>
            <a:r>
              <a:rPr lang="nl-NL" dirty="0"/>
              <a:t>Liggend 110/75, p 85, staand na 3 min 80/50, p 95</a:t>
            </a:r>
          </a:p>
          <a:p>
            <a:endParaRPr lang="nl-NL" dirty="0"/>
          </a:p>
          <a:p>
            <a:r>
              <a:rPr lang="nl-NL" dirty="0"/>
              <a:t>NOH?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Vrouw, 68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Orthostatische Intolerantie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379644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923678"/>
            <a:ext cx="2600325" cy="16668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953" y="1923678"/>
            <a:ext cx="2624286" cy="1617711"/>
          </a:xfrm>
          <a:prstGeom prst="rect">
            <a:avLst/>
          </a:prstGeom>
        </p:spPr>
      </p:pic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323528" y="1080986"/>
            <a:ext cx="7440599" cy="1418756"/>
          </a:xfrm>
        </p:spPr>
        <p:txBody>
          <a:bodyPr/>
          <a:lstStyle/>
          <a:p>
            <a:r>
              <a:rPr lang="nl-NL" dirty="0"/>
              <a:t>Anamnese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Houdingsafhankelijk moe?</a:t>
            </a:r>
          </a:p>
          <a:p>
            <a:r>
              <a:rPr lang="nl-NL" dirty="0"/>
              <a:t>Slappe benen?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Neurogene orthostatische hypotensie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Orthostatische Intolerantie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08906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Drinken 500 ml acuut</a:t>
            </a:r>
          </a:p>
          <a:p>
            <a:r>
              <a:rPr lang="nl-NL" dirty="0"/>
              <a:t>Frequent kleine maaltijden</a:t>
            </a:r>
          </a:p>
          <a:p>
            <a:r>
              <a:rPr lang="nl-NL" dirty="0"/>
              <a:t>Matigen alcohol</a:t>
            </a:r>
          </a:p>
          <a:p>
            <a:r>
              <a:rPr lang="nl-NL" dirty="0"/>
              <a:t>Ochtendmedicatie uitstellen</a:t>
            </a:r>
          </a:p>
          <a:p>
            <a:r>
              <a:rPr lang="nl-NL" dirty="0"/>
              <a:t>																</a:t>
            </a:r>
            <a:endParaRPr lang="nl-N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(N)OH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Orthostatische Intolerantie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99" y="1199446"/>
            <a:ext cx="3003401" cy="156616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804472"/>
            <a:ext cx="1823760" cy="203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900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/>
              <a:t>Med</a:t>
            </a:r>
            <a:r>
              <a:rPr lang="nl-NL" dirty="0"/>
              <a:t> aanpassen</a:t>
            </a:r>
          </a:p>
          <a:p>
            <a:r>
              <a:rPr lang="nl-NL" dirty="0" err="1"/>
              <a:t>Evt</a:t>
            </a:r>
            <a:r>
              <a:rPr lang="nl-NL" dirty="0"/>
              <a:t>		-</a:t>
            </a:r>
            <a:r>
              <a:rPr lang="nl-NL" dirty="0" err="1"/>
              <a:t>fludrocortison</a:t>
            </a:r>
            <a:endParaRPr lang="nl-NL" dirty="0"/>
          </a:p>
          <a:p>
            <a:r>
              <a:rPr lang="nl-NL" dirty="0"/>
              <a:t>		-</a:t>
            </a:r>
            <a:r>
              <a:rPr lang="nl-NL" dirty="0" err="1"/>
              <a:t>midodrine</a:t>
            </a:r>
            <a:endParaRPr lang="nl-NL" dirty="0"/>
          </a:p>
          <a:p>
            <a:r>
              <a:rPr lang="nl-NL" dirty="0"/>
              <a:t>		(-domperidon)</a:t>
            </a:r>
          </a:p>
          <a:p>
            <a:r>
              <a:rPr lang="nl-NL" dirty="0"/>
              <a:t>													</a:t>
            </a:r>
          </a:p>
          <a:p>
            <a:r>
              <a:rPr lang="nl-NL" dirty="0"/>
              <a:t>															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NOH </a:t>
            </a:r>
            <a:r>
              <a:rPr lang="nl-NL" dirty="0" err="1"/>
              <a:t>ikv</a:t>
            </a:r>
            <a:r>
              <a:rPr lang="nl-NL" dirty="0"/>
              <a:t> </a:t>
            </a:r>
            <a:r>
              <a:rPr lang="nl-NL" dirty="0" err="1"/>
              <a:t>synucleopathie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Orthostatische Intolerantie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51443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Perifeer: </a:t>
            </a:r>
            <a:r>
              <a:rPr lang="nl-NL" dirty="0" err="1"/>
              <a:t>ZvP</a:t>
            </a:r>
            <a:r>
              <a:rPr lang="nl-NL" dirty="0"/>
              <a:t>, LBD, PAF</a:t>
            </a:r>
          </a:p>
          <a:p>
            <a:r>
              <a:rPr lang="nl-NL" dirty="0"/>
              <a:t>Centraal: MSA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																</a:t>
            </a:r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NOH </a:t>
            </a:r>
            <a:r>
              <a:rPr lang="nl-NL" dirty="0" err="1"/>
              <a:t>ikv</a:t>
            </a:r>
            <a:r>
              <a:rPr lang="nl-NL" dirty="0"/>
              <a:t> </a:t>
            </a:r>
            <a:r>
              <a:rPr lang="nl-NL" dirty="0" err="1"/>
              <a:t>synucleopathie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Orthostatische Intolerantie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1181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3108219"/>
            <a:ext cx="1373686" cy="173518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3399728"/>
            <a:ext cx="1682642" cy="1182727"/>
          </a:xfrm>
          <a:prstGeom prst="rect">
            <a:avLst/>
          </a:prstGeom>
        </p:spPr>
      </p:pic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583198" y="971550"/>
            <a:ext cx="7440599" cy="296835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Autonoom falen </a:t>
            </a:r>
            <a:r>
              <a:rPr lang="nl-NL" dirty="0" err="1"/>
              <a:t>ikv</a:t>
            </a:r>
            <a:r>
              <a:rPr lang="nl-NL" dirty="0"/>
              <a:t> </a:t>
            </a:r>
            <a:r>
              <a:rPr lang="nl-NL" dirty="0" err="1"/>
              <a:t>Synucleopathie</a:t>
            </a:r>
            <a:r>
              <a:rPr lang="nl-NL" dirty="0"/>
              <a:t> zoals </a:t>
            </a:r>
            <a:r>
              <a:rPr lang="nl-NL" dirty="0" err="1"/>
              <a:t>ZvP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Autonoom falen</a:t>
            </a:r>
          </a:p>
        </p:txBody>
      </p:sp>
      <p:pic>
        <p:nvPicPr>
          <p:cNvPr id="5" name="Picture 8" descr="Homer Spit Coastal Erosion Mitigation | City of Homer Alaska Official  Webs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03" y="1379734"/>
            <a:ext cx="2288818" cy="149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ven in an epically dry year, water flows into parched Colorado River delta  - Cronkite New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57" y="1381197"/>
            <a:ext cx="2400201" cy="150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7354" y="3057029"/>
            <a:ext cx="1202116" cy="176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8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-Neurogene Orthostatische Hypotensie ( lage bloeddruk bij staan)</a:t>
            </a:r>
          </a:p>
          <a:p>
            <a:r>
              <a:rPr lang="nl-NL" dirty="0"/>
              <a:t>-liggend hoge bloeddruk</a:t>
            </a:r>
          </a:p>
          <a:p>
            <a:r>
              <a:rPr lang="nl-NL" dirty="0"/>
              <a:t>-speekselvloed</a:t>
            </a:r>
          </a:p>
          <a:p>
            <a:r>
              <a:rPr lang="nl-NL" dirty="0"/>
              <a:t>-slikklachten</a:t>
            </a:r>
          </a:p>
          <a:p>
            <a:r>
              <a:rPr lang="nl-NL" dirty="0"/>
              <a:t>-maagontledigingsstoornis</a:t>
            </a:r>
          </a:p>
          <a:p>
            <a:r>
              <a:rPr lang="nl-NL" dirty="0"/>
              <a:t>-</a:t>
            </a:r>
            <a:r>
              <a:rPr lang="nl-NL" dirty="0" err="1"/>
              <a:t>gewichtverlies</a:t>
            </a:r>
            <a:endParaRPr lang="nl-NL" dirty="0"/>
          </a:p>
          <a:p>
            <a:r>
              <a:rPr lang="nl-NL" dirty="0"/>
              <a:t>-verstopping</a:t>
            </a:r>
          </a:p>
          <a:p>
            <a:r>
              <a:rPr lang="nl-NL" dirty="0"/>
              <a:t>-blaasklachten; vaak en nachtelijk plassen</a:t>
            </a:r>
          </a:p>
          <a:p>
            <a:r>
              <a:rPr lang="nl-NL" dirty="0"/>
              <a:t>-</a:t>
            </a:r>
            <a:r>
              <a:rPr lang="nl-NL" dirty="0" err="1"/>
              <a:t>sexuele</a:t>
            </a:r>
            <a:r>
              <a:rPr lang="nl-NL" dirty="0"/>
              <a:t> dysfunctie</a:t>
            </a:r>
          </a:p>
          <a:p>
            <a:r>
              <a:rPr lang="nl-NL" dirty="0"/>
              <a:t>-overmatig of niet zweten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Samengevat: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38639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Flevoziekenhuis (met logo)">
  <a:themeElements>
    <a:clrScheme name="FZ_pp_kleurenpalet">
      <a:dk1>
        <a:srgbClr val="5F5D60"/>
      </a:dk1>
      <a:lt1>
        <a:sysClr val="window" lastClr="FFFFFF"/>
      </a:lt1>
      <a:dk2>
        <a:srgbClr val="EB6B14"/>
      </a:dk2>
      <a:lt2>
        <a:srgbClr val="FFFFFF"/>
      </a:lt2>
      <a:accent1>
        <a:srgbClr val="FB4E15"/>
      </a:accent1>
      <a:accent2>
        <a:srgbClr val="F6A800"/>
      </a:accent2>
      <a:accent3>
        <a:srgbClr val="9C9D9F"/>
      </a:accent3>
      <a:accent4>
        <a:srgbClr val="8064A2"/>
      </a:accent4>
      <a:accent5>
        <a:srgbClr val="4BACC6"/>
      </a:accent5>
      <a:accent6>
        <a:srgbClr val="F2932A"/>
      </a:accent6>
      <a:hlink>
        <a:srgbClr val="5F5D60"/>
      </a:hlink>
      <a:folHlink>
        <a:srgbClr val="00499A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template Flevoziekenhuis Plantje 16-9" id="{CFCD13FD-0A64-9F40-B40E-248A491D939C}" vid="{49197C17-FAFE-BC4E-95A6-7D20548D6A8F}"/>
    </a:ext>
  </a:extLst>
</a:theme>
</file>

<file path=ppt/theme/theme2.xml><?xml version="1.0" encoding="utf-8"?>
<a:theme xmlns:a="http://schemas.openxmlformats.org/drawingml/2006/main" name="Flevoziekenhuis (zonder logo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template Flevoziekenhuis Plantje 16-9" id="{CFCD13FD-0A64-9F40-B40E-248A491D939C}" vid="{FA22F553-5BD5-7741-A96B-D4B855E658B1}"/>
    </a:ext>
  </a:extLst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Flevoziekenhuis 16_9 (geschikt voor grote schermen) (3)</Template>
  <TotalTime>5013</TotalTime>
  <Words>542</Words>
  <Application>Microsoft Office PowerPoint</Application>
  <PresentationFormat>Diavoorstelling (16:9)</PresentationFormat>
  <Paragraphs>106</Paragraphs>
  <Slides>9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Flevoziekenhuis (met logo)</vt:lpstr>
      <vt:lpstr>Flevoziekenhuis (zonder logo)</vt:lpstr>
      <vt:lpstr>         Autonoom falen diagnostiek en behandeling</vt:lpstr>
      <vt:lpstr>(Para)sympathisch ZS</vt:lpstr>
      <vt:lpstr>Vrouw, 68</vt:lpstr>
      <vt:lpstr>Neurogene orthostatische hypotensie</vt:lpstr>
      <vt:lpstr>(N)OH</vt:lpstr>
      <vt:lpstr>NOH ikv synucleopathie</vt:lpstr>
      <vt:lpstr>NOH ikv synucleopathie</vt:lpstr>
      <vt:lpstr>Autonoom falen ikv Synucleopathie zoals ZvP</vt:lpstr>
      <vt:lpstr>Samengevat:</vt:lpstr>
    </vt:vector>
  </TitlesOfParts>
  <Company>Flevoziekenhuis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Autonoom falen DD,diagnostiek en behandeling</dc:title>
  <dc:creator>Blankevoort, Jeroen</dc:creator>
  <cp:lastModifiedBy>Frank Schopman</cp:lastModifiedBy>
  <cp:revision>340</cp:revision>
  <cp:lastPrinted>2009-07-27T07:52:02Z</cp:lastPrinted>
  <dcterms:created xsi:type="dcterms:W3CDTF">2025-02-07T14:36:58Z</dcterms:created>
  <dcterms:modified xsi:type="dcterms:W3CDTF">2025-11-23T16:56:20Z</dcterms:modified>
</cp:coreProperties>
</file>