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58" r:id="rId3"/>
    <p:sldId id="259" r:id="rId4"/>
    <p:sldId id="261" r:id="rId5"/>
    <p:sldId id="262" r:id="rId6"/>
    <p:sldId id="270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69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8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6E6BAC-5E0A-4794-B56E-41E39067DD9A}" type="datetimeFigureOut">
              <a:rPr lang="nl-NL" smtClean="0"/>
              <a:t>15-3-2026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45A5-CE7E-4827-86A9-58BF60F52A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1129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017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5A5F1-3240-934F-AF1F-6D3E51B98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A8037DB-2148-2BA6-D7D0-EDFF20FFE7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F273F77-07AB-EC13-50C2-C156172F1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2ADC1C7-B2BC-1E7B-22F5-2561946A1D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81738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B89FA-9A8E-818E-4932-3167F8144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085BA7F-E902-22F0-5183-4D7E8A5244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31478B1-7689-D8D2-4532-45E0039B91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0A248FD-4BA9-699E-EA34-363C9FF532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947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A67B2-CF6F-6D01-4111-334C36507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46CE889-EA06-686A-FD27-D02C17FD6A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E55FC3E-852C-6094-A541-8597199301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9E21A9A-A8C3-F070-8544-3699030E72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35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91F0B-5B26-156E-25BF-B37D5E6C6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8F8EDD3-C8EC-7E32-C480-B3E4B760B3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BCDD527-C901-FB84-BF61-99AC263329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EFB0039-4FAC-AA27-0535-9322E7F075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474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CB4AB-A33D-4D4B-6B69-3028F9760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ACA762B-65C5-055C-CB83-2117EBD09A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5F76B53-CC99-EFA7-582B-E144E68CDD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220C9DD-2A7C-C977-7C32-74FBAF2799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87186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3713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8B094-43F5-79E4-76C3-56BD8CD24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909166B-FE6A-210D-7554-F2DA966AA1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C28E1C2-F11A-8961-ED27-801B8EE1D2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1F9BA1F-76B8-1AB7-F49F-A7822C93FF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06901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2386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AEDB7-B08B-D85A-35CD-A4962A6F0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FA3E5A8-8407-BD2E-59AF-831189BDD3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E41C376-3CE7-9EA1-3147-146D922F74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F13624D-9055-4F12-DEFB-EB2AF6852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95472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C4C79-8346-5636-B459-39CD303E5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64DBB1C-5CC9-F157-A7ED-D4E21B5D6D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A5F8D34-D68B-2FB4-6EC6-94333B641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8338381-D3E2-0A5E-6D09-70F8D29BFC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565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4162F-F49D-79A8-DC75-FAC5FC33C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420449D-EA94-2BD5-79AF-2FC50597D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C78D230-E0F5-BC6D-F471-3E8FC8A16D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53280C9-6AD4-C1E8-FC30-A11F0BD1B3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0470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069A8-5137-4607-48A9-F38F717A7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0AEE632-676D-93A9-6503-90490E30DE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3D0D0F5-C7A5-DA13-2FC9-D8A7EEC061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9F2AD97-C95A-FDBA-4DEF-11099891F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9812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E3DC-6A51-7B09-DE12-996871CF7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EADDB71-BE3B-CBFB-3EE2-3E16F03950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62A808C-21B3-102C-D066-36E01D586A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DF28B25-1825-476B-CAF6-4653CC9BCF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075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5CF1D-DFA7-7028-1C0C-3CE3DDF6A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BDB428A-2851-DEFA-A8D7-D32E5BC37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4ED09A1-2718-4CFA-AAFE-DBD7AD7BC6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D78422D-24AF-3C79-5336-B41B8803A2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529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7476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978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285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F5D95-D9D4-07C6-B463-F56EBD84A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BD993EA-0AAA-0B8B-DF2D-9D9EF135A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4E244D1-BAAB-3666-1163-752A15441F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1304C8D-EE88-2210-1A19-CEE69F49DF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619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1231E-7E14-FD00-13B4-0200579CE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8F27CDC-D91D-41CA-983A-E9CFBDDD7B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B945EA6-BF7A-A7DB-BB2D-39C982DF7A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31508C-8C41-F086-6F46-CE3AF86B98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29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EDEE8-1225-0AAD-0690-AB177CE49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38FD3F8-E7FC-CF10-2F9B-18A788CD60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0C903A6-9B29-B464-0D21-D16DF7AF63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459BB2A-7889-7583-7820-484F6C7B64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8FE89-0C4C-4C50-B52B-D383491EED7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086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15-05-2018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Henri Enserink                                                                      Master Geriatriefysiotherapeut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BD96-127D-4192-BC45-35E0401DB1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67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15-05-2018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Henri Enserink                                                                      Master Geriatriefysiotherapeut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BD96-127D-4192-BC45-35E0401DB1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824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15-05-2018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Henri Enserink                                                                      Master Geriatriefysiotherapeut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BD96-127D-4192-BC45-35E0401DB1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911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15-05-2018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Henri Enserink                                                                      Master Geriatriefysiotherapeut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BD96-127D-4192-BC45-35E0401DB1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14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15-05-2018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Henri Enserink                                                                      Master Geriatriefysiotherapeut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BD96-127D-4192-BC45-35E0401DB1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280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15-05-2018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Henri Enserink                                                                      Master Geriatriefysiotherapeut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BD96-127D-4192-BC45-35E0401DB1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951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15-05-2018</a:t>
            </a: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Henri Enserink                                                                      Master Geriatriefysiotherapeut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BD96-127D-4192-BC45-35E0401DB1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982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15-05-2018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Henri Enserink                                                                      Master Geriatriefysiotherapeut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BD96-127D-4192-BC45-35E0401DB1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5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15-05-2018</a:t>
            </a: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Henri Enserink                                                                      Master Geriatriefysiotherapeut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BD96-127D-4192-BC45-35E0401DB1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232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15-05-2018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Henri Enserink                                                                      Master Geriatriefysiotherapeut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BD96-127D-4192-BC45-35E0401DB1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356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15-05-2018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Henri Enserink                                                                      Master Geriatriefysiotherapeut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5BD96-127D-4192-BC45-35E0401DB1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15-05-2018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Henri Enserink                                                                      Master Geriatriefysiotherapeut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5BD96-127D-4192-BC45-35E0401DB1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458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veiligheid.nl/sites/default/files/2022-11/Folder%20Medicatie%20en%20Vallen%202022.pdf?_gl=1*1o2bbua*_up*MQ..*_ga*MTEwNTAzNzU0MS4xNzczNTY3NzA1*_ga_RFJ7YRGMBP*czE3NzM1Njc3MDQkbzEkZzAkdDE3NzM1Njc3MDQkajYwJGwwJGgw" TargetMode="External"/><Relationship Id="rId5" Type="http://schemas.openxmlformats.org/officeDocument/2006/relationships/hyperlink" Target="https://www.veiligheid.nl/themas/valpreventie/folder/folder-medicatie-en-vallen" TargetMode="External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g"/><Relationship Id="rId4" Type="http://schemas.openxmlformats.org/officeDocument/2006/relationships/image" Target="../media/image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hyperlink" Target="https://www.testjevalrisico.nl/" TargetMode="Externa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Parkinsoncafé Hellendoorn / </a:t>
            </a:r>
            <a:r>
              <a:rPr lang="nl-NL" dirty="0" err="1"/>
              <a:t>Nijverdal</a:t>
            </a:r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6788490"/>
              </p:ext>
            </p:extLst>
          </p:nvPr>
        </p:nvGraphicFramePr>
        <p:xfrm>
          <a:off x="9025066" y="5145024"/>
          <a:ext cx="2952750" cy="1712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145024"/>
                        <a:ext cx="2952750" cy="17129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prstClr val="black">
                    <a:tint val="75000"/>
                  </a:prstClr>
                </a:solidFill>
                <a:latin typeface="Calibri"/>
              </a:rPr>
              <a:t>16-03-2026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1548384" y="1997839"/>
            <a:ext cx="914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3600" b="1" i="1" u="sng" dirty="0">
              <a:solidFill>
                <a:prstClr val="black"/>
              </a:solidFill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b="1" i="1" u="sng" dirty="0">
                <a:solidFill>
                  <a:prstClr val="black"/>
                </a:solidFill>
                <a:latin typeface="Calibri"/>
              </a:rPr>
              <a:t>Met vallen &amp; opstaan?</a:t>
            </a: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Enserink, Geriatriefysiotherapeut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Aangesloten bij Parkinsonnet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Fysiotherapie </a:t>
            </a:r>
            <a:r>
              <a:rPr kumimoji="0" lang="nl-NL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Zorgsaam</a:t>
            </a: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Nijverdal/ Hellendoorn</a:t>
            </a:r>
          </a:p>
        </p:txBody>
      </p:sp>
    </p:spTree>
    <p:extLst>
      <p:ext uri="{BB962C8B-B14F-4D97-AF65-F5344CB8AC3E}">
        <p14:creationId xmlns:p14="http://schemas.microsoft.com/office/powerpoint/2010/main" val="1119945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37308-1DC3-E005-DDAD-D2211573B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BA825-5E9D-305A-F003-F9661A96D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Medicatie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89AE6E8-083C-F46E-87BD-6C1D06F2EB57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22B34823-1769-ECE2-AEF8-315B44264B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556099"/>
              </p:ext>
            </p:extLst>
          </p:nvPr>
        </p:nvGraphicFramePr>
        <p:xfrm>
          <a:off x="9025066" y="5369170"/>
          <a:ext cx="2952750" cy="1488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935C42C1-5B92-EBFE-D2F9-E47C020E9E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369170"/>
                        <a:ext cx="2952750" cy="14888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0A0E223-C319-984F-DD4E-9583B40B6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389AB5C-954F-94A3-747F-96D915B16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C9FA9C4-1DEA-D2FA-550C-F7457F267DE4}"/>
              </a:ext>
            </a:extLst>
          </p:cNvPr>
          <p:cNvSpPr txBox="1"/>
          <p:nvPr/>
        </p:nvSpPr>
        <p:spPr>
          <a:xfrm>
            <a:off x="1548384" y="1997839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Contact huisarts bij: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Gebruik medicatie die valrisico verhogen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Duizelig, suf, slaperig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Valangst / onzeker lopen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Gebruik van veel / vers</a:t>
            </a:r>
            <a:r>
              <a:rPr lang="nl-NL" sz="3600" dirty="0" err="1">
                <a:solidFill>
                  <a:prstClr val="black"/>
                </a:solidFill>
                <a:latin typeface="Calibri"/>
              </a:rPr>
              <a:t>chillende</a:t>
            </a:r>
            <a:r>
              <a:rPr lang="nl-NL" sz="3600" dirty="0">
                <a:solidFill>
                  <a:prstClr val="black"/>
                </a:solidFill>
                <a:latin typeface="Calibri"/>
              </a:rPr>
              <a:t> medicijnen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Nieuw medicijn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Afgelopen jaar gevallen</a:t>
            </a: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8336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327BF-CDCF-C1C6-9732-05329E1D1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6FA518-EF2F-06EF-6C46-A96C2D2F5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Medicatie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773B6D0-7BB7-A46D-A5C3-0FC5C34F1C2F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1C424271-963D-85D3-7EFF-1082FB8948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6294682"/>
              </p:ext>
            </p:extLst>
          </p:nvPr>
        </p:nvGraphicFramePr>
        <p:xfrm>
          <a:off x="9025066" y="5287108"/>
          <a:ext cx="2952750" cy="1570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22B34823-1769-ECE2-AEF8-315B44264B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287108"/>
                        <a:ext cx="2952750" cy="15708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5C2162A-DACD-8C84-B189-467786B2B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812E782-368D-323E-21EB-8901D4920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2F5563B-4F21-D99F-73EE-3ABA70E678F7}"/>
              </a:ext>
            </a:extLst>
          </p:cNvPr>
          <p:cNvSpPr txBox="1"/>
          <p:nvPr/>
        </p:nvSpPr>
        <p:spPr>
          <a:xfrm>
            <a:off x="1548384" y="1997839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l-NL" sz="3600" dirty="0">
                <a:hlinkClick r:id="rId5"/>
              </a:rPr>
              <a:t>Folder Medicatie en vallen | </a:t>
            </a:r>
            <a:r>
              <a:rPr lang="nl-NL" sz="3600" dirty="0" err="1">
                <a:hlinkClick r:id="rId5"/>
              </a:rPr>
              <a:t>VeiligheidNL</a:t>
            </a:r>
            <a:endParaRPr lang="nl-NL" sz="3600" dirty="0">
              <a:hlinkClick r:id="rId6"/>
            </a:endParaRPr>
          </a:p>
          <a:p>
            <a:pPr lvl="0" algn="ctr">
              <a:defRPr/>
            </a:pPr>
            <a:endParaRPr lang="nl-NL" sz="3600" dirty="0">
              <a:hlinkClick r:id="rId6"/>
            </a:endParaRPr>
          </a:p>
          <a:p>
            <a:pPr lvl="0" algn="ctr">
              <a:defRPr/>
            </a:pPr>
            <a:endParaRPr lang="nl-NL" sz="3600" dirty="0">
              <a:hlinkClick r:id="rId6"/>
            </a:endParaRPr>
          </a:p>
          <a:p>
            <a:pPr lvl="0" algn="ctr">
              <a:defRPr/>
            </a:pPr>
            <a:r>
              <a:rPr lang="nl-NL" sz="3600" dirty="0">
                <a:hlinkClick r:id="rId6"/>
              </a:rPr>
              <a:t>Folder Medicatie en Vallen 2022 Zonder Vouwlijn</a:t>
            </a: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102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F7B2C-5455-E100-171E-26D08E3C9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463495-1A7F-9052-D7FE-65170C3A3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Oorzaken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3F3CC92-9372-75BA-8F21-B8A8529A1D1E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12156E3A-30C2-0DAD-11AA-8EDF69A8CE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0388059"/>
              </p:ext>
            </p:extLst>
          </p:nvPr>
        </p:nvGraphicFramePr>
        <p:xfrm>
          <a:off x="9025066" y="5275386"/>
          <a:ext cx="2952750" cy="1582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6B71D5F1-A5CE-C240-E1AD-18543A5A69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275386"/>
                        <a:ext cx="2952750" cy="15826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9B738FA-711B-1218-2FD3-3C6A59D3F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9A420F7-2A16-68E2-FA1D-68CDDBCFD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BE9ED28-BDEE-7A92-F2F6-7CF5CE061942}"/>
              </a:ext>
            </a:extLst>
          </p:cNvPr>
          <p:cNvSpPr txBox="1"/>
          <p:nvPr/>
        </p:nvSpPr>
        <p:spPr>
          <a:xfrm>
            <a:off x="1548384" y="1997839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Overig: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Dubbeltaken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Cognitieve stoornissen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Orthostatische hypotensie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Oogproblemen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Slaapstoornissen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Ziektesta</a:t>
            </a:r>
            <a:r>
              <a:rPr lang="nl-NL" sz="3600" dirty="0" err="1">
                <a:solidFill>
                  <a:prstClr val="black"/>
                </a:solidFill>
                <a:latin typeface="Calibri"/>
              </a:rPr>
              <a:t>dium</a:t>
            </a:r>
            <a:endParaRPr lang="nl-NL" sz="3600" dirty="0">
              <a:solidFill>
                <a:prstClr val="black"/>
              </a:solidFill>
              <a:latin typeface="Calibri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033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33FC8-C5D7-F51B-63FA-ADE9E15D4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2A7401-45F3-649B-62AD-588D804AC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Oorzaken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CAFE659-9F9F-B41F-A01F-55CB85A6EC17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80E80918-6C90-A113-5227-9CD2EDD8CF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2226058"/>
              </p:ext>
            </p:extLst>
          </p:nvPr>
        </p:nvGraphicFramePr>
        <p:xfrm>
          <a:off x="9025066" y="5369170"/>
          <a:ext cx="2952750" cy="1488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12156E3A-30C2-0DAD-11AA-8EDF69A8CEF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369170"/>
                        <a:ext cx="2952750" cy="14888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33ED33C-C5FA-F6B5-A5D1-80856EFC2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2DCE655-116B-155C-B441-88D59E539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A65EF62-2000-1BC0-4C6D-8B2B257AC5B5}"/>
              </a:ext>
            </a:extLst>
          </p:cNvPr>
          <p:cNvSpPr txBox="1"/>
          <p:nvPr/>
        </p:nvSpPr>
        <p:spPr>
          <a:xfrm>
            <a:off x="1548384" y="1997839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Overig: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Dagelijks alcoholconsumptie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Urine-incontinentie </a:t>
            </a: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7157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A0F94-0406-4900-C2E8-EE12F5986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4D0E1B-8191-4787-0EE2-4FF36ADFF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Pauze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4DF389A-FBB7-4452-B8CC-3E8E7C8F7430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AE5E3872-1BDE-FEBC-C1DC-12376A8479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25066" y="5732584"/>
          <a:ext cx="2952750" cy="1125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80E80918-6C90-A113-5227-9CD2EDD8CF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732584"/>
                        <a:ext cx="2952750" cy="1125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F7CC5A0-29F8-B5C7-E13C-3AAD99D6C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2C5571C-DBBD-8F30-B56F-E2FD3F6F8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D196466-7F02-0DDB-A615-59588C615984}"/>
              </a:ext>
            </a:extLst>
          </p:cNvPr>
          <p:cNvSpPr txBox="1"/>
          <p:nvPr/>
        </p:nvSpPr>
        <p:spPr>
          <a:xfrm>
            <a:off x="1548384" y="1997839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Kaart: Even pauze">
            <a:extLst>
              <a:ext uri="{FF2B5EF4-FFF2-40B4-BE49-F238E27FC236}">
                <a16:creationId xmlns:a16="http://schemas.microsoft.com/office/drawing/2014/main" id="{0F35671B-31F7-0C42-F11A-7BEE7BD58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843088"/>
            <a:ext cx="47625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653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Valpreventie?!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9025066" y="4773613"/>
          <a:ext cx="2952750" cy="208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4773613"/>
                        <a:ext cx="2952750" cy="208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1589903" y="2010029"/>
            <a:ext cx="87321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9193" y="2010029"/>
            <a:ext cx="3153614" cy="366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48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9FD5C-0B2E-6DF3-810D-E97474F82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C332E5-5AB1-B92F-A186-E7A37A052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Valpreventie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C9B70AE-2A86-90B7-A368-0100CB3F7378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06A78227-BFB8-7360-6CDF-6CAA207F78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218845"/>
              </p:ext>
            </p:extLst>
          </p:nvPr>
        </p:nvGraphicFramePr>
        <p:xfrm>
          <a:off x="9025066" y="5486400"/>
          <a:ext cx="2952750" cy="1371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80E80918-6C90-A113-5227-9CD2EDD8CF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486400"/>
                        <a:ext cx="2952750" cy="13715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4A03C13-D4FD-E58C-E341-DC20C4A32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D35939E-F823-6B67-D452-5BA907583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FC8B00C-640F-0A46-EEB0-EB8C9329F709}"/>
              </a:ext>
            </a:extLst>
          </p:cNvPr>
          <p:cNvSpPr txBox="1"/>
          <p:nvPr/>
        </p:nvSpPr>
        <p:spPr>
          <a:xfrm>
            <a:off x="1548384" y="199783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Multidisciplinaire richtlijn: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Optimaliseren medicatie (vooral bij </a:t>
            </a: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freezing</a:t>
            </a: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Verminderen /staken sederende medicatie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Fysiotherapie gericht op verbeteren balans &amp; valpreventie conform richtlijn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Multidisciplinaire, multifactoriële interventie  </a:t>
            </a: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032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Valpreventie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9025066" y="4773613"/>
          <a:ext cx="2952750" cy="208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4773613"/>
                        <a:ext cx="2952750" cy="208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1589903" y="2010029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Multidisciplinair!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149" y="2990335"/>
            <a:ext cx="3567509" cy="280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15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8A6A4-FD81-8C51-9103-2DB0A10F9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BBD568-FDA8-1457-A244-439F64518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Valpreventie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BD5FD35-79E3-A4EB-5049-72289D9AD423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52E12B8E-8AE2-023E-2191-1358C9C8B2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4555047"/>
              </p:ext>
            </p:extLst>
          </p:nvPr>
        </p:nvGraphicFramePr>
        <p:xfrm>
          <a:off x="9025066" y="5404338"/>
          <a:ext cx="2952750" cy="1453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06A78227-BFB8-7360-6CDF-6CAA207F78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404338"/>
                        <a:ext cx="2952750" cy="14536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AA7072D-2720-3ACE-E699-34BDA9735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602A103-FAF5-85E4-C45F-6CC2687D7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2CFF2CA-5B39-B217-95DB-D67929F8D95B}"/>
              </a:ext>
            </a:extLst>
          </p:cNvPr>
          <p:cNvSpPr txBox="1"/>
          <p:nvPr/>
        </p:nvSpPr>
        <p:spPr>
          <a:xfrm>
            <a:off x="1548384" y="1997839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Fysiotherapie: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Oefentherapie (conditie, kracht, balans, mobiliteit)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Looptraining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Transfer / strategietraining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Valpreventieprogramma’s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65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C83A9-2FCE-6ECD-87E3-C62C911B5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0D1F36-36B4-8C2D-841E-04A09368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Valpreventie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B94CB3D-1725-81B0-7DEF-A4863F491CE2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B117AA5C-FE29-AE83-F159-884F26B300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2762763"/>
              </p:ext>
            </p:extLst>
          </p:nvPr>
        </p:nvGraphicFramePr>
        <p:xfrm>
          <a:off x="9025066" y="5414160"/>
          <a:ext cx="2952750" cy="1443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06A78227-BFB8-7360-6CDF-6CAA207F78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414160"/>
                        <a:ext cx="2952750" cy="14438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3EFD25B-136A-E34C-B336-6C5EA0146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C7D00B7-A248-38B6-4803-11DA97BB6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937D441-1F02-428A-D046-835B42C842CF}"/>
              </a:ext>
            </a:extLst>
          </p:cNvPr>
          <p:cNvSpPr txBox="1"/>
          <p:nvPr/>
        </p:nvSpPr>
        <p:spPr>
          <a:xfrm>
            <a:off x="1548384" y="1997839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Tai </a:t>
            </a: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</a:t>
            </a: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Dans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Boksen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576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FB2D9-64BB-0717-DEFC-0624EA8FA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4D9138-7931-F4B2-61CC-F27BAC8D9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Vallen &amp; opstaan?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FFF3E68-5977-534A-359F-719C57FFDC68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DB1B58D2-9140-0E9E-85BD-80ADD665B4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3718855"/>
              </p:ext>
            </p:extLst>
          </p:nvPr>
        </p:nvGraphicFramePr>
        <p:xfrm>
          <a:off x="9025066" y="5414160"/>
          <a:ext cx="2952750" cy="1443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414160"/>
                        <a:ext cx="2952750" cy="14438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263D1E5-2BC5-DEBB-FA9A-F82AD8847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30B4B1B-A6A4-EE7A-DE8E-B344764C3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E7192D6-4AFB-787E-DCA4-1D21299F0F35}"/>
              </a:ext>
            </a:extLst>
          </p:cNvPr>
          <p:cNvSpPr txBox="1"/>
          <p:nvPr/>
        </p:nvSpPr>
        <p:spPr>
          <a:xfrm>
            <a:off x="1548384" y="1997839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Introductie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Oorzaken 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Pauze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Valpreventie  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3600" dirty="0">
              <a:solidFill>
                <a:prstClr val="black"/>
              </a:solidFill>
              <a:latin typeface="Calibri"/>
            </a:endParaRP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954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F91E6-1C30-7DB7-2474-0EB421A70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C272DC-68B6-6572-E8BA-F2F9028F3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Take home </a:t>
            </a:r>
            <a:r>
              <a:rPr lang="nl-NL" dirty="0" err="1"/>
              <a:t>message</a:t>
            </a:r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8743166-B126-D7CA-BFB5-268AD1D59851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CE7835A3-091A-65AA-7C5B-7A9836E372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6269771"/>
              </p:ext>
            </p:extLst>
          </p:nvPr>
        </p:nvGraphicFramePr>
        <p:xfrm>
          <a:off x="9025066" y="5498124"/>
          <a:ext cx="2952750" cy="1359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52E12B8E-8AE2-023E-2191-1358C9C8B2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498124"/>
                        <a:ext cx="2952750" cy="13598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C5A85E1-2746-0CBC-2162-DAC6265D9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EB41F86-5739-4CA3-752B-F31AAB3C9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074B3AF-830C-7123-3F2B-F828CAC0C3E8}"/>
              </a:ext>
            </a:extLst>
          </p:cNvPr>
          <p:cNvSpPr txBox="1"/>
          <p:nvPr/>
        </p:nvSpPr>
        <p:spPr>
          <a:xfrm>
            <a:off x="3514513" y="3368890"/>
            <a:ext cx="65370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Stick Figure Carry Message | Great PowerPoint ClipArt for Presentations -  PresenterMedia.com">
            <a:extLst>
              <a:ext uri="{FF2B5EF4-FFF2-40B4-BE49-F238E27FC236}">
                <a16:creationId xmlns:a16="http://schemas.microsoft.com/office/drawing/2014/main" id="{0C2277E4-465B-8C65-C77F-0087A353E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0" y="1955241"/>
            <a:ext cx="4289913" cy="427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013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A5C01-AC8A-E027-EBAC-74AC8C5E4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E231F3-58B3-0BF1-C86A-6FF003B9B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Vragen?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5B2C0BB-7421-2EA9-A3AF-B3DDC4D3B138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7B1404FB-8A44-C834-F20B-D6893E30B1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5246336"/>
              </p:ext>
            </p:extLst>
          </p:nvPr>
        </p:nvGraphicFramePr>
        <p:xfrm>
          <a:off x="9025066" y="5449766"/>
          <a:ext cx="2952750" cy="1408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CE7835A3-091A-65AA-7C5B-7A9836E372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449766"/>
                        <a:ext cx="2952750" cy="14082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9B01CB8-9CCA-A840-CF1A-558A1BC05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E1EC7B4-CC84-A5B6-F945-494E00D9D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C48D3C3-4C16-F028-9000-656B9D669EB1}"/>
              </a:ext>
            </a:extLst>
          </p:cNvPr>
          <p:cNvSpPr txBox="1"/>
          <p:nvPr/>
        </p:nvSpPr>
        <p:spPr>
          <a:xfrm>
            <a:off x="3514513" y="3368890"/>
            <a:ext cx="65370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02" name="Picture 6" descr="Vragen beantwoorden niet eenvoudig voor gemeente Aalsmeer | Radio Aalsmeer">
            <a:extLst>
              <a:ext uri="{FF2B5EF4-FFF2-40B4-BE49-F238E27FC236}">
                <a16:creationId xmlns:a16="http://schemas.microsoft.com/office/drawing/2014/main" id="{17BFEB86-7985-4B58-71C4-B1F7EDBE7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08234"/>
            <a:ext cx="8648700" cy="432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933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96750-96C0-4B1A-DEC0-31F61BD84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10212F-43CC-DB52-32B6-4617CE2C9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Vallen &amp; opstaan?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AC1357D-0852-9013-E2C3-0F14D9D140A5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E80A0041-C1AF-C9CB-1295-429A9D2DA7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7224995"/>
              </p:ext>
            </p:extLst>
          </p:nvPr>
        </p:nvGraphicFramePr>
        <p:xfrm>
          <a:off x="9025066" y="5838092"/>
          <a:ext cx="2952750" cy="1019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DB1B58D2-9140-0E9E-85BD-80ADD665B4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838092"/>
                        <a:ext cx="2952750" cy="10199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75FFF53-E0EB-CA5A-EE7B-429C5B799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0ADE7D2-CFF9-C976-88B5-31461ECBB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0176F50-9DB2-CAC3-107D-9D81A66DC987}"/>
              </a:ext>
            </a:extLst>
          </p:cNvPr>
          <p:cNvSpPr txBox="1"/>
          <p:nvPr/>
        </p:nvSpPr>
        <p:spPr>
          <a:xfrm>
            <a:off x="1357441" y="176374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l-NL" sz="4000" dirty="0">
                <a:hlinkClick r:id="rId5"/>
              </a:rPr>
              <a:t>https://www.testjevalrisico.nl/</a:t>
            </a:r>
            <a:r>
              <a:rPr lang="nl-NL" sz="4000" dirty="0"/>
              <a:t> </a:t>
            </a: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109C74C-CAC3-372C-4ED2-9A46EA67ED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541592"/>
            <a:ext cx="7368480" cy="351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00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Valproblematiek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9025066" y="4773613"/>
          <a:ext cx="2952750" cy="208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4773613"/>
                        <a:ext cx="2952750" cy="208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prstClr val="black">
                    <a:tint val="75000"/>
                  </a:prstClr>
                </a:solidFill>
                <a:latin typeface="Calibri"/>
              </a:rPr>
              <a:t>16-03-2026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1589903" y="2010029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Ook in de vroege fase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Vooral bij patiënten met loopproblemen als eerste symptoom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Valincidenten vooral binnenshuis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5672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Valincidenten vooral tijdens: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9025066" y="4773613"/>
          <a:ext cx="2952750" cy="208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4773613"/>
                        <a:ext cx="2952750" cy="208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prstClr val="black">
                    <a:tint val="75000"/>
                  </a:prstClr>
                </a:solidFill>
                <a:latin typeface="Calibri"/>
              </a:rPr>
              <a:t>16-03-2026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1589903" y="2010029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Omdraaien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Opstaan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Voorover buigen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Uitvoeren van dubbeltaken</a:t>
            </a:r>
          </a:p>
        </p:txBody>
      </p:sp>
    </p:spTree>
    <p:extLst>
      <p:ext uri="{BB962C8B-B14F-4D97-AF65-F5344CB8AC3E}">
        <p14:creationId xmlns:p14="http://schemas.microsoft.com/office/powerpoint/2010/main" val="3739817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Vallen: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9025066" y="4773613"/>
          <a:ext cx="2952750" cy="208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4773613"/>
                        <a:ext cx="2952750" cy="208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prstClr val="black">
                    <a:tint val="75000"/>
                  </a:prstClr>
                </a:solidFill>
                <a:latin typeface="Calibri"/>
              </a:rPr>
              <a:t>16-03-2026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1589903" y="2010029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60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Veel valincidenten gaan gepaard met letsel.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1 op de 3 gevallen is dit een heup / bekkenfractuur.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4411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8F0BF-FA39-6ED4-8314-ED66BEB1B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9F7F48-841C-1E77-97B9-5EF86DD3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Oorzaken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6D227B1-A281-AA99-F7FA-CCD31DB2CE31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9851E7E2-4A44-F4FF-A33E-C6D4B545AC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7678581"/>
              </p:ext>
            </p:extLst>
          </p:nvPr>
        </p:nvGraphicFramePr>
        <p:xfrm>
          <a:off x="9025066" y="5193324"/>
          <a:ext cx="2952750" cy="1664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DB1B58D2-9140-0E9E-85BD-80ADD665B4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193324"/>
                        <a:ext cx="2952750" cy="16646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3E21F58-59DC-2CC0-C5E6-67BAB1F2F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1B628F5-9574-2720-9C43-A7100CD30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E07E551-839C-033E-81F3-A98F947E09FB}"/>
              </a:ext>
            </a:extLst>
          </p:cNvPr>
          <p:cNvSpPr txBox="1"/>
          <p:nvPr/>
        </p:nvSpPr>
        <p:spPr>
          <a:xfrm>
            <a:off x="1548384" y="1997839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Bewegingsprob</a:t>
            </a:r>
            <a:r>
              <a:rPr lang="nl-NL" sz="3600" dirty="0">
                <a:solidFill>
                  <a:prstClr val="black"/>
                </a:solidFill>
                <a:latin typeface="Calibri"/>
              </a:rPr>
              <a:t>lemen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Freezing</a:t>
            </a: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</a:t>
            </a:r>
            <a:r>
              <a:rPr kumimoji="0" lang="nl-NL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festinatie</a:t>
            </a: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Loopstoornissen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Bradykinesie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Gestoorde houdingsreflexen</a:t>
            </a: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565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8450B-CA38-2C7B-43FC-74E0682B0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C4F62A-5461-2715-F55A-256BC9B0B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Oorzaken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C90A787-FDE5-CFE1-8EF1-17A1ECFFC534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6B71D5F1-A5CE-C240-E1AD-18543A5A69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2439956"/>
              </p:ext>
            </p:extLst>
          </p:nvPr>
        </p:nvGraphicFramePr>
        <p:xfrm>
          <a:off x="9025066" y="5427786"/>
          <a:ext cx="2952750" cy="1430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9851E7E2-4A44-F4FF-A33E-C6D4B545AC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427786"/>
                        <a:ext cx="2952750" cy="1430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7CDC607-8E25-6F58-3704-2A9EDABC9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E1716E7-C4BF-9A6C-6ED1-F9B2E7695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0153496-8E37-E35C-FDC8-3BD1FDB4C6FD}"/>
              </a:ext>
            </a:extLst>
          </p:cNvPr>
          <p:cNvSpPr txBox="1"/>
          <p:nvPr/>
        </p:nvSpPr>
        <p:spPr>
          <a:xfrm>
            <a:off x="1548384" y="1997839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Valangst: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Eerdere val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Gevoel balans te verliezen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Verminderd vertrouwen in balans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Moeite met transfers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Beperkingen in ADL.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3600" dirty="0">
              <a:solidFill>
                <a:prstClr val="black"/>
              </a:solidFill>
              <a:latin typeface="Calibri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3600" dirty="0">
              <a:solidFill>
                <a:prstClr val="black"/>
              </a:solidFill>
              <a:latin typeface="Calibri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362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135D2-CD91-5633-91AC-A712BE6A3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F2AA72-CD12-ECAD-C1A7-2D76AB666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accent6"/>
          </a:solidFill>
        </p:spPr>
        <p:txBody>
          <a:bodyPr/>
          <a:lstStyle/>
          <a:p>
            <a:r>
              <a:rPr lang="nl-NL" dirty="0"/>
              <a:t>Oorzaken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4394D3A-A142-85DA-49E5-04B1219BCB91}"/>
              </a:ext>
            </a:extLst>
          </p:cNvPr>
          <p:cNvSpPr txBox="1"/>
          <p:nvPr/>
        </p:nvSpPr>
        <p:spPr>
          <a:xfrm>
            <a:off x="2063552" y="357301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6625" name="Object 1">
            <a:extLst>
              <a:ext uri="{FF2B5EF4-FFF2-40B4-BE49-F238E27FC236}">
                <a16:creationId xmlns:a16="http://schemas.microsoft.com/office/drawing/2014/main" id="{935C42C1-5B92-EBFE-D2F9-E47C020E9E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2882221"/>
              </p:ext>
            </p:extLst>
          </p:nvPr>
        </p:nvGraphicFramePr>
        <p:xfrm>
          <a:off x="9025066" y="5369170"/>
          <a:ext cx="2952750" cy="1488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943" imgH="5667255" progId="AcroExch.Document.7">
                  <p:embed/>
                </p:oleObj>
              </mc:Choice>
              <mc:Fallback>
                <p:oleObj name="Acrobat Document" r:id="rId3" imgW="8019943" imgH="5667255" progId="AcroExch.Document.7">
                  <p:embed/>
                  <p:pic>
                    <p:nvPicPr>
                      <p:cNvPr id="26625" name="Object 1">
                        <a:extLst>
                          <a:ext uri="{FF2B5EF4-FFF2-40B4-BE49-F238E27FC236}">
                            <a16:creationId xmlns:a16="http://schemas.microsoft.com/office/drawing/2014/main" id="{9851E7E2-4A44-F4FF-A33E-C6D4B545AC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5066" y="5369170"/>
                        <a:ext cx="2952750" cy="14888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256593E-CE98-C915-5523-E8C22D471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16-03-2026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5742D6-817E-270D-4959-34E6AF15F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Henri Enserink                                                                      Master Geriatriefysiotherapeut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6C39043-733E-D45E-DF43-8BBBDFAA7494}"/>
              </a:ext>
            </a:extLst>
          </p:cNvPr>
          <p:cNvSpPr txBox="1"/>
          <p:nvPr/>
        </p:nvSpPr>
        <p:spPr>
          <a:xfrm>
            <a:off x="1548384" y="1997839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Medicijnen: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Levodopa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Slaapmedicatie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Pijnstillers (</a:t>
            </a:r>
            <a:r>
              <a:rPr lang="nl-NL" sz="3600" dirty="0" err="1">
                <a:solidFill>
                  <a:prstClr val="black"/>
                </a:solidFill>
                <a:latin typeface="Calibri"/>
              </a:rPr>
              <a:t>oxycodon</a:t>
            </a:r>
            <a:r>
              <a:rPr lang="nl-NL" sz="3600" dirty="0">
                <a:solidFill>
                  <a:prstClr val="black"/>
                </a:solidFill>
                <a:latin typeface="Calibri"/>
              </a:rPr>
              <a:t>, morfine, </a:t>
            </a:r>
            <a:r>
              <a:rPr lang="nl-NL" sz="3600" dirty="0" err="1">
                <a:solidFill>
                  <a:prstClr val="black"/>
                </a:solidFill>
                <a:latin typeface="Calibri"/>
              </a:rPr>
              <a:t>tramadol</a:t>
            </a:r>
            <a:r>
              <a:rPr lang="nl-NL" sz="3600" dirty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Bloeddrukmedicatie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Calibri"/>
              </a:rPr>
              <a:t>Diuretica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Kalmeringsmiddelen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3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7918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391</Words>
  <Application>Microsoft Office PowerPoint</Application>
  <PresentationFormat>Breedbeeld</PresentationFormat>
  <Paragraphs>211</Paragraphs>
  <Slides>21</Slides>
  <Notes>21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6" baseType="lpstr">
      <vt:lpstr>Aptos</vt:lpstr>
      <vt:lpstr>Arial</vt:lpstr>
      <vt:lpstr>Calibri</vt:lpstr>
      <vt:lpstr>Office-thema</vt:lpstr>
      <vt:lpstr>Acrobat Document</vt:lpstr>
      <vt:lpstr>Parkinsoncafé Hellendoorn / Nijverdal</vt:lpstr>
      <vt:lpstr>Vallen &amp; opstaan?</vt:lpstr>
      <vt:lpstr>Vallen &amp; opstaan?</vt:lpstr>
      <vt:lpstr>Valproblematiek</vt:lpstr>
      <vt:lpstr>Valincidenten vooral tijdens:</vt:lpstr>
      <vt:lpstr>Vallen:</vt:lpstr>
      <vt:lpstr>Oorzaken</vt:lpstr>
      <vt:lpstr>Oorzaken</vt:lpstr>
      <vt:lpstr>Oorzaken</vt:lpstr>
      <vt:lpstr>Medicatie</vt:lpstr>
      <vt:lpstr>Medicatie</vt:lpstr>
      <vt:lpstr>Oorzaken</vt:lpstr>
      <vt:lpstr>Oorzaken</vt:lpstr>
      <vt:lpstr>Pauze</vt:lpstr>
      <vt:lpstr>Valpreventie?!</vt:lpstr>
      <vt:lpstr>Valpreventie</vt:lpstr>
      <vt:lpstr>Valpreventie</vt:lpstr>
      <vt:lpstr>Valpreventie</vt:lpstr>
      <vt:lpstr>Valpreventie</vt:lpstr>
      <vt:lpstr>Take home message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Henri Enserink | Fysiotherapie ZorgSaam</dc:creator>
  <cp:lastModifiedBy>Henri Enserink | Fysiotherapie ZorgSaam</cp:lastModifiedBy>
  <cp:revision>5</cp:revision>
  <dcterms:created xsi:type="dcterms:W3CDTF">2026-03-13T15:23:57Z</dcterms:created>
  <dcterms:modified xsi:type="dcterms:W3CDTF">2026-03-15T11:15:13Z</dcterms:modified>
</cp:coreProperties>
</file>