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7" r:id="rId2"/>
    <p:sldId id="336" r:id="rId3"/>
    <p:sldId id="335" r:id="rId4"/>
    <p:sldId id="341" r:id="rId5"/>
    <p:sldId id="356" r:id="rId6"/>
    <p:sldId id="340" r:id="rId7"/>
    <p:sldId id="353" r:id="rId8"/>
    <p:sldId id="338" r:id="rId9"/>
    <p:sldId id="354" r:id="rId10"/>
    <p:sldId id="349" r:id="rId11"/>
    <p:sldId id="355" r:id="rId12"/>
    <p:sldId id="351" r:id="rId13"/>
  </p:sldIdLst>
  <p:sldSz cx="12192000" cy="6858000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4758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6405"/>
  </p:normalViewPr>
  <p:slideViewPr>
    <p:cSldViewPr snapToGrid="0" snapToObjects="1">
      <p:cViewPr varScale="1">
        <p:scale>
          <a:sx n="104" d="100"/>
          <a:sy n="104" d="100"/>
        </p:scale>
        <p:origin x="7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E6B109-DCD2-4824-B78E-BF405F9FE7E6}" type="datetimeFigureOut">
              <a:rPr lang="nl-NL" smtClean="0"/>
              <a:t>4-11-2024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856E9-0B3D-4F36-A3DB-3A3B7229814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0619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3679BEA-860F-4640-BEBE-3081CF9C1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DDAEB-B502-48E9-AA78-234475386BD9}" type="datetimeFigureOut">
              <a:rPr lang="nl-NL"/>
              <a:pPr>
                <a:defRPr/>
              </a:pPr>
              <a:t>4-11-2024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201FD47-D39A-47C4-9851-5A93510A5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3CB5CA9-9BB6-41F8-A0A5-F1F82A942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094C8-F417-4682-9F32-EE536C28FE4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5975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C4103D5-5F5B-408B-B648-D1B01D962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4A3B2-0FB8-47AF-B4C4-6C68D05D7CD7}" type="datetimeFigureOut">
              <a:rPr lang="nl-NL"/>
              <a:pPr>
                <a:defRPr/>
              </a:pPr>
              <a:t>4-11-2024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DF5E34F-ECC0-4ABD-BF78-A630B63EE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1A64930-01C9-4DC2-A968-796A9E096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70840-A677-4048-86BA-3647C99A914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69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8AD73EA-E2F0-4BD1-A216-35816EF2B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6DB1F-2C5A-4B68-AAA9-7DDF8369ADA3}" type="datetimeFigureOut">
              <a:rPr lang="nl-NL"/>
              <a:pPr>
                <a:defRPr/>
              </a:pPr>
              <a:t>4-11-2024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27B1E6C-44BF-4428-8C11-D25F906E0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045C23E-72AA-41B0-94AD-775799024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D208F-E9F5-4607-934D-DAD437FB7D1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3428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A57C681-465B-4D2C-9FE1-4BD071FF4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13BD3-9D4B-412E-A1A0-FA2841DC0652}" type="datetimeFigureOut">
              <a:rPr lang="nl-NL"/>
              <a:pPr>
                <a:defRPr/>
              </a:pPr>
              <a:t>4-11-2024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A2CE2A8-0B1B-488F-8121-97C055B93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D9D37B3-F4FF-48F7-8D63-C09919147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1C487-DD9A-4C28-BB20-C8C4651C24C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9051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F012A03-9BFF-4C43-ACAE-FE8E98106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BF79C-9DBF-4845-A090-9510A98DA191}" type="datetimeFigureOut">
              <a:rPr lang="nl-NL"/>
              <a:pPr>
                <a:defRPr/>
              </a:pPr>
              <a:t>4-11-2024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8969BB2-C436-4594-AFCB-B4CC1A5E8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5297629-89A9-4DA1-952F-DDF37EDE8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46FCD-F4D0-47BF-812F-1F75B0235EE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6212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6FA23702-4180-4002-A7CB-6F6F359AD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F9F45-79B1-4052-B86C-629C2C08014F}" type="datetimeFigureOut">
              <a:rPr lang="nl-NL"/>
              <a:pPr>
                <a:defRPr/>
              </a:pPr>
              <a:t>4-11-2024</a:t>
            </a:fld>
            <a:endParaRPr lang="nl-NL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DB9B2390-46DD-4358-BF26-459F06C1E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5F7D95A4-9CC3-44DC-8F04-68EDE4945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CFF50-E41D-4920-B96F-B8A24795081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7618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3">
            <a:extLst>
              <a:ext uri="{FF2B5EF4-FFF2-40B4-BE49-F238E27FC236}">
                <a16:creationId xmlns:a16="http://schemas.microsoft.com/office/drawing/2014/main" id="{677653A5-0988-4AB9-A495-22667E39C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F10E9-B944-4C8F-80F7-50C5B305BDA1}" type="datetimeFigureOut">
              <a:rPr lang="nl-NL"/>
              <a:pPr>
                <a:defRPr/>
              </a:pPr>
              <a:t>4-11-2024</a:t>
            </a:fld>
            <a:endParaRPr lang="nl-NL"/>
          </a:p>
        </p:txBody>
      </p:sp>
      <p:sp>
        <p:nvSpPr>
          <p:cNvPr id="8" name="Tijdelijke aanduiding voor voettekst 4">
            <a:extLst>
              <a:ext uri="{FF2B5EF4-FFF2-40B4-BE49-F238E27FC236}">
                <a16:creationId xmlns:a16="http://schemas.microsoft.com/office/drawing/2014/main" id="{6C9C28A4-6AD4-4807-8F07-E997468D8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5">
            <a:extLst>
              <a:ext uri="{FF2B5EF4-FFF2-40B4-BE49-F238E27FC236}">
                <a16:creationId xmlns:a16="http://schemas.microsoft.com/office/drawing/2014/main" id="{26C27383-B542-4C08-830D-A4F879031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AC06B-BDA8-4CB7-97EB-C5D157DE5E0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1126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25B51DE3-A558-4D81-8765-F444C1D76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F3637-FAC0-4553-9C81-459ABEBF10FE}" type="datetimeFigureOut">
              <a:rPr lang="nl-NL"/>
              <a:pPr>
                <a:defRPr/>
              </a:pPr>
              <a:t>4-11-2024</a:t>
            </a:fld>
            <a:endParaRPr lang="nl-NL"/>
          </a:p>
        </p:txBody>
      </p:sp>
      <p:sp>
        <p:nvSpPr>
          <p:cNvPr id="4" name="Tijdelijke aanduiding voor voettekst 4">
            <a:extLst>
              <a:ext uri="{FF2B5EF4-FFF2-40B4-BE49-F238E27FC236}">
                <a16:creationId xmlns:a16="http://schemas.microsoft.com/office/drawing/2014/main" id="{254ACBAD-FD3A-43BE-9692-CB494EF49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818EAEFB-BCB5-4DCA-97DF-55107C3DB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6E94A-A5E5-4DF4-B1C6-F39079C3F1F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6953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04C1AF8B-9399-40D5-B634-3C9C1F197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A123C-F59E-467C-A193-37BB354F93D5}" type="datetimeFigureOut">
              <a:rPr lang="nl-NL"/>
              <a:pPr>
                <a:defRPr/>
              </a:pPr>
              <a:t>4-11-2024</a:t>
            </a:fld>
            <a:endParaRPr lang="nl-NL"/>
          </a:p>
        </p:txBody>
      </p:sp>
      <p:sp>
        <p:nvSpPr>
          <p:cNvPr id="3" name="Tijdelijke aanduiding voor voettekst 4">
            <a:extLst>
              <a:ext uri="{FF2B5EF4-FFF2-40B4-BE49-F238E27FC236}">
                <a16:creationId xmlns:a16="http://schemas.microsoft.com/office/drawing/2014/main" id="{008D3124-99FD-491A-A2B9-18D140664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>
            <a:extLst>
              <a:ext uri="{FF2B5EF4-FFF2-40B4-BE49-F238E27FC236}">
                <a16:creationId xmlns:a16="http://schemas.microsoft.com/office/drawing/2014/main" id="{B7F18F38-956D-403E-ADB0-13F1FF891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62E76-D706-4BC5-A288-A5F11FDFE6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3854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53991AF2-1154-411B-B35D-2444DB4B5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48D71-B038-423F-A704-64348E057864}" type="datetimeFigureOut">
              <a:rPr lang="nl-NL"/>
              <a:pPr>
                <a:defRPr/>
              </a:pPr>
              <a:t>4-11-2024</a:t>
            </a:fld>
            <a:endParaRPr lang="nl-NL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D76AA19D-68DC-4D33-86C6-4428F4337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229CA098-550D-4A3E-BCF7-0650E489F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C5C32-7821-430F-8B6E-D2468601965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4328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94C130C2-1639-4830-8CE9-A55279F83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14D25-3D51-4255-96F9-DBC8732F5EA1}" type="datetimeFigureOut">
              <a:rPr lang="nl-NL"/>
              <a:pPr>
                <a:defRPr/>
              </a:pPr>
              <a:t>4-11-2024</a:t>
            </a:fld>
            <a:endParaRPr lang="nl-NL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23BB7F1F-BE43-4A88-A6AA-D7560B23F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2B1DE969-85CA-4D33-BCE2-3ACF5A3C3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17E70-4A4B-41F5-91DB-E8874853219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475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>
            <a:extLst>
              <a:ext uri="{FF2B5EF4-FFF2-40B4-BE49-F238E27FC236}">
                <a16:creationId xmlns:a16="http://schemas.microsoft.com/office/drawing/2014/main" id="{508CD169-53BD-4843-948A-770CA15E84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stijl te bewerken</a:t>
            </a:r>
          </a:p>
        </p:txBody>
      </p:sp>
      <p:sp>
        <p:nvSpPr>
          <p:cNvPr id="1027" name="Tijdelijke aanduiding voor tekst 2">
            <a:extLst>
              <a:ext uri="{FF2B5EF4-FFF2-40B4-BE49-F238E27FC236}">
                <a16:creationId xmlns:a16="http://schemas.microsoft.com/office/drawing/2014/main" id="{543E7B94-FEE7-4FC7-8149-D247AB9898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Klikken om de tekststijl van het model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FAEE6D5-28E5-42E2-B7AF-14805E89A4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8D95EA5-F12A-4C4B-96B3-C82E76AFA547}" type="datetimeFigureOut">
              <a:rPr lang="nl-NL"/>
              <a:pPr>
                <a:defRPr/>
              </a:pPr>
              <a:t>4-11-2024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135110A-C54E-4B4A-95B7-7AC8F9056F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2642CE4-9D4E-4170-B443-72F3822CF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2B2362E-FD87-41FB-82A9-CA680E11BEB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mailto:caf&#233;@parkinson&#8211;vereniging.n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Tijdelijke aanduiding voor inhoud 4">
            <a:extLst>
              <a:ext uri="{FF2B5EF4-FFF2-40B4-BE49-F238E27FC236}">
                <a16:creationId xmlns:a16="http://schemas.microsoft.com/office/drawing/2014/main" id="{D3751DEF-CBC4-459C-B022-60C41AD23E7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12700" y="0"/>
            <a:ext cx="12204700" cy="6864350"/>
          </a:xfrm>
        </p:spPr>
      </p:pic>
      <p:sp>
        <p:nvSpPr>
          <p:cNvPr id="2050" name="Titel 1">
            <a:extLst>
              <a:ext uri="{FF2B5EF4-FFF2-40B4-BE49-F238E27FC236}">
                <a16:creationId xmlns:a16="http://schemas.microsoft.com/office/drawing/2014/main" id="{0699F56A-D2B7-4CDC-A2A2-5FD08B8C8C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4294188"/>
            <a:ext cx="10515600" cy="1325562"/>
          </a:xfrm>
        </p:spPr>
        <p:txBody>
          <a:bodyPr/>
          <a:lstStyle/>
          <a:p>
            <a:pPr algn="ctr"/>
            <a:r>
              <a:rPr lang="nl-NL" altLang="nl-NL" dirty="0">
                <a:solidFill>
                  <a:schemeClr val="bg1"/>
                </a:solidFill>
              </a:rPr>
              <a:t>Samen staan we sterker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>
            <a:extLst>
              <a:ext uri="{FF2B5EF4-FFF2-40B4-BE49-F238E27FC236}">
                <a16:creationId xmlns:a16="http://schemas.microsoft.com/office/drawing/2014/main" id="{9F07F8E6-C18E-4D4A-B08E-B057157218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altLang="nl-NL" sz="4800" dirty="0">
                <a:solidFill>
                  <a:srgbClr val="A64758"/>
                </a:solidFill>
                <a:latin typeface="+mn-lt"/>
              </a:rPr>
              <a:t>Vragen?</a:t>
            </a:r>
          </a:p>
        </p:txBody>
      </p:sp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1295E611-5502-4C3D-91D4-BDBEE89D8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Weet ons te vinden via</a:t>
            </a:r>
            <a:r>
              <a:rPr lang="nl-NL"/>
              <a:t>: </a:t>
            </a:r>
            <a:r>
              <a:rPr lang="nl-NL">
                <a:hlinkClick r:id="rId2"/>
              </a:rPr>
              <a:t>cafe@</a:t>
            </a:r>
            <a:r>
              <a:rPr lang="nl-NL" dirty="0">
                <a:hlinkClick r:id="rId2"/>
              </a:rPr>
              <a:t>parkinson–vereniging.nl </a:t>
            </a:r>
            <a:r>
              <a:rPr lang="nl-NL" dirty="0"/>
              <a:t>	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2F2CCEC-1E40-48F1-AD0C-B7150E374F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014"/>
          <a:stretch/>
        </p:blipFill>
        <p:spPr bwMode="auto">
          <a:xfrm>
            <a:off x="0" y="6516095"/>
            <a:ext cx="12192000" cy="341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5758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>
            <a:extLst>
              <a:ext uri="{FF2B5EF4-FFF2-40B4-BE49-F238E27FC236}">
                <a16:creationId xmlns:a16="http://schemas.microsoft.com/office/drawing/2014/main" id="{9F07F8E6-C18E-4D4A-B08E-B057157218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altLang="nl-NL" sz="4800" dirty="0">
                <a:solidFill>
                  <a:srgbClr val="A64758"/>
                </a:solidFill>
                <a:latin typeface="+mn-lt"/>
              </a:rPr>
              <a:t>Agenda regio bijeenkomst 2024 - 2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2F2CCEC-1E40-48F1-AD0C-B7150E374F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014"/>
          <a:stretch/>
        </p:blipFill>
        <p:spPr bwMode="auto">
          <a:xfrm>
            <a:off x="0" y="6516095"/>
            <a:ext cx="12192000" cy="341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jdelijke aanduiding voor inhoud 1">
            <a:extLst>
              <a:ext uri="{FF2B5EF4-FFF2-40B4-BE49-F238E27FC236}">
                <a16:creationId xmlns:a16="http://schemas.microsoft.com/office/drawing/2014/main" id="{7B264710-DC8D-4DE0-C673-2490056BD454}"/>
              </a:ext>
            </a:extLst>
          </p:cNvPr>
          <p:cNvSpPr txBox="1">
            <a:spLocks/>
          </p:cNvSpPr>
          <p:nvPr/>
        </p:nvSpPr>
        <p:spPr bwMode="auto">
          <a:xfrm>
            <a:off x="838200" y="2429434"/>
            <a:ext cx="10515600" cy="3612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Wingdings" panose="05000000000000000000" pitchFamily="2" charset="2"/>
              <a:buChar char="Ø"/>
            </a:pPr>
            <a:r>
              <a:rPr lang="nl-NL" sz="2800" dirty="0"/>
              <a:t>Onderlinge uitwisseling en ervaringen</a:t>
            </a:r>
          </a:p>
          <a:p>
            <a:pPr marL="457200" lvl="1" indent="0">
              <a:buNone/>
            </a:pPr>
            <a:r>
              <a:rPr lang="nl-NL" sz="2000" dirty="0"/>
              <a:t> </a:t>
            </a:r>
          </a:p>
          <a:p>
            <a:pPr lvl="1"/>
            <a:r>
              <a:rPr lang="nl-NL" sz="2000" dirty="0"/>
              <a:t>    QR-code</a:t>
            </a:r>
          </a:p>
          <a:p>
            <a:pPr lvl="1"/>
            <a:r>
              <a:rPr lang="nl-NL" sz="2000" dirty="0"/>
              <a:t>    Fondsen werven </a:t>
            </a:r>
          </a:p>
          <a:p>
            <a:pPr lvl="1"/>
            <a:r>
              <a:rPr lang="nl-NL" sz="2000" dirty="0"/>
              <a:t>    Sprekersvergoedingen</a:t>
            </a:r>
          </a:p>
          <a:p>
            <a:pPr lvl="1"/>
            <a:r>
              <a:rPr lang="nl-NL" sz="2000" dirty="0"/>
              <a:t>    Programma voor bijeenkomsten – Janneke den Ouden</a:t>
            </a:r>
          </a:p>
          <a:p>
            <a:pPr lvl="1"/>
            <a:r>
              <a:rPr lang="nl-NL" sz="2000" dirty="0"/>
              <a:t>    Tips &amp; tricks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 marL="0" indent="0">
              <a:buFont typeface="Arial" panose="020B0604020202020204" pitchFamily="34" charset="0"/>
              <a:buNone/>
            </a:pPr>
            <a:endParaRPr lang="nl-NL" dirty="0"/>
          </a:p>
          <a:p>
            <a:pPr marL="0" indent="0">
              <a:buFont typeface="Arial" panose="020B0604020202020204" pitchFamily="34" charset="0"/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980226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>
            <a:extLst>
              <a:ext uri="{FF2B5EF4-FFF2-40B4-BE49-F238E27FC236}">
                <a16:creationId xmlns:a16="http://schemas.microsoft.com/office/drawing/2014/main" id="{9F07F8E6-C18E-4D4A-B08E-B057157218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4520384"/>
          </a:xfrm>
        </p:spPr>
        <p:txBody>
          <a:bodyPr/>
          <a:lstStyle/>
          <a:p>
            <a:pPr algn="ctr"/>
            <a:r>
              <a:rPr lang="nl-NL" altLang="nl-NL" sz="4800" dirty="0">
                <a:solidFill>
                  <a:srgbClr val="A64758"/>
                </a:solidFill>
                <a:latin typeface="+mn-lt"/>
              </a:rPr>
              <a:t>Dank voor jullie inbreng!</a:t>
            </a:r>
          </a:p>
        </p:txBody>
      </p:sp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1295E611-5502-4C3D-91D4-BDBEE89D8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88229"/>
            <a:ext cx="10515600" cy="2388734"/>
          </a:xfrm>
        </p:spPr>
        <p:txBody>
          <a:bodyPr/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	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2F2CCEC-1E40-48F1-AD0C-B7150E374F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014"/>
          <a:stretch/>
        </p:blipFill>
        <p:spPr bwMode="auto">
          <a:xfrm>
            <a:off x="0" y="6516095"/>
            <a:ext cx="12192000" cy="341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8916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>
            <a:extLst>
              <a:ext uri="{FF2B5EF4-FFF2-40B4-BE49-F238E27FC236}">
                <a16:creationId xmlns:a16="http://schemas.microsoft.com/office/drawing/2014/main" id="{9F07F8E6-C18E-4D4A-B08E-B057157218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altLang="nl-NL" sz="4800" dirty="0">
                <a:solidFill>
                  <a:srgbClr val="A64758"/>
                </a:solidFill>
                <a:latin typeface="+mn-lt"/>
              </a:rPr>
              <a:t>Agenda regio bijeenkomst 2024 - 1</a:t>
            </a:r>
          </a:p>
        </p:txBody>
      </p:sp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1295E611-5502-4C3D-91D4-BDBEE89D8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48753"/>
            <a:ext cx="10515600" cy="3924014"/>
          </a:xfrm>
        </p:spPr>
        <p:txBody>
          <a:bodyPr/>
          <a:lstStyle/>
          <a:p>
            <a:pPr lvl="1">
              <a:buFont typeface="Wingdings" panose="05000000000000000000" pitchFamily="2" charset="2"/>
              <a:buChar char="Ø"/>
            </a:pPr>
            <a:r>
              <a:rPr lang="nl-NL" sz="2800" dirty="0"/>
              <a:t>Welkom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sz="2800" dirty="0"/>
              <a:t>Voorstellen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sz="2800" dirty="0"/>
              <a:t>Nieuws uit Bunnik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nl-NL" sz="400" dirty="0"/>
          </a:p>
          <a:p>
            <a:pPr lvl="1"/>
            <a:r>
              <a:rPr lang="nl-NL" sz="2000" dirty="0"/>
              <a:t>Samenwerking met Parkinson Academie	</a:t>
            </a:r>
          </a:p>
          <a:p>
            <a:pPr lvl="1"/>
            <a:r>
              <a:rPr lang="nl-NL" sz="2000" dirty="0" err="1"/>
              <a:t>Diversiteits</a:t>
            </a:r>
            <a:r>
              <a:rPr lang="nl-NL" sz="2000" dirty="0"/>
              <a:t> project “Passende Parkinsonzorg is zorg voor iedereen”</a:t>
            </a:r>
          </a:p>
          <a:p>
            <a:pPr lvl="1"/>
            <a:r>
              <a:rPr lang="nl-NL" sz="2000" dirty="0"/>
              <a:t>Actualiseren samenstelling werkgroep </a:t>
            </a:r>
          </a:p>
          <a:p>
            <a:pPr lvl="1"/>
            <a:r>
              <a:rPr lang="nl-NL" sz="2000" dirty="0"/>
              <a:t>Parkinson Cafés in Parkinson Magazine</a:t>
            </a:r>
          </a:p>
          <a:p>
            <a:pPr marL="457200" lvl="1" indent="0">
              <a:buNone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2F2CCEC-1E40-48F1-AD0C-B7150E374F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014"/>
          <a:stretch/>
        </p:blipFill>
        <p:spPr bwMode="auto">
          <a:xfrm>
            <a:off x="0" y="6516095"/>
            <a:ext cx="12192000" cy="341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4853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>
            <a:extLst>
              <a:ext uri="{FF2B5EF4-FFF2-40B4-BE49-F238E27FC236}">
                <a16:creationId xmlns:a16="http://schemas.microsoft.com/office/drawing/2014/main" id="{9F07F8E6-C18E-4D4A-B08E-B057157218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altLang="nl-NL" sz="4800" dirty="0">
                <a:solidFill>
                  <a:srgbClr val="A64758"/>
                </a:solidFill>
                <a:latin typeface="+mn-lt"/>
              </a:rPr>
              <a:t>Agenda regio bijeenkomst 2024 - 2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2F2CCEC-1E40-48F1-AD0C-B7150E374F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014"/>
          <a:stretch/>
        </p:blipFill>
        <p:spPr bwMode="auto">
          <a:xfrm>
            <a:off x="0" y="6516095"/>
            <a:ext cx="12192000" cy="341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jdelijke aanduiding voor inhoud 1">
            <a:extLst>
              <a:ext uri="{FF2B5EF4-FFF2-40B4-BE49-F238E27FC236}">
                <a16:creationId xmlns:a16="http://schemas.microsoft.com/office/drawing/2014/main" id="{7B264710-DC8D-4DE0-C673-2490056BD454}"/>
              </a:ext>
            </a:extLst>
          </p:cNvPr>
          <p:cNvSpPr txBox="1">
            <a:spLocks/>
          </p:cNvSpPr>
          <p:nvPr/>
        </p:nvSpPr>
        <p:spPr bwMode="auto">
          <a:xfrm>
            <a:off x="838200" y="2429434"/>
            <a:ext cx="10515600" cy="3612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Wingdings" panose="05000000000000000000" pitchFamily="2" charset="2"/>
              <a:buChar char="Ø"/>
            </a:pPr>
            <a:r>
              <a:rPr lang="nl-NL" sz="2800" dirty="0"/>
              <a:t>Onderlinge uitwisseling en ervaringen</a:t>
            </a:r>
          </a:p>
          <a:p>
            <a:pPr marL="457200" lvl="1" indent="0">
              <a:buNone/>
            </a:pPr>
            <a:r>
              <a:rPr lang="nl-NL" sz="2000" dirty="0"/>
              <a:t> </a:t>
            </a:r>
          </a:p>
          <a:p>
            <a:pPr lvl="1"/>
            <a:r>
              <a:rPr lang="nl-NL" sz="2000" dirty="0"/>
              <a:t>    QR-code</a:t>
            </a:r>
          </a:p>
          <a:p>
            <a:pPr lvl="1"/>
            <a:r>
              <a:rPr lang="nl-NL" sz="2000" dirty="0"/>
              <a:t>    Fondsen werven </a:t>
            </a:r>
          </a:p>
          <a:p>
            <a:pPr lvl="1"/>
            <a:r>
              <a:rPr lang="nl-NL" sz="2000" dirty="0"/>
              <a:t>    Sprekersvergoedingen</a:t>
            </a:r>
          </a:p>
          <a:p>
            <a:pPr lvl="1"/>
            <a:r>
              <a:rPr lang="nl-NL" sz="2000" dirty="0"/>
              <a:t>    Programma voor bijeenkomsten</a:t>
            </a:r>
          </a:p>
          <a:p>
            <a:pPr lvl="1"/>
            <a:r>
              <a:rPr lang="nl-NL" sz="2000" dirty="0"/>
              <a:t>    Tips &amp; tricks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 marL="0" indent="0">
              <a:buFont typeface="Arial" panose="020B0604020202020204" pitchFamily="34" charset="0"/>
              <a:buNone/>
            </a:pPr>
            <a:endParaRPr lang="nl-NL" dirty="0"/>
          </a:p>
          <a:p>
            <a:pPr marL="0" indent="0">
              <a:buFont typeface="Arial" panose="020B0604020202020204" pitchFamily="34" charset="0"/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07514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>
            <a:extLst>
              <a:ext uri="{FF2B5EF4-FFF2-40B4-BE49-F238E27FC236}">
                <a16:creationId xmlns:a16="http://schemas.microsoft.com/office/drawing/2014/main" id="{9F07F8E6-C18E-4D4A-B08E-B057157218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altLang="nl-NL" sz="4800" dirty="0">
                <a:solidFill>
                  <a:srgbClr val="A64758"/>
                </a:solidFill>
                <a:latin typeface="+mn-lt"/>
              </a:rPr>
              <a:t>Parkinson Academie en Parkinson Café</a:t>
            </a:r>
          </a:p>
        </p:txBody>
      </p:sp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1295E611-5502-4C3D-91D4-BDBEE89D8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Parkinson? Houd je aandacht erbij!</a:t>
            </a:r>
          </a:p>
          <a:p>
            <a:r>
              <a:rPr lang="nl-NL" dirty="0"/>
              <a:t>Parkinson(isme) voor de naasten</a:t>
            </a:r>
          </a:p>
          <a:p>
            <a:r>
              <a:rPr lang="nl-NL" dirty="0"/>
              <a:t>Themagroep voor naasten (5 bijeenkomsten)</a:t>
            </a:r>
          </a:p>
          <a:p>
            <a:r>
              <a:rPr lang="nl-NL" dirty="0"/>
              <a:t>Parkinson? Houd zelf de regie!</a:t>
            </a:r>
          </a:p>
          <a:p>
            <a:r>
              <a:rPr lang="nl-NL" dirty="0"/>
              <a:t>Schrijfvaardigheden voor mensen met </a:t>
            </a:r>
            <a:r>
              <a:rPr lang="nl-NL" dirty="0" err="1"/>
              <a:t>parkinson</a:t>
            </a:r>
            <a:endParaRPr lang="nl-NL" dirty="0"/>
          </a:p>
          <a:p>
            <a:r>
              <a:rPr lang="nl-NL" dirty="0"/>
              <a:t>Parkinson en werk</a:t>
            </a:r>
          </a:p>
          <a:p>
            <a:r>
              <a:rPr lang="nl-NL" dirty="0"/>
              <a:t>Zullen we over de toekomst praten</a:t>
            </a:r>
          </a:p>
          <a:p>
            <a:r>
              <a:rPr lang="nl-NL" dirty="0"/>
              <a:t>Ommetjes door het </a:t>
            </a:r>
            <a:r>
              <a:rPr lang="nl-NL" dirty="0" err="1"/>
              <a:t>parkinsonbrein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 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2F2CCEC-1E40-48F1-AD0C-B7150E374F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014"/>
          <a:stretch/>
        </p:blipFill>
        <p:spPr bwMode="auto">
          <a:xfrm>
            <a:off x="0" y="6516095"/>
            <a:ext cx="12192000" cy="341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0300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>
            <a:extLst>
              <a:ext uri="{FF2B5EF4-FFF2-40B4-BE49-F238E27FC236}">
                <a16:creationId xmlns:a16="http://schemas.microsoft.com/office/drawing/2014/main" id="{9F07F8E6-C18E-4D4A-B08E-B057157218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altLang="nl-NL" sz="4800" dirty="0">
                <a:solidFill>
                  <a:srgbClr val="A64758"/>
                </a:solidFill>
                <a:latin typeface="+mn-lt"/>
              </a:rPr>
              <a:t>Parkinson Academie - online</a:t>
            </a:r>
          </a:p>
        </p:txBody>
      </p:sp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1295E611-5502-4C3D-91D4-BDBEE89D8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Online bijeenkomst voor de naasten van mensen met MSA, MSA-P, MSA-C, PSP, CBS, LBD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Online bijeenkomst voor mensen met MSA, MSA-P, MSA-C, PSP, CBS, LBD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Online bijeenkomst voor naasten van mensen met </a:t>
            </a:r>
            <a:r>
              <a:rPr lang="nl-NL" dirty="0" err="1"/>
              <a:t>parkinson</a:t>
            </a:r>
            <a:r>
              <a:rPr lang="nl-NL" dirty="0"/>
              <a:t> in het verpleeghuis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Online bijeenkomst voor volwassen kinderen van mensen met </a:t>
            </a:r>
            <a:r>
              <a:rPr lang="nl-NL" dirty="0" err="1"/>
              <a:t>parkinson</a:t>
            </a: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Online bijeenkomst voor </a:t>
            </a:r>
            <a:r>
              <a:rPr lang="nl-NL"/>
              <a:t>alleengaanden</a:t>
            </a: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2F2CCEC-1E40-48F1-AD0C-B7150E374F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014"/>
          <a:stretch/>
        </p:blipFill>
        <p:spPr bwMode="auto">
          <a:xfrm>
            <a:off x="0" y="6516095"/>
            <a:ext cx="12192000" cy="341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1341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>
            <a:extLst>
              <a:ext uri="{FF2B5EF4-FFF2-40B4-BE49-F238E27FC236}">
                <a16:creationId xmlns:a16="http://schemas.microsoft.com/office/drawing/2014/main" id="{9F07F8E6-C18E-4D4A-B08E-B057157218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altLang="nl-NL" sz="4800" dirty="0">
                <a:solidFill>
                  <a:srgbClr val="A64758"/>
                </a:solidFill>
                <a:latin typeface="+mn-lt"/>
              </a:rPr>
              <a:t>Diversiteitsproject</a:t>
            </a:r>
          </a:p>
        </p:txBody>
      </p:sp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1295E611-5502-4C3D-91D4-BDBEE89D8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847" y="1434353"/>
            <a:ext cx="10425953" cy="494851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Aanleiding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Subsidie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Hoe komen we in contact met mensen met migratieachtergrond én </a:t>
            </a:r>
            <a:r>
              <a:rPr lang="nl-NL" dirty="0" err="1"/>
              <a:t>parkinson</a:t>
            </a:r>
            <a:r>
              <a:rPr lang="nl-NL" dirty="0"/>
              <a:t>	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Voorlichting geven in wijkcentra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Spreekbeurthouders opleiden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Focusgroepen samenstellen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Komen er in uw PC mensen met een migratieachtergrond?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We zoeken 12 </a:t>
            </a:r>
            <a:r>
              <a:rPr lang="nl-NL" dirty="0" err="1"/>
              <a:t>PC’s</a:t>
            </a:r>
            <a:r>
              <a:rPr lang="nl-NL" dirty="0"/>
              <a:t> die met diversiteit aan de slag willen gaan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Samen@parkinson-vereniging.nl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2F2CCEC-1E40-48F1-AD0C-B7150E374F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014"/>
          <a:stretch/>
        </p:blipFill>
        <p:spPr bwMode="auto">
          <a:xfrm>
            <a:off x="0" y="6516095"/>
            <a:ext cx="12192000" cy="341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0303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>
            <a:extLst>
              <a:ext uri="{FF2B5EF4-FFF2-40B4-BE49-F238E27FC236}">
                <a16:creationId xmlns:a16="http://schemas.microsoft.com/office/drawing/2014/main" id="{9F07F8E6-C18E-4D4A-B08E-B057157218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altLang="nl-NL" sz="4800" dirty="0">
                <a:solidFill>
                  <a:srgbClr val="A64758"/>
                </a:solidFill>
                <a:latin typeface="+mn-lt"/>
              </a:rPr>
              <a:t>Nieuw informatiemateriaal </a:t>
            </a:r>
          </a:p>
        </p:txBody>
      </p:sp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1295E611-5502-4C3D-91D4-BDBEE89D8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Brochure ‘Parkinson in eenvoudige taal’                                                                  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Digitale flyer </a:t>
            </a:r>
            <a:r>
              <a:rPr lang="nl-NL" dirty="0" err="1"/>
              <a:t>parkinson</a:t>
            </a:r>
            <a:r>
              <a:rPr lang="nl-NL" dirty="0"/>
              <a:t> in Arabisch en Turks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Posters om te verspreiden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Magazine </a:t>
            </a:r>
            <a:r>
              <a:rPr lang="nl-NL" dirty="0" err="1"/>
              <a:t>Parkinstories</a:t>
            </a: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Magazine </a:t>
            </a:r>
            <a:r>
              <a:rPr lang="nl-NL" dirty="0" err="1"/>
              <a:t>Parkids</a:t>
            </a:r>
            <a:r>
              <a:rPr lang="nl-NL" dirty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Parkinson Academie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Parkinson en Werk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2F2CCEC-1E40-48F1-AD0C-B7150E374F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014"/>
          <a:stretch/>
        </p:blipFill>
        <p:spPr bwMode="auto">
          <a:xfrm>
            <a:off x="0" y="6516095"/>
            <a:ext cx="12192000" cy="341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605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>
            <a:extLst>
              <a:ext uri="{FF2B5EF4-FFF2-40B4-BE49-F238E27FC236}">
                <a16:creationId xmlns:a16="http://schemas.microsoft.com/office/drawing/2014/main" id="{9F07F8E6-C18E-4D4A-B08E-B057157218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altLang="nl-NL" sz="4800" dirty="0">
                <a:solidFill>
                  <a:srgbClr val="A64758"/>
                </a:solidFill>
                <a:latin typeface="+mn-lt"/>
              </a:rPr>
              <a:t>Actualiseren samenstelling werkgroep </a:t>
            </a:r>
          </a:p>
        </p:txBody>
      </p:sp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1295E611-5502-4C3D-91D4-BDBEE89D8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 Huidige samenstelling in ons CRM	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 Werkelijke samenstelling	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  	Klopt het? Akkoord geven op formulier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   Klopt het niet? We sturen u een link waarin de wijzigingen doorgegeven kunnen worden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2F2CCEC-1E40-48F1-AD0C-B7150E374F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014"/>
          <a:stretch/>
        </p:blipFill>
        <p:spPr bwMode="auto">
          <a:xfrm>
            <a:off x="0" y="6516095"/>
            <a:ext cx="12192000" cy="341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563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>
            <a:extLst>
              <a:ext uri="{FF2B5EF4-FFF2-40B4-BE49-F238E27FC236}">
                <a16:creationId xmlns:a16="http://schemas.microsoft.com/office/drawing/2014/main" id="{9F07F8E6-C18E-4D4A-B08E-B057157218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altLang="nl-NL" sz="4800" dirty="0">
                <a:solidFill>
                  <a:srgbClr val="A64758"/>
                </a:solidFill>
                <a:latin typeface="+mn-lt"/>
              </a:rPr>
              <a:t>Parkinson Cafés in Parkinson Magazine</a:t>
            </a:r>
          </a:p>
        </p:txBody>
      </p:sp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1295E611-5502-4C3D-91D4-BDBEE89D8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 Per editie van Parkinson Magazine komen 2 pagina’s beschikbaar voor Parkinson Cafés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 Aandacht voor bijzondere activiteiten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 Interview met bijzondere vrijwilliger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 Samenwerking/actie/activiteit? Als het maar bijzonder is!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 Om te laten zien wat er allemaal gebeurt in de Parkinson Cafés                                                                  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2F2CCEC-1E40-48F1-AD0C-B7150E374F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014"/>
          <a:stretch/>
        </p:blipFill>
        <p:spPr bwMode="auto">
          <a:xfrm>
            <a:off x="0" y="6516095"/>
            <a:ext cx="12192000" cy="341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440663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Aangepast 6">
      <a:dk1>
        <a:srgbClr val="000000"/>
      </a:dk1>
      <a:lt1>
        <a:srgbClr val="FFFFFF"/>
      </a:lt1>
      <a:dk2>
        <a:srgbClr val="A64657"/>
      </a:dk2>
      <a:lt2>
        <a:srgbClr val="E7E6E6"/>
      </a:lt2>
      <a:accent1>
        <a:srgbClr val="A64758"/>
      </a:accent1>
      <a:accent2>
        <a:srgbClr val="8EC045"/>
      </a:accent2>
      <a:accent3>
        <a:srgbClr val="2FA8E1"/>
      </a:accent3>
      <a:accent4>
        <a:srgbClr val="D2A3AB"/>
      </a:accent4>
      <a:accent5>
        <a:srgbClr val="97D3F0"/>
      </a:accent5>
      <a:accent6>
        <a:srgbClr val="C5DEA1"/>
      </a:accent6>
      <a:hlink>
        <a:srgbClr val="2FA8E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10" id="{8BBF6CB7-7879-E44D-A27D-BF1FE5DB14BE}" vid="{43FB3970-ED97-2E40-B654-3C22AC6CF3CF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Parkinson_Vereniging</Template>
  <TotalTime>1260</TotalTime>
  <Words>403</Words>
  <Application>Microsoft Office PowerPoint</Application>
  <PresentationFormat>Breedbeeld</PresentationFormat>
  <Paragraphs>95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Kantoorthema</vt:lpstr>
      <vt:lpstr>Samen staan we sterker</vt:lpstr>
      <vt:lpstr>Agenda regio bijeenkomst 2024 - 1</vt:lpstr>
      <vt:lpstr>Agenda regio bijeenkomst 2024 - 2</vt:lpstr>
      <vt:lpstr>Parkinson Academie en Parkinson Café</vt:lpstr>
      <vt:lpstr>Parkinson Academie - online</vt:lpstr>
      <vt:lpstr>Diversiteitsproject</vt:lpstr>
      <vt:lpstr>Nieuw informatiemateriaal </vt:lpstr>
      <vt:lpstr>Actualiseren samenstelling werkgroep </vt:lpstr>
      <vt:lpstr>Parkinson Cafés in Parkinson Magazine</vt:lpstr>
      <vt:lpstr>Vragen?</vt:lpstr>
      <vt:lpstr>Agenda regio bijeenkomst 2024 - 2</vt:lpstr>
      <vt:lpstr>Dank voor jullie inbreng!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 de titel invoeren</dc:title>
  <dc:creator>Nynke de Monchy - Parkinson Vereniging</dc:creator>
  <cp:lastModifiedBy>Gerda Hooghordel</cp:lastModifiedBy>
  <cp:revision>79</cp:revision>
  <dcterms:created xsi:type="dcterms:W3CDTF">2021-11-16T13:09:17Z</dcterms:created>
  <dcterms:modified xsi:type="dcterms:W3CDTF">2024-11-04T15:05:43Z</dcterms:modified>
</cp:coreProperties>
</file>