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31"/>
  </p:notesMasterIdLst>
  <p:sldIdLst>
    <p:sldId id="256" r:id="rId5"/>
    <p:sldId id="280" r:id="rId6"/>
    <p:sldId id="281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7" r:id="rId15"/>
    <p:sldId id="273" r:id="rId16"/>
    <p:sldId id="265" r:id="rId17"/>
    <p:sldId id="279" r:id="rId18"/>
    <p:sldId id="283" r:id="rId19"/>
    <p:sldId id="269" r:id="rId20"/>
    <p:sldId id="272" r:id="rId21"/>
    <p:sldId id="276" r:id="rId22"/>
    <p:sldId id="270" r:id="rId23"/>
    <p:sldId id="275" r:id="rId24"/>
    <p:sldId id="271" r:id="rId25"/>
    <p:sldId id="274" r:id="rId26"/>
    <p:sldId id="277" r:id="rId27"/>
    <p:sldId id="278" r:id="rId28"/>
    <p:sldId id="285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E6888-63B3-4E05-9677-3356A32FF88D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1C22-3FB3-48A8-B5BC-CED2A4EA13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64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Na Alzheimer meest voorkomende chronische neurodegeneratieve aandoening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8C08A-0A76-6F4A-8C08-C1E9840D78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70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Dementie: Prevalentie 41%, cumulatieve incidentie 78%</a:t>
            </a:r>
          </a:p>
          <a:p>
            <a:r>
              <a:rPr lang="nl-NL" dirty="0" smtClean="0"/>
              <a:t>Depressie: prevalentie 50%</a:t>
            </a:r>
          </a:p>
          <a:p>
            <a:endParaRPr lang="nl-NL" dirty="0" smtClean="0"/>
          </a:p>
          <a:p>
            <a:pPr lvl="1"/>
            <a:r>
              <a:rPr lang="nl-NL" altLang="nl-NL" sz="2400" dirty="0" smtClean="0"/>
              <a:t>Levendige dromen/ nachtmerries</a:t>
            </a:r>
          </a:p>
          <a:p>
            <a:pPr lvl="1"/>
            <a:r>
              <a:rPr lang="nl-NL" altLang="nl-NL" sz="2400" dirty="0" smtClean="0"/>
              <a:t>Nachtelijk off</a:t>
            </a:r>
          </a:p>
          <a:p>
            <a:pPr lvl="1"/>
            <a:r>
              <a:rPr lang="nl-NL" altLang="nl-NL" sz="2400" dirty="0" smtClean="0"/>
              <a:t>Nycturie</a:t>
            </a:r>
          </a:p>
          <a:p>
            <a:pPr lvl="1"/>
            <a:r>
              <a:rPr lang="nl-NL" altLang="nl-NL" sz="2400" dirty="0" smtClean="0"/>
              <a:t>REM-sleep </a:t>
            </a:r>
            <a:r>
              <a:rPr lang="nl-NL" altLang="nl-NL" sz="2400" dirty="0" err="1" smtClean="0"/>
              <a:t>behav</a:t>
            </a:r>
            <a:r>
              <a:rPr lang="nl-NL" altLang="nl-NL" sz="2400" dirty="0" smtClean="0"/>
              <a:t>. Disorder</a:t>
            </a:r>
          </a:p>
          <a:p>
            <a:pPr lvl="1"/>
            <a:r>
              <a:rPr lang="nl-NL" altLang="nl-NL" sz="2400" dirty="0" smtClean="0"/>
              <a:t>Restless </a:t>
            </a:r>
            <a:r>
              <a:rPr lang="nl-NL" altLang="nl-NL" sz="2400" dirty="0" err="1" smtClean="0"/>
              <a:t>legs</a:t>
            </a:r>
            <a:endParaRPr lang="nl-NL" altLang="nl-NL" sz="24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0457C-676C-4766-AB65-EA04D47ED5C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76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Met impulsen werking bepaalde hersengebieden blokkeren</a:t>
            </a:r>
          </a:p>
          <a:p>
            <a:r>
              <a:rPr lang="nl-NL" dirty="0" smtClean="0"/>
              <a:t>Contra-indicaties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oa</a:t>
            </a:r>
            <a:r>
              <a:rPr lang="nl-NL" baseline="0" dirty="0" smtClean="0"/>
              <a:t> leeftijd, cognitie, balans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FFD9C-C5A8-2F4D-B802-1AB1928E7BC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85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</a:p>
          <a:p>
            <a:r>
              <a:rPr lang="nl-NL" dirty="0" smtClean="0"/>
              <a:t>Monotherapie</a:t>
            </a:r>
          </a:p>
          <a:p>
            <a:pPr lvl="1"/>
            <a:r>
              <a:rPr lang="nl-NL" dirty="0" smtClean="0"/>
              <a:t>geschikt voor patiënten moeite met inname orale medicatie</a:t>
            </a:r>
          </a:p>
          <a:p>
            <a:pPr lvl="2"/>
            <a:r>
              <a:rPr lang="nl-NL" dirty="0" smtClean="0"/>
              <a:t>Cognitieve stoornissen</a:t>
            </a:r>
          </a:p>
          <a:p>
            <a:pPr lvl="2"/>
            <a:r>
              <a:rPr lang="nl-NL" dirty="0" smtClean="0"/>
              <a:t>Niet therapietrouw</a:t>
            </a:r>
          </a:p>
          <a:p>
            <a:r>
              <a:rPr lang="nl-NL" dirty="0" smtClean="0"/>
              <a:t>24 uur per dag behandeling mogelijk (geen tolerantie)</a:t>
            </a:r>
          </a:p>
          <a:p>
            <a:endParaRPr lang="nl-NL" dirty="0" smtClean="0"/>
          </a:p>
          <a:p>
            <a:r>
              <a:rPr lang="nl-NL" dirty="0" smtClean="0"/>
              <a:t>Nadelen</a:t>
            </a:r>
          </a:p>
          <a:p>
            <a:r>
              <a:rPr lang="nl-NL" sz="1200" dirty="0" smtClean="0"/>
              <a:t>Niet voor overbrugging geschikt</a:t>
            </a:r>
          </a:p>
          <a:p>
            <a:r>
              <a:rPr lang="nl-NL" sz="1200" dirty="0" smtClean="0"/>
              <a:t>Mantelzorger nodig</a:t>
            </a:r>
          </a:p>
          <a:p>
            <a:r>
              <a:rPr lang="nl-NL" sz="1200" dirty="0" smtClean="0"/>
              <a:t>Complicaties: gerelateerd aan PEG-J sonde 95-100%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8C08A-0A76-6F4A-8C08-C1E9840D78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48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Bijwerkingen</a:t>
            </a:r>
          </a:p>
          <a:p>
            <a:r>
              <a:rPr lang="nl-NL" dirty="0" smtClean="0"/>
              <a:t>subcutane noduli: 68% (9% ernstig)</a:t>
            </a:r>
          </a:p>
          <a:p>
            <a:pPr lvl="1"/>
            <a:r>
              <a:rPr lang="nl-NL" dirty="0" smtClean="0"/>
              <a:t>Lokale massage/ wisselen infusieplaats</a:t>
            </a:r>
          </a:p>
          <a:p>
            <a:r>
              <a:rPr lang="nl-NL" dirty="0" smtClean="0"/>
              <a:t>Slaperigheid: 29%</a:t>
            </a:r>
          </a:p>
          <a:p>
            <a:r>
              <a:rPr lang="nl-NL" dirty="0" smtClean="0"/>
              <a:t>Hypotensie: 9% </a:t>
            </a:r>
          </a:p>
          <a:p>
            <a:r>
              <a:rPr lang="nl-NL" dirty="0" smtClean="0"/>
              <a:t>Hallucinaties nemen niet toe! </a:t>
            </a:r>
          </a:p>
          <a:p>
            <a:r>
              <a:rPr lang="nl-NL" dirty="0" smtClean="0"/>
              <a:t>Misselijkheid en braken</a:t>
            </a:r>
          </a:p>
          <a:p>
            <a:pPr lvl="1"/>
            <a:r>
              <a:rPr lang="nl-NL" dirty="0" smtClean="0"/>
              <a:t>Start domperidon </a:t>
            </a:r>
          </a:p>
          <a:p>
            <a:pPr marL="1270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klinisch instellen (controle </a:t>
            </a:r>
            <a:r>
              <a:rPr lang="nl-NL" dirty="0" smtClean="0"/>
              <a:t>tensie, pols en huidreacties)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28C08A-0A76-6F4A-8C08-C1E9840D7822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170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F6B96B-EE1C-4BB0-897E-3D4D19519918}" type="slidenum">
              <a:rPr lang="en-GB" altLang="en-US" sz="1200">
                <a:latin typeface="Calibri" pitchFamily="34" charset="0"/>
              </a:rPr>
              <a:pPr algn="r"/>
              <a:t>25</a:t>
            </a:fld>
            <a:endParaRPr lang="en-GB" altLang="en-US" sz="1200">
              <a:latin typeface="Calibri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139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20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90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81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68A-D8CA-C348-9A4C-AE4C73AA8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29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68A-D8CA-C348-9A4C-AE4C73AA8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178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68A-D8CA-C348-9A4C-AE4C73AA8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32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68A-D8CA-C348-9A4C-AE4C73AA8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88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68A-D8CA-C348-9A4C-AE4C73AA8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684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68A-D8CA-C348-9A4C-AE4C73AA8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87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68A-D8CA-C348-9A4C-AE4C73AA8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41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668A-D8CA-C348-9A4C-AE4C73AA8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49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04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32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50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27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10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4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18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95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C694-251B-451F-8F0A-F3AB563A7C5C}" type="datetimeFigureOut">
              <a:rPr lang="nl-NL" smtClean="0"/>
              <a:t>02-07-2024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A319-5233-43BD-A59F-CC5C3705E2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67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w&amp;url=http://deelkunde.nl/praktijkvoorbeelden/verpleegkunde/verpleegkunde-neurologie/&amp;ei=65tfVbX5KIqAU-vKgdAG&amp;psig=AFQjCNEfRo0FqL0qplHZ0QJpKcEM1nsRng&amp;ust=1432415335860942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hyperlink" Target="https://www.google.nl/url?sa=i&amp;rct=j&amp;q=&amp;esrc=s&amp;source=images&amp;cd=&amp;cad=rja&amp;uact=8&amp;ved=0CAcQjRw&amp;url=https://www.umcg.nl/NL/Zorg/Ouderen/zob2/Parkinson/Behandelingen/Parkinson_behandeling_met_apomorfine/Paginas/default.aspx&amp;ei=PZ1fVcj9F8HoUMKJgeAD&amp;bvm=bv.93990622,d.d24&amp;psig=AFQjCNFanIchLg0L7Io8v2UA60h1z5Z0Uw&amp;ust=1432415921104543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L1ozdptTKAhVBRBoKHSusCH8QjRwIBw&amp;url=http://www.medgadget.com/2009/09/brio_dbs_system_wins_eu_ok_for_parkinsons_first_person_implanted_with_the_device.html&amp;bvm=bv.113034660,d.d2s&amp;psig=AFQjCNGulnQw7KPQqFtO3fFWsXXWsIUBJw&amp;ust=14543383558552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w&amp;url=http://deelkunde.nl/praktijkvoorbeelden/verpleegkunde/verpleegkunde-neurologie/&amp;ei=65tfVbX5KIqAU-vKgdAG&amp;psig=AFQjCNEfRo0FqL0qplHZ0QJpKcEM1nsRng&amp;ust=143241533586094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CAcQjRw&amp;url=https://www.umcg.nl/NL/Zorg/Ouderen/zob2/Parkinson/Behandelingen/Parkinson_behandeling_met_apomorfine/Paginas/default.aspx&amp;ei=PZ1fVcj9F8HoUMKJgeAD&amp;bvm=bv.93990622,d.d24&amp;psig=AFQjCNFanIchLg0L7Io8v2UA60h1z5Z0Uw&amp;ust=143241592110454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08C8FB71-B978-4B90-96A3-55DDC105667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146" y="-2246243"/>
            <a:ext cx="13652773" cy="9104243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696192" y="4529196"/>
            <a:ext cx="4509914" cy="1492336"/>
          </a:xfrm>
          <a:prstGeom prst="rect">
            <a:avLst/>
          </a:prstGeom>
          <a:solidFill>
            <a:srgbClr val="21A03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ndertitel 2"/>
          <p:cNvSpPr>
            <a:spLocks noGrp="1"/>
          </p:cNvSpPr>
          <p:nvPr>
            <p:ph type="subTitle" idx="1"/>
          </p:nvPr>
        </p:nvSpPr>
        <p:spPr>
          <a:xfrm>
            <a:off x="980592" y="4664605"/>
            <a:ext cx="3868346" cy="1690527"/>
          </a:xfrm>
        </p:spPr>
        <p:txBody>
          <a:bodyPr>
            <a:normAutofit/>
          </a:bodyPr>
          <a:lstStyle/>
          <a:p>
            <a:pPr algn="l"/>
            <a:r>
              <a:rPr lang="nl-NL" sz="1800" dirty="0" smtClean="0">
                <a:solidFill>
                  <a:schemeClr val="bg1"/>
                </a:solidFill>
              </a:rPr>
              <a:t>Presentatie Parkinson café </a:t>
            </a:r>
          </a:p>
          <a:p>
            <a:pPr algn="l"/>
            <a:r>
              <a:rPr lang="nl-NL" sz="1800" dirty="0" smtClean="0">
                <a:solidFill>
                  <a:schemeClr val="bg1"/>
                </a:solidFill>
              </a:rPr>
              <a:t>03-07-2024 | Schoonhoven</a:t>
            </a:r>
          </a:p>
          <a:p>
            <a:pPr algn="l"/>
            <a:r>
              <a:rPr lang="nl-NL" sz="1800" dirty="0" smtClean="0">
                <a:solidFill>
                  <a:schemeClr val="bg1"/>
                </a:solidFill>
              </a:rPr>
              <a:t>F. Bakels, neuroloog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14" y="266433"/>
            <a:ext cx="3023827" cy="5567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83"/>
          <a:stretch/>
        </p:blipFill>
        <p:spPr>
          <a:xfrm>
            <a:off x="631776" y="2454951"/>
            <a:ext cx="4574330" cy="1925856"/>
          </a:xfrm>
          <a:prstGeom prst="rect">
            <a:avLst/>
          </a:prstGeom>
        </p:spPr>
      </p:pic>
      <p:sp>
        <p:nvSpPr>
          <p:cNvPr id="17" name="Titel 6"/>
          <p:cNvSpPr txBox="1">
            <a:spLocks/>
          </p:cNvSpPr>
          <p:nvPr/>
        </p:nvSpPr>
        <p:spPr>
          <a:xfrm>
            <a:off x="995152" y="2791893"/>
            <a:ext cx="3970698" cy="13226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Behandeling van de ziekte van </a:t>
            </a:r>
            <a:r>
              <a:rPr lang="nl-NL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parkinson</a:t>
            </a:r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12939" y="1925833"/>
            <a:ext cx="10515600" cy="435133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Meestal pas later toegevoegd aan Levodopa</a:t>
            </a:r>
          </a:p>
          <a:p>
            <a:r>
              <a:rPr lang="nl-NL" sz="3600" dirty="0" smtClean="0"/>
              <a:t>Lijkt op dopamine, maar is het niet</a:t>
            </a:r>
          </a:p>
          <a:p>
            <a:r>
              <a:rPr lang="nl-NL" sz="3600" dirty="0" smtClean="0"/>
              <a:t>Vormen:</a:t>
            </a:r>
          </a:p>
          <a:p>
            <a:pPr lvl="1"/>
            <a:r>
              <a:rPr lang="nl-NL" sz="3200" dirty="0" err="1" smtClean="0"/>
              <a:t>Ropinirol</a:t>
            </a:r>
            <a:r>
              <a:rPr lang="nl-NL" sz="3200" dirty="0" smtClean="0"/>
              <a:t> (</a:t>
            </a:r>
            <a:r>
              <a:rPr lang="nl-NL" sz="3200" dirty="0" err="1" smtClean="0"/>
              <a:t>requip</a:t>
            </a:r>
            <a:r>
              <a:rPr lang="nl-NL" sz="3200" dirty="0" smtClean="0"/>
              <a:t>)</a:t>
            </a:r>
          </a:p>
          <a:p>
            <a:pPr lvl="1"/>
            <a:r>
              <a:rPr lang="nl-NL" sz="3200" dirty="0" err="1" smtClean="0"/>
              <a:t>Pramipexol</a:t>
            </a:r>
            <a:r>
              <a:rPr lang="nl-NL" sz="3200" dirty="0" smtClean="0"/>
              <a:t> (</a:t>
            </a:r>
            <a:r>
              <a:rPr lang="nl-NL" sz="3200" dirty="0" err="1" smtClean="0"/>
              <a:t>Sifrol</a:t>
            </a:r>
            <a:r>
              <a:rPr lang="nl-NL" sz="3200" dirty="0" smtClean="0"/>
              <a:t>)</a:t>
            </a:r>
          </a:p>
          <a:p>
            <a:pPr lvl="1"/>
            <a:r>
              <a:rPr lang="nl-NL" sz="3200" dirty="0" err="1" smtClean="0"/>
              <a:t>Rotigotine</a:t>
            </a:r>
            <a:r>
              <a:rPr lang="nl-NL" sz="3200" dirty="0" smtClean="0"/>
              <a:t> pleister (</a:t>
            </a:r>
            <a:r>
              <a:rPr lang="nl-NL" sz="3200" dirty="0" err="1" smtClean="0"/>
              <a:t>neupro</a:t>
            </a:r>
            <a:r>
              <a:rPr lang="nl-NL" sz="3200" dirty="0" smtClean="0"/>
              <a:t>)</a:t>
            </a:r>
          </a:p>
          <a:p>
            <a:endParaRPr lang="nl-NL" sz="3600" dirty="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1044276" y="638200"/>
            <a:ext cx="9076313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>Behandeling – dopamine-agonisten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757" y="2364829"/>
            <a:ext cx="1810003" cy="28102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13" y="2725386"/>
            <a:ext cx="2391109" cy="1609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168" y="3530361"/>
            <a:ext cx="1397491" cy="21068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351338"/>
          </a:xfrm>
        </p:spPr>
        <p:txBody>
          <a:bodyPr/>
          <a:lstStyle/>
          <a:p>
            <a:r>
              <a:rPr lang="nl-NL" sz="3600" dirty="0" smtClean="0"/>
              <a:t>Slaperigheid</a:t>
            </a:r>
          </a:p>
          <a:p>
            <a:r>
              <a:rPr lang="nl-NL" sz="3600" dirty="0" smtClean="0"/>
              <a:t>Hallucinaties</a:t>
            </a:r>
          </a:p>
          <a:p>
            <a:r>
              <a:rPr lang="nl-NL" sz="3600" dirty="0" smtClean="0"/>
              <a:t>Duizeligheid door lage bloeddruk</a:t>
            </a:r>
          </a:p>
          <a:p>
            <a:r>
              <a:rPr lang="nl-NL" sz="3600" dirty="0" smtClean="0"/>
              <a:t>Verslavingen</a:t>
            </a:r>
          </a:p>
          <a:p>
            <a:pPr marL="0" indent="0">
              <a:buNone/>
            </a:pPr>
            <a:endParaRPr lang="nl-NL" sz="3600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1403418" y="620837"/>
            <a:ext cx="9076313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>Bijwerkingen dopamine - tabletten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765" y="4351234"/>
            <a:ext cx="3791399" cy="18987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101" y="1825625"/>
            <a:ext cx="1885760" cy="19685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1223" y="1900115"/>
            <a:ext cx="10515600" cy="435133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ON</a:t>
            </a:r>
          </a:p>
          <a:p>
            <a:pPr lvl="1"/>
            <a:r>
              <a:rPr lang="nl-NL" sz="2800" dirty="0" smtClean="0"/>
              <a:t>Medicijnen werken goed</a:t>
            </a:r>
          </a:p>
          <a:p>
            <a:r>
              <a:rPr lang="nl-NL" sz="3600" dirty="0" smtClean="0"/>
              <a:t>OFF</a:t>
            </a:r>
          </a:p>
          <a:p>
            <a:pPr lvl="1"/>
            <a:r>
              <a:rPr lang="nl-NL" sz="2800" dirty="0" smtClean="0"/>
              <a:t>Medicijnen werken niet goed</a:t>
            </a:r>
          </a:p>
          <a:p>
            <a:pPr lvl="1"/>
            <a:r>
              <a:rPr lang="nl-NL" sz="2800" dirty="0" smtClean="0"/>
              <a:t>Stijf, traag en eventueel trillen</a:t>
            </a:r>
          </a:p>
          <a:p>
            <a:r>
              <a:rPr lang="nl-NL" sz="3600" dirty="0" err="1" smtClean="0"/>
              <a:t>Overbeweeglijk</a:t>
            </a:r>
            <a:r>
              <a:rPr lang="nl-NL" sz="3600" dirty="0" smtClean="0"/>
              <a:t> (</a:t>
            </a:r>
            <a:r>
              <a:rPr lang="nl-NL" sz="3600" dirty="0" err="1" smtClean="0"/>
              <a:t>dyskinesieen</a:t>
            </a:r>
            <a:r>
              <a:rPr lang="nl-NL" sz="3600" dirty="0" smtClean="0"/>
              <a:t>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6094" y="619003"/>
            <a:ext cx="9729622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000" dirty="0" smtClean="0">
                <a:solidFill>
                  <a:schemeClr val="accent1">
                    <a:lumMod val="75000"/>
                  </a:schemeClr>
                </a:solidFill>
              </a:rPr>
              <a:t>Levodopa schommelingen door de dag heen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082" y="2175855"/>
            <a:ext cx="4540657" cy="20107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668A-D8CA-C348-9A4C-AE4C73AA8899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9973" y="570316"/>
            <a:ext cx="6589713" cy="1281113"/>
          </a:xfrm>
        </p:spPr>
        <p:txBody>
          <a:bodyPr>
            <a:normAutofit/>
          </a:bodyPr>
          <a:lstStyle/>
          <a:p>
            <a:r>
              <a:rPr lang="nl-NL" altLang="nl-NL" sz="4800" dirty="0">
                <a:solidFill>
                  <a:schemeClr val="accent1">
                    <a:lumMod val="75000"/>
                  </a:schemeClr>
                </a:solidFill>
              </a:rPr>
              <a:t>Levodopa </a:t>
            </a:r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schommelingen</a:t>
            </a:r>
            <a:endParaRPr lang="nl-NL" alt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97857" y="1183359"/>
            <a:ext cx="3777762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8209263" y="2457469"/>
            <a:ext cx="12586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299383" y="2334207"/>
            <a:ext cx="12586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 descr="wearing off 1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wearing off 14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46" y="1851429"/>
            <a:ext cx="10989277" cy="450492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732637"/>
            <a:ext cx="10515600" cy="435133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Vaker en met kleinere tussenpozen Levodopa in gaan nemen</a:t>
            </a:r>
          </a:p>
          <a:p>
            <a:r>
              <a:rPr lang="nl-NL" sz="3200" dirty="0" smtClean="0"/>
              <a:t>Dopamine agonist erbij</a:t>
            </a:r>
          </a:p>
          <a:p>
            <a:r>
              <a:rPr lang="nl-NL" sz="3200" dirty="0" smtClean="0"/>
              <a:t>Tablet erbij die de werking van levodopa verlengt</a:t>
            </a:r>
          </a:p>
          <a:p>
            <a:pPr lvl="1"/>
            <a:r>
              <a:rPr lang="nl-NL" sz="2800" dirty="0" err="1" smtClean="0"/>
              <a:t>Entacapone</a:t>
            </a:r>
            <a:r>
              <a:rPr lang="nl-NL" sz="2800" dirty="0" smtClean="0"/>
              <a:t>/ </a:t>
            </a:r>
            <a:r>
              <a:rPr lang="nl-NL" sz="2800" dirty="0" err="1" smtClean="0"/>
              <a:t>Selegiline</a:t>
            </a:r>
            <a:r>
              <a:rPr lang="nl-NL" sz="2800" dirty="0" smtClean="0"/>
              <a:t>/</a:t>
            </a:r>
            <a:r>
              <a:rPr lang="nl-NL" sz="2800" dirty="0" err="1" smtClean="0"/>
              <a:t>Rasigiline</a:t>
            </a:r>
            <a:endParaRPr lang="nl-NL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6720" y="572509"/>
            <a:ext cx="989556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Levodopa schommelingen- wat doen?</a:t>
            </a:r>
            <a:endParaRPr lang="nl-NL" alt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11" y="3903181"/>
            <a:ext cx="7269928" cy="29802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  <p:sp>
        <p:nvSpPr>
          <p:cNvPr id="15" name="Pijl-omlaag 14"/>
          <p:cNvSpPr/>
          <p:nvPr/>
        </p:nvSpPr>
        <p:spPr>
          <a:xfrm flipH="1" flipV="1">
            <a:off x="6219985" y="5276858"/>
            <a:ext cx="242807" cy="735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flipH="1" flipV="1">
            <a:off x="7095640" y="5276858"/>
            <a:ext cx="258305" cy="728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1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913307"/>
            <a:ext cx="10515600" cy="435133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Teveel ON-OFF schommelingen over de dag</a:t>
            </a:r>
          </a:p>
          <a:p>
            <a:r>
              <a:rPr lang="nl-NL" sz="3200" dirty="0" smtClean="0"/>
              <a:t>Al meer dan 4 innamemomenten op de dag</a:t>
            </a:r>
          </a:p>
          <a:p>
            <a:endParaRPr lang="nl-NL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6720" y="619003"/>
            <a:ext cx="9895560" cy="128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Aanpassingen pillen helpen niet meer</a:t>
            </a:r>
            <a:endParaRPr lang="nl-NL" alt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5247">
            <a:off x="8610033" y="2744287"/>
            <a:ext cx="2795417" cy="36137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 rot="21119053">
            <a:off x="1689905" y="3987498"/>
            <a:ext cx="5132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Geavanceerde therapie</a:t>
            </a:r>
            <a:endParaRPr lang="nl-NL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86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63553" y="1629122"/>
            <a:ext cx="8231187" cy="424815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Pompen</a:t>
            </a:r>
          </a:p>
          <a:p>
            <a:pPr lvl="1"/>
            <a:r>
              <a:rPr lang="nl-NL" sz="3600" dirty="0" err="1" smtClean="0"/>
              <a:t>Duodopa</a:t>
            </a:r>
            <a:endParaRPr lang="nl-NL" sz="3600" dirty="0"/>
          </a:p>
          <a:p>
            <a:pPr lvl="1"/>
            <a:r>
              <a:rPr lang="nl-NL" sz="3600" dirty="0" err="1"/>
              <a:t>Apomorfine</a:t>
            </a:r>
            <a:endParaRPr lang="nl-NL" sz="3600" dirty="0"/>
          </a:p>
          <a:p>
            <a:r>
              <a:rPr lang="nl-NL" sz="3600" dirty="0" smtClean="0"/>
              <a:t>Diepe hersenstimulatie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668A-D8CA-C348-9A4C-AE4C73AA8899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76772" y="292100"/>
            <a:ext cx="9925050" cy="1336675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chemeClr val="accent1">
                    <a:lumMod val="75000"/>
                  </a:schemeClr>
                </a:solidFill>
              </a:rPr>
              <a:t>Vormen van geavanceerde therapieën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2639616" y="4126513"/>
            <a:ext cx="6552728" cy="2229837"/>
            <a:chOff x="667211" y="3083169"/>
            <a:chExt cx="7646717" cy="2370546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11" y="3083169"/>
              <a:ext cx="3563827" cy="2370546"/>
            </a:xfrm>
            <a:prstGeom prst="rect">
              <a:avLst/>
            </a:prstGeom>
          </p:spPr>
        </p:pic>
        <p:pic>
          <p:nvPicPr>
            <p:cNvPr id="7" name="Picture 2" descr="http://deelkunde.files.wordpress.com/2014/05/duodopa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038" y="3083169"/>
              <a:ext cx="2457467" cy="23705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www.umcg.nl/SiteCollectionImages/UMCG/Afdelingen/Neurologie/ZOB/Parkinson/apo%20pomp%20aan%20patient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398" y="3083169"/>
              <a:ext cx="1578530" cy="23705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8666" y="1886589"/>
            <a:ext cx="7707324" cy="4343400"/>
          </a:xfrm>
        </p:spPr>
        <p:txBody>
          <a:bodyPr>
            <a:normAutofit/>
          </a:bodyPr>
          <a:lstStyle/>
          <a:p>
            <a:r>
              <a:rPr lang="nl-NL" sz="3600" dirty="0"/>
              <a:t>Geen dopaminetoediening</a:t>
            </a:r>
          </a:p>
          <a:p>
            <a:r>
              <a:rPr lang="nl-NL" sz="3600" dirty="0" smtClean="0"/>
              <a:t>Hersenoperatie</a:t>
            </a:r>
            <a:endParaRPr lang="nl-NL" sz="3600" dirty="0" smtClean="0"/>
          </a:p>
          <a:p>
            <a:r>
              <a:rPr lang="nl-NL" sz="3600" dirty="0" smtClean="0"/>
              <a:t>Soort pacemaker onder het sleutelbeen</a:t>
            </a:r>
          </a:p>
          <a:p>
            <a:r>
              <a:rPr lang="nl-NL" sz="3600" dirty="0" smtClean="0"/>
              <a:t>Werking niet geheel duidelijk</a:t>
            </a:r>
          </a:p>
          <a:p>
            <a:endParaRPr lang="nl-NL" sz="3600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668A-D8CA-C348-9A4C-AE4C73AA8899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58666" y="700140"/>
            <a:ext cx="8231188" cy="647700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chemeClr val="accent1">
                    <a:lumMod val="75000"/>
                  </a:schemeClr>
                </a:solidFill>
              </a:rPr>
              <a:t>Diepe Hersenstimulatie (DBS)</a:t>
            </a:r>
          </a:p>
        </p:txBody>
      </p:sp>
      <p:pic>
        <p:nvPicPr>
          <p:cNvPr id="3074" name="Picture 2" descr="http://cdn.medgadget.com/img/3432jj4342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2" y="1886589"/>
            <a:ext cx="3096391" cy="3891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2103344"/>
            <a:ext cx="10515600" cy="435133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Hersenoperatie nodig</a:t>
            </a:r>
            <a:r>
              <a:rPr lang="nl-NL" sz="3600" dirty="0" smtClean="0">
                <a:sym typeface="Wingdings" panose="05000000000000000000" pitchFamily="2" charset="2"/>
              </a:rPr>
              <a:t> risico op bijv. bloeding</a:t>
            </a:r>
            <a:endParaRPr lang="nl-NL" sz="3600" dirty="0" smtClean="0"/>
          </a:p>
          <a:p>
            <a:r>
              <a:rPr lang="nl-NL" sz="3600" dirty="0" smtClean="0"/>
              <a:t>Nog wel wat dopamine tabletten nodig</a:t>
            </a:r>
          </a:p>
          <a:p>
            <a:r>
              <a:rPr lang="nl-NL" sz="3600" dirty="0" smtClean="0"/>
              <a:t>Strenge criteria</a:t>
            </a:r>
          </a:p>
          <a:p>
            <a:pPr lvl="1"/>
            <a:r>
              <a:rPr lang="nl-NL" sz="3200" dirty="0" smtClean="0"/>
              <a:t>Leeftijdsgrens</a:t>
            </a:r>
          </a:p>
          <a:p>
            <a:pPr lvl="1"/>
            <a:r>
              <a:rPr lang="nl-NL" sz="3200" dirty="0" smtClean="0"/>
              <a:t>Geen geheugenklachten</a:t>
            </a:r>
          </a:p>
          <a:p>
            <a:pPr lvl="1"/>
            <a:r>
              <a:rPr lang="nl-NL" sz="3200" dirty="0" smtClean="0"/>
              <a:t>Geen depressie</a:t>
            </a:r>
          </a:p>
          <a:p>
            <a:pPr marL="457200" lvl="1" indent="0">
              <a:buNone/>
            </a:pPr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459" y="2848282"/>
            <a:ext cx="2037544" cy="369408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38200" y="947104"/>
            <a:ext cx="992165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>Nadelen diepe Hersenstimulatie (DBS)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elkunde.files.wordpress.com/2014/05/duodop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06" y="3050268"/>
            <a:ext cx="3616562" cy="3488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956130" y="478632"/>
            <a:ext cx="11773546" cy="1281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altLang="nl-NL" sz="4800" dirty="0" err="1" smtClean="0">
                <a:solidFill>
                  <a:schemeClr val="accent1">
                    <a:lumMod val="75000"/>
                  </a:schemeClr>
                </a:solidFill>
              </a:rPr>
              <a:t>Duodopapomp</a:t>
            </a:r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 – levodopa gel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4529" y="1106509"/>
            <a:ext cx="8042276" cy="402357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nl-NL" dirty="0"/>
          </a:p>
          <a:p>
            <a:pPr marL="679450" lvl="1" indent="-342900">
              <a:buClrTx/>
              <a:buFont typeface="Arial" panose="020B0604020202020204" pitchFamily="34" charset="0"/>
              <a:buChar char="•"/>
            </a:pPr>
            <a:r>
              <a:rPr lang="nl-NL" altLang="nl-NL" sz="3600" dirty="0">
                <a:solidFill>
                  <a:schemeClr val="tx1"/>
                </a:solidFill>
              </a:rPr>
              <a:t>Continu </a:t>
            </a:r>
            <a:r>
              <a:rPr lang="nl-NL" altLang="nl-NL" sz="3600" dirty="0" smtClean="0">
                <a:solidFill>
                  <a:schemeClr val="tx1"/>
                </a:solidFill>
              </a:rPr>
              <a:t>Levodopa</a:t>
            </a:r>
          </a:p>
          <a:p>
            <a:pPr marL="962025" lvl="2" indent="-342900">
              <a:buClrTx/>
              <a:buFont typeface="Arial" panose="020B0604020202020204" pitchFamily="34" charset="0"/>
              <a:buChar char="•"/>
            </a:pPr>
            <a:r>
              <a:rPr lang="nl-NL" altLang="nl-NL" sz="3400" dirty="0" smtClean="0">
                <a:solidFill>
                  <a:schemeClr val="tx1"/>
                </a:solidFill>
              </a:rPr>
              <a:t>Vloeistof in cassette</a:t>
            </a:r>
            <a:endParaRPr lang="nl-NL" altLang="nl-NL" sz="3400" dirty="0">
              <a:solidFill>
                <a:schemeClr val="tx1"/>
              </a:solidFill>
            </a:endParaRPr>
          </a:p>
          <a:p>
            <a:pPr marL="679450" lvl="1" indent="-342900">
              <a:buClrTx/>
              <a:buFont typeface="Arial" panose="020B0604020202020204" pitchFamily="34" charset="0"/>
              <a:buChar char="•"/>
            </a:pPr>
            <a:r>
              <a:rPr lang="nl-NL" altLang="nl-NL" sz="3600" dirty="0">
                <a:solidFill>
                  <a:schemeClr val="tx1"/>
                </a:solidFill>
              </a:rPr>
              <a:t>Via PEG-J </a:t>
            </a:r>
            <a:r>
              <a:rPr lang="nl-NL" altLang="nl-NL" sz="3600" dirty="0" smtClean="0">
                <a:solidFill>
                  <a:schemeClr val="tx1"/>
                </a:solidFill>
              </a:rPr>
              <a:t>sonde in maag-dunne darm</a:t>
            </a:r>
            <a:endParaRPr lang="nl-NL" altLang="nl-NL" sz="3600" dirty="0">
              <a:solidFill>
                <a:schemeClr val="tx1"/>
              </a:solidFill>
            </a:endParaRPr>
          </a:p>
          <a:p>
            <a:endParaRPr lang="en-GB" alt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>
              <a:defRPr/>
            </a:pPr>
            <a:fld id="{F4B176E3-4BFE-0249-9896-EAF1444E10CB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  <p:pic>
        <p:nvPicPr>
          <p:cNvPr id="8198" name="Picture 6" descr="http://www.viartis.net/parkinsons.disease/images/Duodopa%2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32" y="4039230"/>
            <a:ext cx="3272571" cy="2181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021" y="597780"/>
            <a:ext cx="10515600" cy="1325563"/>
          </a:xfrm>
        </p:spPr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Parkinson team GHZ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10" y="2727499"/>
            <a:ext cx="2274794" cy="28204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197" y="2727499"/>
            <a:ext cx="2268454" cy="28186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79" y="2727499"/>
            <a:ext cx="2339833" cy="28186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  <p:pic>
        <p:nvPicPr>
          <p:cNvPr id="5122" name="38E6AAE4-204C-4347-946B-2AEAEDF68599" descr="PHOTO-2024-07-01-09-14-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2047" r="17632" b="11441"/>
          <a:stretch/>
        </p:blipFill>
        <p:spPr bwMode="auto">
          <a:xfrm>
            <a:off x="2713155" y="2727499"/>
            <a:ext cx="2228596" cy="28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825970" y="2265834"/>
            <a:ext cx="36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parkinsonverpleegkundigen</a:t>
            </a:r>
            <a:endParaRPr lang="nl-NL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7325255" y="2276983"/>
            <a:ext cx="36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Parkinson neurologen</a:t>
            </a:r>
            <a:endParaRPr lang="nl-NL" sz="2400" dirty="0"/>
          </a:p>
        </p:txBody>
      </p:sp>
      <p:pic>
        <p:nvPicPr>
          <p:cNvPr id="5123" name="4F700951-9386-4762-B674-068EE7858D44" descr="PHOTO-2024-07-01-16-44-2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" b="19855"/>
          <a:stretch/>
        </p:blipFill>
        <p:spPr bwMode="auto">
          <a:xfrm>
            <a:off x="5369325" y="2727499"/>
            <a:ext cx="2141013" cy="28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20021" y="5585557"/>
            <a:ext cx="20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A. van den Brink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812326" y="5585557"/>
            <a:ext cx="20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M. </a:t>
            </a:r>
            <a:r>
              <a:rPr lang="nl-NL" dirty="0" err="1" smtClean="0"/>
              <a:t>Fioole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5399992" y="5588772"/>
            <a:ext cx="20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Dr. Visser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7669552" y="5585557"/>
            <a:ext cx="20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Dr. Lipka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9908088" y="5546109"/>
            <a:ext cx="20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Dr. Bakels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0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333703" y="745892"/>
            <a:ext cx="11773546" cy="1281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altLang="nl-NL" sz="4800" dirty="0" err="1" smtClean="0">
                <a:solidFill>
                  <a:schemeClr val="accent1">
                    <a:lumMod val="75000"/>
                  </a:schemeClr>
                </a:solidFill>
              </a:rPr>
              <a:t>Duodopapomp</a:t>
            </a:r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 - nadelen</a:t>
            </a:r>
            <a:endParaRPr lang="nl-NL" alt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1"/>
          <p:cNvSpPr txBox="1">
            <a:spLocks/>
          </p:cNvSpPr>
          <p:nvPr/>
        </p:nvSpPr>
        <p:spPr>
          <a:xfrm>
            <a:off x="1333703" y="182562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 smtClean="0"/>
              <a:t>Er is een sondeplaatsing nodig!</a:t>
            </a:r>
          </a:p>
          <a:p>
            <a:r>
              <a:rPr lang="nl-NL" sz="3600" dirty="0" smtClean="0"/>
              <a:t>Problemen met de PEG-sonde</a:t>
            </a:r>
          </a:p>
          <a:p>
            <a:r>
              <a:rPr lang="nl-NL" sz="3600" dirty="0" smtClean="0"/>
              <a:t>Buikpijn</a:t>
            </a:r>
          </a:p>
          <a:p>
            <a:r>
              <a:rPr lang="nl-NL" sz="3600" dirty="0" smtClean="0"/>
              <a:t>Misselijkheid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7" y="2062221"/>
            <a:ext cx="2585431" cy="38781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>
          <a:xfrm>
            <a:off x="1974749" y="1983951"/>
            <a:ext cx="8194431" cy="3778250"/>
          </a:xfrm>
        </p:spPr>
        <p:txBody>
          <a:bodyPr>
            <a:normAutofit/>
          </a:bodyPr>
          <a:lstStyle/>
          <a:p>
            <a:r>
              <a:rPr lang="nl-NL" altLang="nl-NL" sz="3600" dirty="0" smtClean="0"/>
              <a:t>Dopamine- agonist onder de huid</a:t>
            </a:r>
            <a:endParaRPr lang="nl-NL" altLang="nl-NL" sz="36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668A-D8CA-C348-9A4C-AE4C73AA8899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sp>
        <p:nvSpPr>
          <p:cNvPr id="47106" name="Titel 1"/>
          <p:cNvSpPr>
            <a:spLocks noGrp="1"/>
          </p:cNvSpPr>
          <p:nvPr>
            <p:ph type="title" idx="4294967295"/>
          </p:nvPr>
        </p:nvSpPr>
        <p:spPr>
          <a:xfrm>
            <a:off x="1368268" y="933323"/>
            <a:ext cx="10426700" cy="661988"/>
          </a:xfrm>
        </p:spPr>
        <p:txBody>
          <a:bodyPr>
            <a:noAutofit/>
          </a:bodyPr>
          <a:lstStyle/>
          <a:p>
            <a:r>
              <a:rPr lang="nl-NL" altLang="nl-NL" sz="4800" dirty="0" err="1" smtClean="0">
                <a:solidFill>
                  <a:schemeClr val="accent1">
                    <a:lumMod val="75000"/>
                  </a:schemeClr>
                </a:solidFill>
              </a:rPr>
              <a:t>Apomorfinepomp</a:t>
            </a:r>
            <a:endParaRPr lang="nl-NL" alt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s://www.umcg.nl/SiteCollectionImages/UMCG/Afdelingen/Neurologie/ZOB/Parkinson/apo%20pomp%20aan%20pati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3" y="2813311"/>
            <a:ext cx="2480853" cy="3725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6" t="53914" r="3015" b="2616"/>
          <a:stretch/>
        </p:blipFill>
        <p:spPr bwMode="auto">
          <a:xfrm>
            <a:off x="2700524" y="3281819"/>
            <a:ext cx="3420876" cy="263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8929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Ergere bijwerkingen:</a:t>
            </a:r>
          </a:p>
          <a:p>
            <a:pPr lvl="1"/>
            <a:r>
              <a:rPr lang="nl-NL" sz="3200" dirty="0" smtClean="0"/>
              <a:t>Slaperigheid</a:t>
            </a:r>
          </a:p>
          <a:p>
            <a:pPr lvl="1"/>
            <a:r>
              <a:rPr lang="nl-NL" sz="3200" dirty="0" smtClean="0"/>
              <a:t>Hallucinaties</a:t>
            </a:r>
          </a:p>
          <a:p>
            <a:pPr lvl="1"/>
            <a:r>
              <a:rPr lang="nl-NL" sz="3200" dirty="0" smtClean="0"/>
              <a:t>Lage bloeddruk (duizeligheid)</a:t>
            </a:r>
          </a:p>
          <a:p>
            <a:r>
              <a:rPr lang="nl-NL" sz="3600" dirty="0" smtClean="0"/>
              <a:t>Vaak nog veel levodopa pillen ernaast</a:t>
            </a:r>
            <a:endParaRPr lang="nl-NL" sz="36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094532" y="810053"/>
            <a:ext cx="7630740" cy="662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800" dirty="0" err="1" smtClean="0">
                <a:solidFill>
                  <a:schemeClr val="accent1">
                    <a:lumMod val="75000"/>
                  </a:schemeClr>
                </a:solidFill>
              </a:rPr>
              <a:t>Apomorfinepomp</a:t>
            </a:r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 - nadelen</a:t>
            </a:r>
            <a:endParaRPr lang="nl-NL" alt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033" y="1825625"/>
            <a:ext cx="2495767" cy="37609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Niet de bijwerkingen van de </a:t>
            </a:r>
            <a:r>
              <a:rPr lang="nl-NL" sz="3200" dirty="0" err="1" smtClean="0"/>
              <a:t>apomorfinepomp</a:t>
            </a:r>
            <a:endParaRPr lang="nl-NL" sz="3200" dirty="0" smtClean="0"/>
          </a:p>
          <a:p>
            <a:r>
              <a:rPr lang="nl-NL" sz="3200" dirty="0" smtClean="0"/>
              <a:t>Geen PEG-sonde nodig zoals bij ‘gewone’  </a:t>
            </a:r>
            <a:r>
              <a:rPr lang="nl-NL" sz="3200" dirty="0" err="1" smtClean="0"/>
              <a:t>duodopapomp</a:t>
            </a:r>
            <a:endParaRPr lang="nl-NL" sz="3200" dirty="0" smtClean="0"/>
          </a:p>
          <a:p>
            <a:endParaRPr lang="nl-NL" sz="3200" dirty="0"/>
          </a:p>
          <a:p>
            <a:pPr marL="0" indent="0">
              <a:buNone/>
            </a:pPr>
            <a:r>
              <a:rPr lang="nl-NL" sz="4000" dirty="0" smtClean="0"/>
              <a:t>Nadelen:</a:t>
            </a:r>
          </a:p>
          <a:p>
            <a:r>
              <a:rPr lang="nl-NL" sz="3200" dirty="0" smtClean="0"/>
              <a:t>Dagelijks prikken</a:t>
            </a:r>
          </a:p>
          <a:p>
            <a:r>
              <a:rPr lang="nl-NL" sz="3200" dirty="0" smtClean="0"/>
              <a:t>Mantelzorger nodig</a:t>
            </a:r>
          </a:p>
          <a:p>
            <a:r>
              <a:rPr lang="nl-NL" sz="3200" dirty="0" smtClean="0"/>
              <a:t>huidproblemen</a:t>
            </a:r>
            <a:endParaRPr lang="nl-NL" sz="32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422709" y="742593"/>
            <a:ext cx="7829850" cy="662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800" dirty="0" err="1" smtClean="0">
                <a:solidFill>
                  <a:schemeClr val="accent1">
                    <a:lumMod val="75000"/>
                  </a:schemeClr>
                </a:solidFill>
              </a:rPr>
              <a:t>Duodopa</a:t>
            </a:r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 onder de huid</a:t>
            </a:r>
            <a:endParaRPr lang="nl-NL" alt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Figure 1: Upcoming infusion delivery systems for continuous subcutaneous levodopa/carbidopa thera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9" t="15355" r="-1"/>
          <a:stretch/>
        </p:blipFill>
        <p:spPr bwMode="auto">
          <a:xfrm>
            <a:off x="8314645" y="3020709"/>
            <a:ext cx="2822853" cy="32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 rot="1441309">
            <a:off x="8017285" y="5687180"/>
            <a:ext cx="2470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NIEUW!</a:t>
            </a:r>
            <a:endParaRPr lang="nl-N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58" y="3104286"/>
            <a:ext cx="1970085" cy="30040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Start (hopelijk) vanaf september</a:t>
            </a:r>
          </a:p>
          <a:p>
            <a:r>
              <a:rPr lang="nl-NL" sz="3600" dirty="0" smtClean="0"/>
              <a:t>Instellen enkele dagen op verpleegafdeling</a:t>
            </a:r>
          </a:p>
          <a:p>
            <a:r>
              <a:rPr lang="nl-NL" sz="3600" dirty="0" smtClean="0"/>
              <a:t>Helaas wachtlijst</a:t>
            </a:r>
          </a:p>
          <a:p>
            <a:r>
              <a:rPr lang="nl-NL" sz="3600" dirty="0" smtClean="0"/>
              <a:t>Nog geen lange termijn ervaring</a:t>
            </a:r>
            <a:endParaRPr lang="nl-NL" sz="36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745892"/>
            <a:ext cx="7829850" cy="662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800" dirty="0" err="1" smtClean="0">
                <a:solidFill>
                  <a:schemeClr val="accent1">
                    <a:lumMod val="75000"/>
                  </a:schemeClr>
                </a:solidFill>
              </a:rPr>
              <a:t>Duodopa</a:t>
            </a:r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 onder de huid- GHZ</a:t>
            </a:r>
            <a:endParaRPr lang="nl-NL" alt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gett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14" y="3638144"/>
            <a:ext cx="4477554" cy="25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8" name="Rectangle 4"/>
          <p:cNvSpPr>
            <a:spLocks/>
          </p:cNvSpPr>
          <p:nvPr/>
        </p:nvSpPr>
        <p:spPr bwMode="auto">
          <a:xfrm>
            <a:off x="7067779" y="1028701"/>
            <a:ext cx="2711652" cy="115034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2800" dirty="0" smtClean="0"/>
              <a:t>Non-</a:t>
            </a:r>
            <a:r>
              <a:rPr lang="en-US" altLang="en-US" sz="2800" dirty="0" err="1" smtClean="0"/>
              <a:t>motore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verschijnselen</a:t>
            </a:r>
            <a:endParaRPr lang="en-US" altLang="en-US" sz="2800" dirty="0" smtClean="0"/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altLang="en-US" sz="2400" dirty="0"/>
          </a:p>
        </p:txBody>
      </p:sp>
      <p:sp>
        <p:nvSpPr>
          <p:cNvPr id="39938" name="AutoShape 5"/>
          <p:cNvSpPr>
            <a:spLocks noChangeArrowheads="1"/>
          </p:cNvSpPr>
          <p:nvPr/>
        </p:nvSpPr>
        <p:spPr bwMode="auto">
          <a:xfrm rot="5400000">
            <a:off x="5452578" y="810887"/>
            <a:ext cx="1152525" cy="954695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76 w 21600"/>
              <a:gd name="T13" fmla="*/ 5876 h 21600"/>
              <a:gd name="T14" fmla="*/ 15724 w 21600"/>
              <a:gd name="T15" fmla="*/ 1572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52" y="21600"/>
                </a:lnTo>
                <a:lnTo>
                  <a:pt x="1344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H="1">
            <a:off x="1794904" y="2413695"/>
            <a:ext cx="40802" cy="29487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nl-NL"/>
          </a:p>
        </p:txBody>
      </p:sp>
      <p:sp>
        <p:nvSpPr>
          <p:cNvPr id="922632" name="Line 8"/>
          <p:cNvSpPr>
            <a:spLocks noChangeShapeType="1"/>
          </p:cNvSpPr>
          <p:nvPr/>
        </p:nvSpPr>
        <p:spPr bwMode="auto">
          <a:xfrm>
            <a:off x="8491549" y="2167150"/>
            <a:ext cx="1522" cy="28409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nl-NL"/>
          </a:p>
        </p:txBody>
      </p:sp>
      <p:grpSp>
        <p:nvGrpSpPr>
          <p:cNvPr id="133139" name="Group 19"/>
          <p:cNvGrpSpPr>
            <a:grpSpLocks/>
          </p:cNvGrpSpPr>
          <p:nvPr/>
        </p:nvGrpSpPr>
        <p:grpSpPr bwMode="auto">
          <a:xfrm>
            <a:off x="1913430" y="3052056"/>
            <a:ext cx="2073544" cy="1800225"/>
            <a:chOff x="884" y="2274"/>
            <a:chExt cx="1270" cy="1134"/>
          </a:xfrm>
        </p:grpSpPr>
        <p:sp>
          <p:nvSpPr>
            <p:cNvPr id="39951" name="Text Box 10"/>
            <p:cNvSpPr txBox="1">
              <a:spLocks noChangeArrowheads="1"/>
            </p:cNvSpPr>
            <p:nvPr/>
          </p:nvSpPr>
          <p:spPr bwMode="auto">
            <a:xfrm>
              <a:off x="998" y="2405"/>
              <a:ext cx="1106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 smtClean="0">
                  <a:latin typeface="Tahoma" pitchFamily="34" charset="0"/>
                </a:rPr>
                <a:t>Levodopa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400" dirty="0" smtClean="0">
                  <a:latin typeface="Tahoma" pitchFamily="34" charset="0"/>
                </a:rPr>
                <a:t>dopamine </a:t>
              </a:r>
              <a:r>
                <a:rPr lang="en-US" altLang="en-US" sz="2400" dirty="0" err="1">
                  <a:latin typeface="Tahoma" pitchFamily="34" charset="0"/>
                </a:rPr>
                <a:t>agonisten</a:t>
              </a:r>
              <a:endParaRPr lang="en-US" altLang="en-US" sz="2400" dirty="0">
                <a:latin typeface="Tahoma" pitchFamily="34" charset="0"/>
              </a:endParaRPr>
            </a:p>
          </p:txBody>
        </p:sp>
        <p:sp>
          <p:nvSpPr>
            <p:cNvPr id="39952" name="Oval 11"/>
            <p:cNvSpPr>
              <a:spLocks noChangeArrowheads="1"/>
            </p:cNvSpPr>
            <p:nvPr/>
          </p:nvSpPr>
          <p:spPr bwMode="auto">
            <a:xfrm>
              <a:off x="884" y="2274"/>
              <a:ext cx="1270" cy="1134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altLang="en-US"/>
            </a:p>
          </p:txBody>
        </p:sp>
      </p:grpSp>
      <p:sp>
        <p:nvSpPr>
          <p:cNvPr id="922636" name="Line 12"/>
          <p:cNvSpPr>
            <a:spLocks noChangeShapeType="1"/>
          </p:cNvSpPr>
          <p:nvPr/>
        </p:nvSpPr>
        <p:spPr bwMode="auto">
          <a:xfrm>
            <a:off x="4593578" y="2437538"/>
            <a:ext cx="11504" cy="27827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33140" name="Rectangle 2"/>
          <p:cNvSpPr>
            <a:spLocks noChangeArrowheads="1"/>
          </p:cNvSpPr>
          <p:nvPr/>
        </p:nvSpPr>
        <p:spPr bwMode="auto">
          <a:xfrm>
            <a:off x="816603" y="225052"/>
            <a:ext cx="9670366" cy="549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nl-NL" altLang="en-US" sz="3600" dirty="0">
                <a:latin typeface="+mj-lt"/>
                <a:ea typeface="+mj-ea"/>
                <a:cs typeface="+mj-cs"/>
              </a:rPr>
              <a:t>	 </a:t>
            </a:r>
            <a:r>
              <a:rPr lang="nl-NL" alt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Samenvattend</a:t>
            </a:r>
            <a:r>
              <a:rPr lang="nl-NL" altLang="en-US" sz="36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 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1255364" y="1028700"/>
            <a:ext cx="2760628" cy="138499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altLang="en-US" sz="2800" dirty="0" err="1" smtClean="0"/>
              <a:t>Traag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bewegen</a:t>
            </a:r>
            <a:endParaRPr lang="en-GB" altLang="en-US" sz="2800" dirty="0"/>
          </a:p>
          <a:p>
            <a:pPr>
              <a:buFontTx/>
              <a:buChar char="•"/>
            </a:pPr>
            <a:r>
              <a:rPr lang="en-GB" altLang="en-US" sz="2800" dirty="0" err="1" smtClean="0"/>
              <a:t>stijfheid</a:t>
            </a:r>
            <a:endParaRPr lang="en-GB" altLang="en-US" sz="2800" dirty="0"/>
          </a:p>
          <a:p>
            <a:pPr>
              <a:buFontTx/>
              <a:buChar char="•"/>
            </a:pPr>
            <a:r>
              <a:rPr lang="en-GB" altLang="en-US" sz="2800" dirty="0" err="1" smtClean="0"/>
              <a:t>beven</a:t>
            </a:r>
            <a:endParaRPr lang="en-GB" altLang="en-US" sz="28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214322" y="6156287"/>
            <a:ext cx="2760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dirty="0" err="1"/>
              <a:t>B</a:t>
            </a:r>
            <a:r>
              <a:rPr lang="en-GB" altLang="en-US" sz="2800" dirty="0" err="1" smtClean="0"/>
              <a:t>eginfase</a:t>
            </a:r>
            <a:endParaRPr lang="en-GB" altLang="en-US" sz="2800" dirty="0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972983" y="6137627"/>
            <a:ext cx="2760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dirty="0" err="1" smtClean="0"/>
              <a:t>Gevorderde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fase</a:t>
            </a:r>
            <a:endParaRPr lang="en-GB" altLang="en-US" sz="2800" dirty="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444531" y="6151945"/>
            <a:ext cx="5427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dirty="0" err="1" smtClean="0"/>
              <a:t>Vergevorderde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fase</a:t>
            </a:r>
            <a:endParaRPr lang="en-GB" altLang="en-US" sz="2800" dirty="0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4715904" y="3052056"/>
            <a:ext cx="2073544" cy="18002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689306" y="3508096"/>
            <a:ext cx="21267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 err="1" smtClean="0">
                <a:latin typeface="Tahoma" pitchFamily="34" charset="0"/>
              </a:rPr>
              <a:t>Geavanceerde</a:t>
            </a:r>
            <a:r>
              <a:rPr lang="en-US" altLang="en-US" sz="2400" dirty="0" smtClean="0">
                <a:latin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</a:rPr>
              <a:t>behandeling</a:t>
            </a:r>
            <a:endParaRPr lang="en-US" altLang="en-US" sz="2400" dirty="0">
              <a:latin typeface="Tahoma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161571" y="1028699"/>
            <a:ext cx="2760628" cy="138499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altLang="en-US" sz="2800" dirty="0" err="1" smtClean="0"/>
              <a:t>Schommelingen</a:t>
            </a:r>
            <a:endParaRPr lang="en-GB" altLang="en-US" sz="2800" dirty="0" smtClean="0"/>
          </a:p>
          <a:p>
            <a:pPr>
              <a:buFontTx/>
              <a:buChar char="•"/>
            </a:pPr>
            <a:r>
              <a:rPr lang="en-GB" altLang="en-US" sz="2800" dirty="0" smtClean="0"/>
              <a:t>On/Off</a:t>
            </a:r>
          </a:p>
          <a:p>
            <a:pPr>
              <a:buFontTx/>
              <a:buChar char="•"/>
            </a:pPr>
            <a:r>
              <a:rPr lang="en-GB" altLang="en-US" sz="2800" dirty="0" err="1" smtClean="0"/>
              <a:t>overbeweeglijk</a:t>
            </a:r>
            <a:endParaRPr lang="en-GB" altLang="en-US" sz="2800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74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35560" y="679023"/>
            <a:ext cx="7829850" cy="899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Bedankt voor uw aandacht!</a:t>
            </a:r>
          </a:p>
          <a:p>
            <a:pPr algn="ctr"/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Vragen?</a:t>
            </a:r>
          </a:p>
        </p:txBody>
      </p:sp>
      <p:pic>
        <p:nvPicPr>
          <p:cNvPr id="2050" name="Picture 2" descr="FAQ - Loko Carto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15" y="1863203"/>
            <a:ext cx="6949024" cy="49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8929" y="620810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>Inhoud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8929" y="2376770"/>
            <a:ext cx="10515600" cy="4351338"/>
          </a:xfrm>
        </p:spPr>
        <p:txBody>
          <a:bodyPr/>
          <a:lstStyle/>
          <a:p>
            <a:r>
              <a:rPr lang="nl-NL" sz="3600" dirty="0" smtClean="0"/>
              <a:t>Parkinsonverschijnselen</a:t>
            </a:r>
          </a:p>
          <a:p>
            <a:pPr lvl="1"/>
            <a:r>
              <a:rPr lang="nl-NL" sz="3200" dirty="0" smtClean="0"/>
              <a:t>Motorisch</a:t>
            </a:r>
          </a:p>
          <a:p>
            <a:pPr lvl="1"/>
            <a:r>
              <a:rPr lang="nl-NL" sz="3200" dirty="0" smtClean="0"/>
              <a:t>Niet- motorisch</a:t>
            </a:r>
          </a:p>
          <a:p>
            <a:r>
              <a:rPr lang="nl-NL" sz="3600" dirty="0" smtClean="0"/>
              <a:t>Behandeling met dopaminetabletten</a:t>
            </a:r>
          </a:p>
          <a:p>
            <a:r>
              <a:rPr lang="nl-NL" sz="3600" dirty="0" smtClean="0"/>
              <a:t>Geavanceerde behandelingen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  <p:pic>
        <p:nvPicPr>
          <p:cNvPr id="3074" name="Picture 2" descr="Bloggen pictogram in komische stijl Document met pen cartoon  vectorillustratie op witte geïsoleerde achtergrond Inhoud splash effect  bedrijfsconcept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673" y="2541174"/>
            <a:ext cx="2657127" cy="26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9154" y="1413098"/>
            <a:ext cx="8930165" cy="424815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1817 beschreven door James Parkinson</a:t>
            </a:r>
          </a:p>
          <a:p>
            <a:r>
              <a:rPr lang="nl-NL" sz="3600" dirty="0" smtClean="0"/>
              <a:t>Voorkomen: 63.500 mensen</a:t>
            </a:r>
            <a:endParaRPr lang="nl-NL" sz="3600" dirty="0"/>
          </a:p>
          <a:p>
            <a:endParaRPr lang="nl-NL" sz="4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668A-D8CA-C348-9A4C-AE4C73AA8899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89764" y="481704"/>
            <a:ext cx="8231188" cy="647700"/>
          </a:xfrm>
        </p:spPr>
        <p:txBody>
          <a:bodyPr>
            <a:noAutofit/>
          </a:bodyPr>
          <a:lstStyle/>
          <a:p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>Ziekte van Parkinson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932" y="2924944"/>
            <a:ext cx="2857500" cy="31369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5556" t="4837" r="8332" b="5029"/>
          <a:stretch/>
        </p:blipFill>
        <p:spPr>
          <a:xfrm>
            <a:off x="2586093" y="2924944"/>
            <a:ext cx="2448272" cy="34749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 rot="19941948">
            <a:off x="7780725" y="5199297"/>
            <a:ext cx="3685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Dopaminetekort</a:t>
            </a:r>
            <a:endParaRPr lang="nl-NL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40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47196" y="1326054"/>
            <a:ext cx="8231187" cy="4248150"/>
          </a:xfrm>
        </p:spPr>
        <p:txBody>
          <a:bodyPr/>
          <a:lstStyle/>
          <a:p>
            <a:pPr marL="0" indent="0">
              <a:buNone/>
            </a:pPr>
            <a:endParaRPr lang="nl-NL" altLang="nl-NL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3600" dirty="0" smtClean="0"/>
              <a:t>Trillen/ beven van bijv. een hand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3600" dirty="0"/>
              <a:t>S</a:t>
            </a:r>
            <a:r>
              <a:rPr lang="nl-NL" altLang="nl-NL" sz="3600" dirty="0" smtClean="0"/>
              <a:t>tijfheid spieren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3600" dirty="0" smtClean="0"/>
              <a:t>Traagheid van beweging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nl-NL" sz="3600" dirty="0" smtClean="0"/>
              <a:t>Gestoorde houding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668A-D8CA-C348-9A4C-AE4C73AA889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3776" y="678354"/>
            <a:ext cx="8231188" cy="647700"/>
          </a:xfrm>
        </p:spPr>
        <p:txBody>
          <a:bodyPr>
            <a:noAutofit/>
          </a:bodyPr>
          <a:lstStyle/>
          <a:p>
            <a:pPr eaLnBrk="1" hangingPunct="1"/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Belangrijkste verschijnselen</a:t>
            </a:r>
          </a:p>
        </p:txBody>
      </p:sp>
      <p:pic>
        <p:nvPicPr>
          <p:cNvPr id="1026" name="Picture 2" descr="https://www.cesargoirle.nl/wp-content/uploads/2017/02/parkinso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77" y="2987755"/>
            <a:ext cx="5334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08C8FB71-B978-4B90-96A3-55DDC1056672" descr="Rob de Nijs en Ernst Daniël Smid vragen met muzikaal statement aandacht voor Parkinson  Foto  AD.nl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38" y="4468091"/>
            <a:ext cx="5548762" cy="21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sz="4800" dirty="0">
                <a:solidFill>
                  <a:schemeClr val="accent1">
                    <a:lumMod val="75000"/>
                  </a:schemeClr>
                </a:solidFill>
              </a:rPr>
              <a:t>Motorische verschijnselen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sz="3600" dirty="0"/>
              <a:t>“Maskergelaat”</a:t>
            </a:r>
          </a:p>
          <a:p>
            <a:pPr eaLnBrk="1" hangingPunct="1"/>
            <a:r>
              <a:rPr lang="nl-NL" altLang="nl-NL" sz="3600" dirty="0"/>
              <a:t>Zachte, hese stem</a:t>
            </a:r>
          </a:p>
          <a:p>
            <a:pPr eaLnBrk="1" hangingPunct="1"/>
            <a:r>
              <a:rPr lang="nl-NL" altLang="nl-NL" sz="3600" dirty="0"/>
              <a:t>Afname </a:t>
            </a:r>
            <a:r>
              <a:rPr lang="nl-NL" altLang="nl-NL" sz="3600" dirty="0" err="1" smtClean="0"/>
              <a:t>lidslag</a:t>
            </a:r>
            <a:r>
              <a:rPr lang="nl-NL" altLang="nl-NL" sz="3600" dirty="0" smtClean="0"/>
              <a:t> ogen</a:t>
            </a:r>
            <a:endParaRPr lang="nl-NL" altLang="nl-NL" sz="3600" dirty="0"/>
          </a:p>
          <a:p>
            <a:pPr eaLnBrk="1" hangingPunct="1"/>
            <a:r>
              <a:rPr lang="nl-NL" altLang="nl-NL" sz="3600" dirty="0"/>
              <a:t>Moeite met slikken </a:t>
            </a:r>
            <a:endParaRPr lang="nl-NL" altLang="nl-NL" sz="3600" dirty="0" smtClean="0"/>
          </a:p>
          <a:p>
            <a:pPr eaLnBrk="1" hangingPunct="1"/>
            <a:r>
              <a:rPr lang="nl-NL" altLang="nl-NL" sz="3600" dirty="0" smtClean="0"/>
              <a:t>Klein </a:t>
            </a:r>
            <a:r>
              <a:rPr lang="nl-NL" altLang="nl-NL" sz="3600" dirty="0"/>
              <a:t>handschrift</a:t>
            </a:r>
          </a:p>
          <a:p>
            <a:pPr eaLnBrk="1" hangingPunct="1"/>
            <a:r>
              <a:rPr lang="nl-NL" altLang="nl-NL" sz="3600" dirty="0"/>
              <a:t>Verminderde armzwaai</a:t>
            </a:r>
          </a:p>
          <a:p>
            <a:pPr eaLnBrk="1" hangingPunct="1"/>
            <a:r>
              <a:rPr lang="nl-NL" altLang="nl-NL" sz="3600" dirty="0"/>
              <a:t>“</a:t>
            </a:r>
            <a:r>
              <a:rPr lang="nl-NL" altLang="nl-NL" sz="3600" dirty="0" err="1"/>
              <a:t>freezing</a:t>
            </a:r>
            <a:r>
              <a:rPr lang="nl-NL" altLang="nl-NL" sz="3600" dirty="0"/>
              <a:t>”</a:t>
            </a:r>
          </a:p>
          <a:p>
            <a:pPr eaLnBrk="1" hangingPunct="1"/>
            <a:endParaRPr lang="nl-NL" altLang="nl-N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79" y="1840412"/>
            <a:ext cx="5535303" cy="21608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00011" y="1676885"/>
            <a:ext cx="6648694" cy="512298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 smtClean="0"/>
              <a:t>Angst en somberheidsklachten</a:t>
            </a:r>
            <a:endParaRPr lang="nl-NL" altLang="nl-NL" sz="3600" dirty="0"/>
          </a:p>
          <a:p>
            <a:pPr eaLnBrk="1" hangingPunct="1"/>
            <a:r>
              <a:rPr lang="nl-NL" altLang="nl-NL" sz="3600" dirty="0"/>
              <a:t>Geheugenklachten/ dementie</a:t>
            </a:r>
          </a:p>
          <a:p>
            <a:r>
              <a:rPr lang="nl-NL" altLang="nl-NL" sz="3600" dirty="0"/>
              <a:t>Gestoorde slaap</a:t>
            </a:r>
          </a:p>
          <a:p>
            <a:pPr eaLnBrk="1" hangingPunct="1"/>
            <a:r>
              <a:rPr lang="nl-NL" altLang="nl-NL" sz="3600" dirty="0"/>
              <a:t>Afname reuk</a:t>
            </a:r>
          </a:p>
          <a:p>
            <a:pPr eaLnBrk="1" hangingPunct="1"/>
            <a:r>
              <a:rPr lang="nl-NL" altLang="nl-NL" sz="3600" dirty="0" smtClean="0"/>
              <a:t>Obstipatie </a:t>
            </a:r>
            <a:endParaRPr lang="nl-NL" altLang="nl-NL" sz="3600" dirty="0" smtClean="0"/>
          </a:p>
          <a:p>
            <a:pPr eaLnBrk="1" hangingPunct="1"/>
            <a:r>
              <a:rPr lang="nl-NL" altLang="nl-NL" sz="3600" dirty="0" smtClean="0"/>
              <a:t>Duizeligheid</a:t>
            </a:r>
          </a:p>
          <a:p>
            <a:pPr eaLnBrk="1" hangingPunct="1">
              <a:buFontTx/>
              <a:buNone/>
            </a:pPr>
            <a:endParaRPr lang="nl-NL" altLang="nl-NL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668A-D8CA-C348-9A4C-AE4C73AA889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7462" y="208527"/>
            <a:ext cx="8694738" cy="1336675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4800" dirty="0" smtClean="0">
                <a:solidFill>
                  <a:schemeClr val="accent1">
                    <a:lumMod val="75000"/>
                  </a:schemeClr>
                </a:solidFill>
              </a:rPr>
              <a:t>Niet motorische verschijnselen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73" y="3465015"/>
            <a:ext cx="4912654" cy="22229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25353" y="1704600"/>
            <a:ext cx="10128447" cy="4248150"/>
          </a:xfrm>
        </p:spPr>
        <p:txBody>
          <a:bodyPr>
            <a:noAutofit/>
          </a:bodyPr>
          <a:lstStyle/>
          <a:p>
            <a:r>
              <a:rPr lang="nl-NL" sz="3600" dirty="0" smtClean="0"/>
              <a:t>Voor de motorische verschijnselen (het bewegen)</a:t>
            </a:r>
          </a:p>
          <a:p>
            <a:r>
              <a:rPr lang="nl-NL" sz="3600" dirty="0"/>
              <a:t>Helaas niet </a:t>
            </a:r>
            <a:r>
              <a:rPr lang="nl-NL" sz="3600" dirty="0" smtClean="0"/>
              <a:t>genezend</a:t>
            </a:r>
          </a:p>
          <a:p>
            <a:r>
              <a:rPr lang="nl-NL" sz="3600" dirty="0" smtClean="0"/>
              <a:t>2 typen dopamine-medicijnen…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D668A-D8CA-C348-9A4C-AE4C73AA8899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545708" y="748124"/>
            <a:ext cx="10531475" cy="647700"/>
          </a:xfrm>
        </p:spPr>
        <p:txBody>
          <a:bodyPr>
            <a:noAutofit/>
          </a:bodyPr>
          <a:lstStyle/>
          <a:p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>Behandeling met dopamine - tabletten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Afbeeldingsresultaat voor pil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68" y="3828675"/>
            <a:ext cx="3876032" cy="2584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 rot="20727827">
            <a:off x="620920" y="4113263"/>
            <a:ext cx="35935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Levodopa</a:t>
            </a:r>
            <a:endParaRPr lang="nl-NL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 rot="355119">
            <a:off x="2583554" y="5261139"/>
            <a:ext cx="4520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Dopamine-agonisten</a:t>
            </a:r>
            <a:endParaRPr lang="nl-NL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4574" y="163816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nl-NL" sz="3600" dirty="0"/>
              <a:t>Pure dopamine</a:t>
            </a:r>
          </a:p>
          <a:p>
            <a:pPr lvl="1"/>
            <a:r>
              <a:rPr lang="nl-NL" sz="3600" dirty="0" smtClean="0"/>
              <a:t>Als eerste gestart</a:t>
            </a:r>
            <a:endParaRPr lang="nl-NL" sz="3600" dirty="0" smtClean="0"/>
          </a:p>
          <a:p>
            <a:pPr lvl="1"/>
            <a:r>
              <a:rPr lang="nl-NL" sz="3600" dirty="0" smtClean="0"/>
              <a:t>Vormen:</a:t>
            </a:r>
            <a:endParaRPr lang="nl-NL" sz="3600" dirty="0" smtClean="0"/>
          </a:p>
          <a:p>
            <a:pPr lvl="2"/>
            <a:r>
              <a:rPr lang="nl-NL" sz="3200" dirty="0" smtClean="0"/>
              <a:t>Levodopa/ benserazide (</a:t>
            </a:r>
            <a:r>
              <a:rPr lang="nl-NL" sz="3200" dirty="0" err="1" smtClean="0"/>
              <a:t>madopar</a:t>
            </a:r>
            <a:r>
              <a:rPr lang="nl-NL" sz="3200" dirty="0" smtClean="0"/>
              <a:t>)</a:t>
            </a:r>
          </a:p>
          <a:p>
            <a:pPr lvl="2"/>
            <a:r>
              <a:rPr lang="nl-NL" sz="3200" dirty="0" smtClean="0"/>
              <a:t>Levodopa/ </a:t>
            </a:r>
            <a:r>
              <a:rPr lang="nl-NL" sz="3200" dirty="0" err="1" smtClean="0"/>
              <a:t>carbidopa</a:t>
            </a:r>
            <a:r>
              <a:rPr lang="nl-NL" sz="3200" dirty="0" smtClean="0"/>
              <a:t> (</a:t>
            </a:r>
            <a:r>
              <a:rPr lang="nl-NL" sz="3200" dirty="0" err="1" smtClean="0"/>
              <a:t>sinemet</a:t>
            </a:r>
            <a:r>
              <a:rPr lang="nl-NL" sz="3200" dirty="0" smtClean="0"/>
              <a:t>)</a:t>
            </a:r>
          </a:p>
          <a:p>
            <a:pPr lvl="1"/>
            <a:r>
              <a:rPr lang="nl-NL" sz="3600" dirty="0" smtClean="0"/>
              <a:t>Nadeel:</a:t>
            </a:r>
          </a:p>
          <a:p>
            <a:pPr lvl="2"/>
            <a:r>
              <a:rPr lang="nl-NL" sz="2800" dirty="0" smtClean="0"/>
              <a:t>Niet met eiwitrijke voeding</a:t>
            </a:r>
          </a:p>
          <a:p>
            <a:pPr lvl="2"/>
            <a:r>
              <a:rPr lang="nl-NL" sz="2800" dirty="0" smtClean="0"/>
              <a:t>Op den duur </a:t>
            </a:r>
            <a:r>
              <a:rPr lang="nl-NL" sz="2800" dirty="0" err="1" smtClean="0"/>
              <a:t>overbeweeglijkheid</a:t>
            </a:r>
            <a:endParaRPr lang="nl-NL" sz="2800" dirty="0" smtClean="0"/>
          </a:p>
          <a:p>
            <a:pPr lvl="2"/>
            <a:r>
              <a:rPr lang="nl-NL" sz="2800" dirty="0" smtClean="0"/>
              <a:t>Op </a:t>
            </a:r>
            <a:r>
              <a:rPr lang="nl-NL" sz="2800" dirty="0"/>
              <a:t>den duur </a:t>
            </a:r>
            <a:r>
              <a:rPr lang="nl-NL" sz="2800" dirty="0" smtClean="0"/>
              <a:t>schommelingen effect over de dag</a:t>
            </a:r>
          </a:p>
          <a:p>
            <a:pPr lvl="2"/>
            <a:r>
              <a:rPr lang="nl-NL" sz="2800" dirty="0" smtClean="0"/>
              <a:t>Andere bijwerkingen milder dan andere dopamine- agonisten</a:t>
            </a:r>
            <a:endParaRPr lang="nl-NL" sz="2800" dirty="0"/>
          </a:p>
          <a:p>
            <a:endParaRPr lang="nl-NL" dirty="0"/>
          </a:p>
        </p:txBody>
      </p:sp>
      <p:sp>
        <p:nvSpPr>
          <p:cNvPr id="3" name="Titel 2"/>
          <p:cNvSpPr txBox="1">
            <a:spLocks/>
          </p:cNvSpPr>
          <p:nvPr/>
        </p:nvSpPr>
        <p:spPr>
          <a:xfrm>
            <a:off x="1979614" y="450341"/>
            <a:ext cx="8231187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 smtClean="0">
                <a:solidFill>
                  <a:schemeClr val="accent1">
                    <a:lumMod val="75000"/>
                  </a:schemeClr>
                </a:solidFill>
              </a:rPr>
              <a:t>Behandeling - Levodopa</a:t>
            </a:r>
            <a:endParaRPr lang="nl-N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257" y="2906305"/>
            <a:ext cx="2597592" cy="123805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805" y="2444091"/>
            <a:ext cx="990738" cy="21624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632" y="372597"/>
            <a:ext cx="882336" cy="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S PowerPoint" ma:contentTypeID="0x010100DE40A026A1584CB6B821698C10BCD42900E7CC6DB0A753EF48A58303BCDF515310" ma:contentTypeVersion="2" ma:contentTypeDescription="Een nieuw document maken." ma:contentTypeScope="" ma:versionID="9476d170d7aab0924fac70b4a2b36b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d90c4397f78c73c049e37fec9ab9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22BBE-B873-4280-96CB-A179015C6E6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020C77-7F2C-43E8-A4AE-DF1766CA5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CE5663-2557-405B-8152-5ED5974F2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642</Words>
  <Application>Microsoft Office PowerPoint</Application>
  <PresentationFormat>Breedbeeld</PresentationFormat>
  <Paragraphs>201</Paragraphs>
  <Slides>26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Verdana</vt:lpstr>
      <vt:lpstr>Wingdings</vt:lpstr>
      <vt:lpstr>Wingdings 2</vt:lpstr>
      <vt:lpstr>Office Theme</vt:lpstr>
      <vt:lpstr>PowerPoint-presentatie</vt:lpstr>
      <vt:lpstr>Parkinson team GHZ</vt:lpstr>
      <vt:lpstr>Inhoud</vt:lpstr>
      <vt:lpstr>Ziekte van Parkinson</vt:lpstr>
      <vt:lpstr>Belangrijkste verschijnselen</vt:lpstr>
      <vt:lpstr>Motorische verschijnselen</vt:lpstr>
      <vt:lpstr>Niet motorische verschijnselen</vt:lpstr>
      <vt:lpstr>Behandeling met dopamine - tabletten</vt:lpstr>
      <vt:lpstr>PowerPoint-presentatie</vt:lpstr>
      <vt:lpstr>PowerPoint-presentatie</vt:lpstr>
      <vt:lpstr>PowerPoint-presentatie</vt:lpstr>
      <vt:lpstr>PowerPoint-presentatie</vt:lpstr>
      <vt:lpstr>Levodopa schommelingen</vt:lpstr>
      <vt:lpstr>PowerPoint-presentatie</vt:lpstr>
      <vt:lpstr>PowerPoint-presentatie</vt:lpstr>
      <vt:lpstr>Vormen van geavanceerde therapieën</vt:lpstr>
      <vt:lpstr>Diepe Hersenstimulatie (DBS)</vt:lpstr>
      <vt:lpstr>PowerPoint-presentatie</vt:lpstr>
      <vt:lpstr>PowerPoint-presentatie</vt:lpstr>
      <vt:lpstr>PowerPoint-presentatie</vt:lpstr>
      <vt:lpstr>Apomorfinepomp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Groene Hart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Slooten, Marianne van</dc:creator>
  <cp:lastModifiedBy>Bakels, Floor</cp:lastModifiedBy>
  <cp:revision>20</cp:revision>
  <dcterms:created xsi:type="dcterms:W3CDTF">2022-07-15T07:22:44Z</dcterms:created>
  <dcterms:modified xsi:type="dcterms:W3CDTF">2024-07-02T21:22:44Z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0x010100DE40A026A1584CB6B821698C10BCD42900E7CC6DB0A753EF48A58303BCDF515310</vt:lpwstr>
  </property>
</Properties>
</file>