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59" r:id="rId5"/>
    <p:sldId id="272" r:id="rId6"/>
    <p:sldId id="273" r:id="rId7"/>
    <p:sldId id="266" r:id="rId8"/>
    <p:sldId id="263" r:id="rId9"/>
    <p:sldId id="276" r:id="rId10"/>
    <p:sldId id="274" r:id="rId11"/>
    <p:sldId id="264" r:id="rId12"/>
    <p:sldId id="267" r:id="rId13"/>
    <p:sldId id="268" r:id="rId14"/>
    <p:sldId id="262" r:id="rId15"/>
    <p:sldId id="261" r:id="rId16"/>
    <p:sldId id="270" r:id="rId17"/>
    <p:sldId id="269" r:id="rId18"/>
    <p:sldId id="275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CEA10-C02A-6E07-D3DF-1E17A8A559A5}" v="113" dt="2025-03-27T14:14:56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146BA-D3DB-4B2D-A88B-45A65B30954A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94EC1-6FAD-424A-BBF4-6DEB29B95D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96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Object rect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" name="Text Box 3" hidden="1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3688"/>
          </a:xfrm>
          <a:prstGeom prst="rect">
            <a:avLst/>
          </a:prstGeom>
          <a:solidFill>
            <a:srgbClr val="FFFFFF"/>
          </a:solidFill>
          <a:ln w="0" cap="flat" cmpd="sng">
            <a:noFill/>
            <a:prstDash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88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36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74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97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03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9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45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25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17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93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94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94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FEDB-F593-4EB1-A111-AAA7A93879C1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870C-4299-45F1-89E0-457945B02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34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nl/app/voice-trainer/id1178017275" TargetMode="External"/><Relationship Id="rId2" Type="http://schemas.openxmlformats.org/officeDocument/2006/relationships/hyperlink" Target="https://play.google.com/store/apps/details?id=com.radboudumc.voicetrainer.android&amp;hl=n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kinsonzorgzoeker.n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arkinsonzorgzoeker.n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.alii.care/home?client=Paramedische-Richtlijn-Parkins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kinsonnet.nl/leven-met-parkinson/" TargetMode="External"/><Relationship Id="rId2" Type="http://schemas.openxmlformats.org/officeDocument/2006/relationships/hyperlink" Target="https://www.parkinsonzorgzoeker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alii.care/home?client=Paramedische-Richtlijn-Parkinson" TargetMode="External"/><Relationship Id="rId4" Type="http://schemas.openxmlformats.org/officeDocument/2006/relationships/hyperlink" Target="https://www.parkinsontv.nl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sTAWihOtg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2148417" y="4427538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/>
          </a:p>
          <a:p>
            <a:r>
              <a:rPr lang="nl-NL" dirty="0"/>
              <a:t>1 april 2025</a:t>
            </a:r>
          </a:p>
          <a:p>
            <a:r>
              <a:rPr lang="nl-NL" dirty="0" err="1"/>
              <a:t>Marielle</a:t>
            </a:r>
            <a:r>
              <a:rPr lang="nl-NL" dirty="0"/>
              <a:t> Poot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Patricia </a:t>
            </a:r>
            <a:r>
              <a:rPr lang="nl-NL" dirty="0" err="1"/>
              <a:t>Groothedde</a:t>
            </a:r>
            <a:endParaRPr lang="nl-NL" dirty="0">
              <a:ea typeface="Calibri"/>
              <a:cs typeface="Calibri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Logopedie bij de </a:t>
            </a:r>
            <a:br>
              <a:rPr lang="nl-NL" b="1" dirty="0"/>
            </a:br>
            <a:r>
              <a:rPr lang="nl-NL" b="1" dirty="0"/>
              <a:t>ziekte van Parkinson en Parkinsonismen</a:t>
            </a:r>
            <a:endParaRPr lang="nl-NL" b="1" dirty="0">
              <a:ea typeface="Calibri Light"/>
              <a:cs typeface="Calibri Ligh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06FFE6F-A39E-A8C7-411C-8DB14321F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85" y="44259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32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42401-0F38-B21A-9E9A-8E18C4E4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1" dirty="0">
                <a:ea typeface="Calibri Light"/>
                <a:cs typeface="Calibri Light"/>
              </a:rPr>
            </a:br>
            <a:br>
              <a:rPr lang="nl-NL" b="1" dirty="0">
                <a:ea typeface="Calibri Light"/>
                <a:cs typeface="Calibri Light"/>
              </a:rPr>
            </a:br>
            <a:r>
              <a:rPr lang="nl-NL" b="1" dirty="0">
                <a:ea typeface="Calibri Light"/>
                <a:cs typeface="Calibri Light"/>
              </a:rPr>
              <a:t>Eten en drinken &amp; Parkinson(isme)</a:t>
            </a:r>
            <a:endParaRPr lang="nl-NL" b="1"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38746-E3A6-2EE0-7551-41157671E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nl-NL" dirty="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nl-NL" dirty="0">
                <a:ea typeface="Calibri" panose="020F0502020204030204"/>
                <a:cs typeface="Calibri" panose="020F0502020204030204"/>
              </a:rPr>
              <a:t>Problemen met:</a:t>
            </a:r>
            <a:endParaRPr lang="nl-NL" dirty="0"/>
          </a:p>
          <a:p>
            <a:pPr>
              <a:buNone/>
            </a:pPr>
            <a:r>
              <a:rPr lang="nl-NL" dirty="0">
                <a:ea typeface="Calibri" panose="020F0502020204030204"/>
                <a:cs typeface="Calibri" panose="020F0502020204030204"/>
              </a:rPr>
              <a:t>- </a:t>
            </a:r>
            <a:r>
              <a:rPr lang="nl-NL" b="1" dirty="0">
                <a:ea typeface="Calibri" panose="020F0502020204030204"/>
                <a:cs typeface="Calibri" panose="020F0502020204030204"/>
              </a:rPr>
              <a:t>Slikken </a:t>
            </a:r>
            <a:r>
              <a:rPr lang="nl-NL" dirty="0">
                <a:ea typeface="Calibri" panose="020F0502020204030204"/>
                <a:cs typeface="Calibri" panose="020F0502020204030204"/>
              </a:rPr>
              <a:t>en </a:t>
            </a:r>
            <a:r>
              <a:rPr lang="nl-NL" b="1" dirty="0">
                <a:ea typeface="Calibri" panose="020F0502020204030204"/>
                <a:cs typeface="Calibri" panose="020F0502020204030204"/>
              </a:rPr>
              <a:t>speeksel</a:t>
            </a:r>
            <a:r>
              <a:rPr lang="nl-NL" dirty="0">
                <a:ea typeface="Calibri" panose="020F0502020204030204"/>
                <a:cs typeface="Calibri" panose="020F0502020204030204"/>
              </a:rPr>
              <a:t>verlies</a:t>
            </a:r>
            <a:endParaRPr lang="nl-NL" dirty="0"/>
          </a:p>
          <a:p>
            <a:pPr>
              <a:buNone/>
            </a:pPr>
            <a:r>
              <a:rPr lang="nl-NL" dirty="0">
                <a:ea typeface="Calibri" panose="020F0502020204030204"/>
                <a:cs typeface="Calibri" panose="020F0502020204030204"/>
              </a:rPr>
              <a:t>- Bestek/beker naar de mond brengen, vasthouden bestek/beker</a:t>
            </a:r>
            <a:endParaRPr lang="nl-NL" dirty="0"/>
          </a:p>
          <a:p>
            <a:pPr>
              <a:buNone/>
            </a:pPr>
            <a:r>
              <a:rPr lang="nl-NL" dirty="0">
                <a:ea typeface="Calibri" panose="020F0502020204030204"/>
                <a:cs typeface="Calibri" panose="020F0502020204030204"/>
              </a:rPr>
              <a:t>- </a:t>
            </a:r>
            <a:r>
              <a:rPr lang="nl-NL" b="1" dirty="0">
                <a:ea typeface="Calibri" panose="020F0502020204030204"/>
                <a:cs typeface="Calibri" panose="020F0502020204030204"/>
              </a:rPr>
              <a:t>Kauwen</a:t>
            </a:r>
            <a:r>
              <a:rPr lang="nl-NL" dirty="0">
                <a:ea typeface="Calibri" panose="020F0502020204030204"/>
                <a:cs typeface="Calibri" panose="020F0502020204030204"/>
              </a:rPr>
              <a:t>, eten lang vasthouden in de mond</a:t>
            </a:r>
            <a:endParaRPr lang="nl-NL" dirty="0"/>
          </a:p>
          <a:p>
            <a:pPr>
              <a:buNone/>
            </a:pPr>
            <a:r>
              <a:rPr lang="nl-NL" dirty="0">
                <a:ea typeface="Calibri" panose="020F0502020204030204"/>
                <a:cs typeface="Calibri" panose="020F0502020204030204"/>
              </a:rPr>
              <a:t>- </a:t>
            </a:r>
            <a:r>
              <a:rPr lang="nl-NL" b="1" dirty="0">
                <a:ea typeface="Calibri" panose="020F0502020204030204"/>
                <a:cs typeface="Calibri" panose="020F0502020204030204"/>
              </a:rPr>
              <a:t>Houding </a:t>
            </a:r>
            <a:r>
              <a:rPr lang="nl-NL" dirty="0">
                <a:ea typeface="Calibri" panose="020F0502020204030204"/>
                <a:cs typeface="Calibri" panose="020F0502020204030204"/>
              </a:rPr>
              <a:t>aan tafel</a:t>
            </a:r>
            <a:endParaRPr lang="nl-NL" dirty="0"/>
          </a:p>
          <a:p>
            <a:pPr>
              <a:buFont typeface="Calibri" panose="020B0604020202020204" pitchFamily="34" charset="0"/>
              <a:buChar char="-"/>
            </a:pPr>
            <a:r>
              <a:rPr lang="nl-NL" dirty="0">
                <a:ea typeface="Calibri" panose="020F0502020204030204"/>
                <a:cs typeface="Calibri" panose="020F0502020204030204"/>
              </a:rPr>
              <a:t>Traagheid / dubbeltaken /afleiding</a:t>
            </a:r>
          </a:p>
          <a:p>
            <a:pPr marL="0" indent="0">
              <a:buNone/>
            </a:pPr>
            <a:endParaRPr lang="nl-NL" sz="32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744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58388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Communicatie &amp; Parkinson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5640" y="1716087"/>
            <a:ext cx="10515600" cy="4684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nl-NL" sz="2400" u="sng" dirty="0">
                <a:ea typeface="Calibri"/>
                <a:cs typeface="Calibri"/>
              </a:rPr>
            </a:br>
            <a:r>
              <a:rPr lang="nl-NL" sz="2400" u="sng" dirty="0">
                <a:ea typeface="Calibri"/>
                <a:cs typeface="Calibri"/>
              </a:rPr>
              <a:t>Problemen met spreken:</a:t>
            </a:r>
            <a:endParaRPr lang="nl-NL" u="sng" dirty="0">
              <a:ea typeface="Calibri"/>
              <a:cs typeface="Calibri"/>
            </a:endParaRPr>
          </a:p>
          <a:p>
            <a:r>
              <a:rPr lang="nl-NL" sz="2400" b="1" dirty="0">
                <a:ea typeface="Calibri"/>
                <a:cs typeface="Calibri"/>
              </a:rPr>
              <a:t>Stemvolume</a:t>
            </a:r>
            <a:r>
              <a:rPr lang="nl-NL" sz="2400" dirty="0">
                <a:ea typeface="Calibri"/>
                <a:cs typeface="Calibri"/>
              </a:rPr>
              <a:t> verminderd: Hese, zachte stem.</a:t>
            </a:r>
            <a:endParaRPr lang="nl-NL" dirty="0"/>
          </a:p>
          <a:p>
            <a:r>
              <a:rPr lang="nl-NL" sz="2400" b="1" dirty="0">
                <a:ea typeface="Calibri"/>
                <a:cs typeface="Calibri"/>
              </a:rPr>
              <a:t>Articulatie</a:t>
            </a:r>
            <a:r>
              <a:rPr lang="nl-NL" sz="2400" dirty="0">
                <a:ea typeface="Calibri"/>
                <a:cs typeface="Calibri"/>
              </a:rPr>
              <a:t>problemen: kleine mondbewegingen door stijfheid: </a:t>
            </a:r>
            <a:br>
              <a:rPr lang="nl-NL" sz="2400" dirty="0">
                <a:ea typeface="Calibri"/>
                <a:cs typeface="Calibri"/>
              </a:rPr>
            </a:br>
            <a:r>
              <a:rPr lang="nl-NL" sz="2400" dirty="0">
                <a:ea typeface="Calibri"/>
                <a:cs typeface="Calibri"/>
              </a:rPr>
              <a:t>mompelen of te snel spreektempo. </a:t>
            </a:r>
            <a:endParaRPr lang="nl-NL"/>
          </a:p>
          <a:p>
            <a:r>
              <a:rPr lang="nl-NL" sz="2400" b="1" dirty="0">
                <a:ea typeface="Calibri"/>
                <a:cs typeface="Calibri"/>
              </a:rPr>
              <a:t>Monotonie</a:t>
            </a:r>
            <a:r>
              <a:rPr lang="nl-NL" sz="2400" dirty="0">
                <a:ea typeface="Calibri"/>
                <a:cs typeface="Calibri"/>
              </a:rPr>
              <a:t>: spreken op één toon, weinig spreekmelodie</a:t>
            </a:r>
            <a:endParaRPr lang="nl-NL" dirty="0"/>
          </a:p>
          <a:p>
            <a:r>
              <a:rPr lang="nl-NL" sz="2400" b="1" dirty="0">
                <a:ea typeface="Calibri"/>
                <a:cs typeface="Calibri"/>
              </a:rPr>
              <a:t>Verminderd initiatief</a:t>
            </a:r>
            <a:r>
              <a:rPr lang="nl-NL" sz="2400" dirty="0">
                <a:ea typeface="Calibri"/>
                <a:cs typeface="Calibri"/>
              </a:rPr>
              <a:t> tot spreken</a:t>
            </a:r>
            <a:endParaRPr lang="nl-NL" dirty="0"/>
          </a:p>
          <a:p>
            <a:r>
              <a:rPr lang="nl-NL" sz="2400" dirty="0">
                <a:ea typeface="Calibri"/>
                <a:cs typeface="Calibri"/>
              </a:rPr>
              <a:t>Zoeken naar de woorden</a:t>
            </a:r>
            <a:endParaRPr lang="nl-NL" dirty="0" err="1"/>
          </a:p>
          <a:p>
            <a:r>
              <a:rPr lang="nl-NL" sz="2400" dirty="0">
                <a:ea typeface="Calibri"/>
                <a:cs typeface="Calibri"/>
              </a:rPr>
              <a:t>Snel vergeten wat je wilde zeggen</a:t>
            </a:r>
            <a:endParaRPr lang="nl-NL" dirty="0"/>
          </a:p>
          <a:p>
            <a:r>
              <a:rPr lang="nl-NL" sz="2400" b="1" dirty="0">
                <a:ea typeface="Calibri"/>
                <a:cs typeface="Calibri"/>
              </a:rPr>
              <a:t>Traagheid</a:t>
            </a:r>
            <a:r>
              <a:rPr lang="nl-NL" sz="2400" dirty="0">
                <a:ea typeface="Calibri"/>
                <a:cs typeface="Calibri"/>
              </a:rPr>
              <a:t> en/of haperen in het spreken</a:t>
            </a:r>
            <a:endParaRPr lang="nl-NL" dirty="0"/>
          </a:p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521C38-02BB-9792-AA6F-B17013752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41148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/>
          <a:lstStyle/>
          <a:p>
            <a:r>
              <a:rPr lang="nl-NL" b="1" dirty="0"/>
              <a:t>Oefening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PLVT (Pitch </a:t>
            </a:r>
            <a:r>
              <a:rPr lang="nl-NL" dirty="0" err="1"/>
              <a:t>Limiting</a:t>
            </a:r>
            <a:r>
              <a:rPr lang="nl-NL" dirty="0"/>
              <a:t> Voice Treatment)</a:t>
            </a:r>
          </a:p>
          <a:p>
            <a:endParaRPr lang="nl-NL" dirty="0">
              <a:ea typeface="Calibri"/>
              <a:cs typeface="Calibri"/>
            </a:endParaRPr>
          </a:p>
          <a:p>
            <a:pPr lvl="1"/>
            <a:r>
              <a:rPr lang="nl-NL" dirty="0"/>
              <a:t>App Voice trainer (altijd in samenspraak met de logopedist)</a:t>
            </a:r>
            <a:endParaRPr lang="nl-NL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nl-NL" dirty="0">
                <a:ea typeface="+mn-lt"/>
                <a:cs typeface="+mn-lt"/>
                <a:hlinkClick r:id="rId2"/>
              </a:rPr>
              <a:t>Voice Trainer - Apps op Google Play</a:t>
            </a:r>
            <a:endParaRPr lang="nl-NL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nl-NL" dirty="0">
                <a:ea typeface="+mn-lt"/>
                <a:cs typeface="+mn-lt"/>
                <a:hlinkClick r:id="rId3"/>
              </a:rPr>
              <a:t>Voice Trainer in de App Store</a:t>
            </a:r>
            <a:endParaRPr lang="nl-NL" dirty="0">
              <a:ea typeface="Calibri"/>
              <a:cs typeface="Calibri"/>
            </a:endParaRPr>
          </a:p>
          <a:p>
            <a:pPr lvl="1"/>
            <a:endParaRPr lang="nl-NL" dirty="0"/>
          </a:p>
          <a:p>
            <a:pPr lvl="1"/>
            <a:r>
              <a:rPr lang="nl-NL" dirty="0"/>
              <a:t>Reeksen samen doen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lvl="1"/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98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/>
          <a:lstStyle/>
          <a:p>
            <a:r>
              <a:rPr lang="nl-NL" b="1" dirty="0"/>
              <a:t>Hoe komt u bij de logopedist terecht?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ea typeface="Calibri" panose="020F0502020204030204"/>
                <a:cs typeface="Calibri" panose="020F0502020204030204"/>
              </a:rPr>
              <a:t>Verwijzing van:</a:t>
            </a:r>
          </a:p>
          <a:p>
            <a:r>
              <a:rPr lang="nl-NL" dirty="0"/>
              <a:t>Neuroloog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Parkinsonverpleegkundige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Huisarts</a:t>
            </a: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 dirty="0">
              <a:ea typeface="Calibri"/>
              <a:cs typeface="Calibri"/>
            </a:endParaRPr>
          </a:p>
          <a:p>
            <a:r>
              <a:rPr lang="nl-NL" dirty="0"/>
              <a:t>Via de zorgzoeker van </a:t>
            </a:r>
            <a:r>
              <a:rPr lang="nl-NL" dirty="0" err="1"/>
              <a:t>ParkinsonNet</a:t>
            </a:r>
            <a:endParaRPr lang="nl-NL" dirty="0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  <a:hlinkClick r:id="rId2"/>
              </a:rPr>
              <a:t>https://www.parkinsonzorgzoeker.nl/</a:t>
            </a:r>
            <a:r>
              <a:rPr lang="nl-NL" dirty="0">
                <a:ea typeface="Calibri"/>
                <a:cs typeface="Calibri"/>
              </a:rPr>
              <a:t> </a:t>
            </a:r>
          </a:p>
          <a:p>
            <a:endParaRPr lang="nl-NL">
              <a:ea typeface="Calibri" panose="020F0502020204030204"/>
              <a:cs typeface="Calibri" panose="020F0502020204030204"/>
            </a:endParaRPr>
          </a:p>
          <a:p>
            <a:pPr lvl="1"/>
            <a:endParaRPr lang="nl-NL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821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/>
          <a:lstStyle/>
          <a:p>
            <a:r>
              <a:rPr lang="nl-NL" b="1" dirty="0"/>
              <a:t>Logopedie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Verwijzing</a:t>
            </a:r>
          </a:p>
          <a:p>
            <a:r>
              <a:rPr lang="nl-NL" dirty="0"/>
              <a:t>Hoe ziet het traject eruit?</a:t>
            </a:r>
          </a:p>
          <a:p>
            <a:pPr lvl="1"/>
            <a:r>
              <a:rPr lang="nl-NL" dirty="0"/>
              <a:t>Intake</a:t>
            </a:r>
          </a:p>
          <a:p>
            <a:pPr lvl="1"/>
            <a:r>
              <a:rPr lang="nl-NL" dirty="0"/>
              <a:t>Onderzoek</a:t>
            </a:r>
          </a:p>
          <a:p>
            <a:pPr lvl="1"/>
            <a:r>
              <a:rPr lang="nl-NL" dirty="0"/>
              <a:t>Behandeling ja/nee</a:t>
            </a:r>
          </a:p>
          <a:p>
            <a:pPr lvl="1"/>
            <a:r>
              <a:rPr lang="nl-NL" dirty="0"/>
              <a:t>Evaluatie</a:t>
            </a:r>
          </a:p>
          <a:p>
            <a:pPr lvl="1"/>
            <a:r>
              <a:rPr lang="nl-NL" dirty="0"/>
              <a:t>Afronding</a:t>
            </a:r>
          </a:p>
          <a:p>
            <a:pPr lvl="1"/>
            <a:r>
              <a:rPr lang="nl-NL" dirty="0">
                <a:ea typeface="Calibri" panose="020F0502020204030204"/>
                <a:cs typeface="Calibri" panose="020F0502020204030204"/>
              </a:rPr>
              <a:t>Controleafspraak (zo nodig)</a:t>
            </a:r>
          </a:p>
          <a:p>
            <a:pPr marL="457200" lvl="1" indent="0">
              <a:buNone/>
            </a:pP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797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/>
          <a:lstStyle/>
          <a:p>
            <a:r>
              <a:rPr lang="nl-NL" b="1"/>
              <a:t>Samenwerking     </a:t>
            </a:r>
            <a:r>
              <a:rPr lang="nl-NL" b="1" dirty="0"/>
              <a:t> </a:t>
            </a:r>
            <a:endParaRPr lang="nl-NL" b="1">
              <a:ea typeface="Calibri Light"/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  <a:p>
            <a:endParaRPr lang="nl-NL" sz="2400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r>
              <a:rPr lang="nl-NL" dirty="0"/>
              <a:t>Gespecialiseerde zorgverleners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Zorgzoeker </a:t>
            </a:r>
            <a:r>
              <a:rPr lang="nl-NL" dirty="0" err="1"/>
              <a:t>ParkinsonNet</a:t>
            </a:r>
            <a:r>
              <a:rPr lang="nl-NL" dirty="0"/>
              <a:t>: </a:t>
            </a:r>
            <a:r>
              <a:rPr lang="nl-NL" dirty="0">
                <a:hlinkClick r:id="rId2"/>
              </a:rPr>
              <a:t>https://www.parkinsonzorgzoeker.nl/</a:t>
            </a:r>
            <a:r>
              <a:rPr lang="nl-NL" dirty="0"/>
              <a:t> </a:t>
            </a: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9DB722-910A-9023-D52C-0229C8EA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5" y="2222500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99575"/>
            <a:ext cx="10515600" cy="1325563"/>
          </a:xfrm>
        </p:spPr>
        <p:txBody>
          <a:bodyPr/>
          <a:lstStyle/>
          <a:p>
            <a:r>
              <a:rPr lang="nl-NL" b="1" dirty="0"/>
              <a:t>Nieuwe richtlijn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15311"/>
            <a:ext cx="10515600" cy="405479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https://web.alii.care/home?client=Paramedische-Richtlijn-Parkinson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Afbeelding met tekst, elektronica, schermopname, software&#10;&#10;Automatisch gegenereerde beschrijving">
            <a:extLst>
              <a:ext uri="{FF2B5EF4-FFF2-40B4-BE49-F238E27FC236}">
                <a16:creationId xmlns:a16="http://schemas.microsoft.com/office/drawing/2014/main" id="{AC6BAC94-E36D-5D17-B605-C1E7BFFE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81" y="2462694"/>
            <a:ext cx="7211392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1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/>
          <a:lstStyle/>
          <a:p>
            <a:r>
              <a:rPr lang="nl-NL" b="1" dirty="0"/>
              <a:t>Handige sites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hlinkClick r:id="rId2"/>
              </a:rPr>
              <a:t>https://www.parkinsonzorgzoeker.nl/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https://www.parkinsonnet.nl/leven-met-parkinson/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https://www.parkinsontv.nl/</a:t>
            </a:r>
            <a:r>
              <a:rPr lang="nl-NL" dirty="0"/>
              <a:t> </a:t>
            </a: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r>
              <a:rPr lang="nl-NL" dirty="0">
                <a:ea typeface="Calibri" panose="020F0502020204030204"/>
                <a:cs typeface="Calibri" panose="020F0502020204030204"/>
                <a:hlinkClick r:id="rId5"/>
              </a:rPr>
              <a:t>https://web.alii.care/home?client=Paramedische-Richtlijn-Parkinson</a:t>
            </a:r>
            <a:r>
              <a:rPr lang="nl-NL" dirty="0">
                <a:ea typeface="Calibri" panose="020F0502020204030204"/>
                <a:cs typeface="Calibri" panose="020F0502020204030204"/>
              </a:rPr>
              <a:t> </a:t>
            </a:r>
          </a:p>
          <a:p>
            <a:endParaRPr lang="nl-NL" dirty="0"/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  <a:p>
            <a:pPr lvl="1"/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093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A26EC-B804-C2B1-1D81-79CEEA06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b="1" dirty="0">
                <a:ea typeface="Calibri Light"/>
                <a:cs typeface="Calibri Light"/>
              </a:rPr>
            </a:br>
            <a:r>
              <a:rPr lang="nl-NL" b="1" dirty="0">
                <a:ea typeface="Calibri Light"/>
                <a:cs typeface="Calibri Light"/>
              </a:rPr>
              <a:t>Vragen?</a:t>
            </a:r>
            <a:endParaRPr lang="nl-NL" b="1" dirty="0"/>
          </a:p>
        </p:txBody>
      </p:sp>
      <p:pic>
        <p:nvPicPr>
          <p:cNvPr id="4" name="Tijdelijke aanduiding voor inhoud 3" descr="Persoon met een idee">
            <a:extLst>
              <a:ext uri="{FF2B5EF4-FFF2-40B4-BE49-F238E27FC236}">
                <a16:creationId xmlns:a16="http://schemas.microsoft.com/office/drawing/2014/main" id="{868E38DF-4B82-66FE-C7B0-2F0334B31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66303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>
            <a:normAutofit/>
          </a:bodyPr>
          <a:lstStyle/>
          <a:p>
            <a:r>
              <a:rPr lang="nl-NL" b="1" dirty="0">
                <a:ea typeface="Calibri Light"/>
                <a:cs typeface="Calibri Light"/>
              </a:rPr>
              <a:t>Wie zijn wij?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ea typeface="Calibri"/>
              <a:cs typeface="Calibri"/>
            </a:endParaRPr>
          </a:p>
          <a:p>
            <a:r>
              <a:rPr lang="nl-NL" sz="3200" dirty="0">
                <a:ea typeface="Calibri"/>
                <a:cs typeface="Calibri"/>
              </a:rPr>
              <a:t>Patricia </a:t>
            </a:r>
            <a:r>
              <a:rPr lang="nl-NL" sz="3200" err="1">
                <a:ea typeface="Calibri"/>
                <a:cs typeface="Calibri"/>
              </a:rPr>
              <a:t>Groothedde</a:t>
            </a:r>
            <a:endParaRPr lang="nl-NL" sz="3200">
              <a:ea typeface="Calibri"/>
              <a:cs typeface="Calibri"/>
            </a:endParaRPr>
          </a:p>
          <a:p>
            <a:endParaRPr lang="nl-NL" sz="3200" dirty="0">
              <a:ea typeface="Calibri"/>
              <a:cs typeface="Calibri"/>
            </a:endParaRPr>
          </a:p>
          <a:p>
            <a:r>
              <a:rPr lang="nl-NL" sz="3200" dirty="0">
                <a:ea typeface="Calibri"/>
                <a:cs typeface="Calibri"/>
              </a:rPr>
              <a:t>Mariëlle Poot</a:t>
            </a:r>
          </a:p>
        </p:txBody>
      </p:sp>
    </p:spTree>
    <p:extLst>
      <p:ext uri="{BB962C8B-B14F-4D97-AF65-F5344CB8AC3E}">
        <p14:creationId xmlns:p14="http://schemas.microsoft.com/office/powerpoint/2010/main" val="377941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/>
          <a:lstStyle/>
          <a:p>
            <a:r>
              <a:rPr lang="nl-NL" b="1" dirty="0"/>
              <a:t>De Zorgcirkel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/>
          <a:lstStyle/>
          <a:p>
            <a:r>
              <a:rPr lang="nl-NL" dirty="0"/>
              <a:t>Regio’s</a:t>
            </a:r>
          </a:p>
          <a:p>
            <a:r>
              <a:rPr lang="nl-NL" dirty="0"/>
              <a:t>Behandellocaties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74692C-64E5-76DD-C258-F23CD4C1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415" y="3061406"/>
            <a:ext cx="4910196" cy="27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>
            <a:normAutofit/>
          </a:bodyPr>
          <a:lstStyle/>
          <a:p>
            <a:r>
              <a:rPr lang="nl-NL" b="1" dirty="0"/>
              <a:t>Programma</a:t>
            </a:r>
            <a:endParaRPr lang="nl-NL" b="1">
              <a:ea typeface="Calibri Light"/>
              <a:cs typeface="Calibri Ligh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Logopedie</a:t>
            </a:r>
          </a:p>
          <a:p>
            <a:r>
              <a:rPr lang="nl-NL" dirty="0">
                <a:ea typeface="Calibri"/>
                <a:cs typeface="Calibri"/>
              </a:rPr>
              <a:t>Oefening</a:t>
            </a:r>
            <a:endParaRPr lang="nl-NL" dirty="0"/>
          </a:p>
          <a:p>
            <a:r>
              <a:rPr lang="nl-NL" dirty="0"/>
              <a:t>Samenwerking</a:t>
            </a:r>
          </a:p>
          <a:p>
            <a:r>
              <a:rPr lang="nl-NL" dirty="0"/>
              <a:t>Tips en handige sites</a:t>
            </a:r>
          </a:p>
          <a:p>
            <a:r>
              <a:rPr lang="nl-NL" dirty="0"/>
              <a:t>ParkinsonNet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543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C7B83-50BC-4737-DAAF-F4787EA6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2562"/>
          </a:xfrm>
        </p:spPr>
        <p:txBody>
          <a:bodyPr>
            <a:normAutofit fontScale="90000"/>
          </a:bodyPr>
          <a:lstStyle/>
          <a:p>
            <a:br>
              <a:rPr lang="nl-NL" sz="4800" b="1" dirty="0">
                <a:ea typeface="Calibri Light"/>
                <a:cs typeface="Calibri Light"/>
              </a:rPr>
            </a:br>
            <a:br>
              <a:rPr lang="nl-NL" sz="4800" b="1" dirty="0">
                <a:ea typeface="Calibri Light"/>
                <a:cs typeface="Calibri Light"/>
              </a:rPr>
            </a:br>
            <a:r>
              <a:rPr lang="nl-NL" b="1" dirty="0">
                <a:ea typeface="Calibri Light"/>
                <a:cs typeface="Calibri Light"/>
              </a:rPr>
              <a:t>Wat doet een logopedist?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3F6C9-3F9A-C626-DE7E-84BC8E233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  <a:p>
            <a:r>
              <a:rPr lang="nl-NL" sz="3200" dirty="0">
                <a:ea typeface="Calibri"/>
                <a:cs typeface="Calibri"/>
              </a:rPr>
              <a:t>Onderzoekt, behandelt en adviseert cliënten bij:</a:t>
            </a:r>
          </a:p>
          <a:p>
            <a:pPr marL="0" indent="0">
              <a:buNone/>
            </a:pPr>
            <a:r>
              <a:rPr lang="nl-NL" sz="3200" dirty="0">
                <a:ea typeface="Calibri"/>
                <a:cs typeface="Calibri"/>
              </a:rPr>
              <a:t> - Slikproblemen</a:t>
            </a:r>
          </a:p>
          <a:p>
            <a:pPr marL="0" indent="0">
              <a:buNone/>
            </a:pPr>
            <a:r>
              <a:rPr lang="nl-NL" sz="3200" dirty="0">
                <a:ea typeface="Calibri"/>
                <a:cs typeface="Calibri"/>
              </a:rPr>
              <a:t> - Communicatieproblemen (Stem, spraak, taal, gehoor)</a:t>
            </a:r>
          </a:p>
          <a:p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41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91357-54DF-C597-9951-0A69CBC6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1" dirty="0">
                <a:ea typeface="Calibri Light"/>
                <a:cs typeface="Calibri Light"/>
              </a:rPr>
            </a:br>
            <a:br>
              <a:rPr lang="nl-NL" b="1" dirty="0">
                <a:ea typeface="Calibri Light"/>
                <a:cs typeface="Calibri Light"/>
              </a:rPr>
            </a:br>
            <a:r>
              <a:rPr lang="nl-NL" b="1" dirty="0">
                <a:ea typeface="Calibri Light"/>
                <a:cs typeface="Calibri Light"/>
              </a:rPr>
              <a:t>Parkinson(isme) &amp; Logopedie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B4AEAD-BDF1-3A3A-830E-B3033EBC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r>
              <a:rPr lang="nl-NL" dirty="0">
                <a:ea typeface="Calibri"/>
                <a:cs typeface="Calibri"/>
              </a:rPr>
              <a:t>Speekselverlies</a:t>
            </a:r>
          </a:p>
          <a:p>
            <a:endParaRPr lang="nl-NL" dirty="0">
              <a:ea typeface="Calibri"/>
              <a:cs typeface="Calibri"/>
            </a:endParaRPr>
          </a:p>
          <a:p>
            <a:r>
              <a:rPr lang="nl-NL" dirty="0">
                <a:ea typeface="Calibri"/>
                <a:cs typeface="Calibri"/>
              </a:rPr>
              <a:t>Slikproblemen</a:t>
            </a:r>
          </a:p>
          <a:p>
            <a:endParaRPr lang="nl-NL" dirty="0">
              <a:ea typeface="Calibri"/>
              <a:cs typeface="Calibri"/>
            </a:endParaRPr>
          </a:p>
          <a:p>
            <a:r>
              <a:rPr lang="nl-NL" dirty="0">
                <a:ea typeface="Calibri"/>
                <a:cs typeface="Calibri"/>
              </a:rPr>
              <a:t>Stem en spraakproblemen</a:t>
            </a:r>
          </a:p>
        </p:txBody>
      </p:sp>
    </p:spTree>
    <p:extLst>
      <p:ext uri="{BB962C8B-B14F-4D97-AF65-F5344CB8AC3E}">
        <p14:creationId xmlns:p14="http://schemas.microsoft.com/office/powerpoint/2010/main" val="365797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0445"/>
            <a:ext cx="10515600" cy="1325563"/>
          </a:xfrm>
        </p:spPr>
        <p:txBody>
          <a:bodyPr/>
          <a:lstStyle/>
          <a:p>
            <a:r>
              <a:rPr lang="nl-NL" b="1" dirty="0"/>
              <a:t>Speeksel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46007"/>
            <a:ext cx="10515600" cy="4054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Hoe ontstaat speekselverlies? (Frequentie van het slikken)</a:t>
            </a:r>
          </a:p>
          <a:p>
            <a:endParaRPr lang="nl-NL" dirty="0"/>
          </a:p>
          <a:p>
            <a:r>
              <a:rPr lang="nl-NL" dirty="0"/>
              <a:t>Automatismen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endParaRPr lang="nl-NL" dirty="0"/>
          </a:p>
          <a:p>
            <a:r>
              <a:rPr lang="nl-NL" dirty="0"/>
              <a:t>Cues: hoe denk je eraan?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63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4945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/>
              <a:t>Slikstoornis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sz="3200" b="1" dirty="0">
                <a:latin typeface="Calibri"/>
                <a:ea typeface="Calibri"/>
                <a:cs typeface="Calibri"/>
              </a:rPr>
              <a:t>Slikproblemen</a:t>
            </a:r>
            <a:endParaRPr lang="nl-NL" b="1" dirty="0">
              <a:ea typeface="Calibri Light"/>
              <a:cs typeface="Calibri Light"/>
            </a:endParaRPr>
          </a:p>
          <a:p>
            <a:r>
              <a:rPr lang="nl-NL" sz="3200" dirty="0">
                <a:latin typeface="Calibri"/>
                <a:ea typeface="Calibri"/>
                <a:cs typeface="Calibri"/>
              </a:rPr>
              <a:t>Aandoeningen waarbij het slikken moeilijk of onmogelijk is</a:t>
            </a:r>
            <a:endParaRPr lang="nl-NL" dirty="0"/>
          </a:p>
          <a:p>
            <a:br>
              <a:rPr lang="nl-NL" sz="3200" b="1" dirty="0">
                <a:latin typeface="Calibri"/>
                <a:ea typeface="Calibri"/>
                <a:cs typeface="Calibri"/>
              </a:rPr>
            </a:br>
            <a:r>
              <a:rPr lang="nl-NL" sz="3200" b="1" dirty="0">
                <a:latin typeface="Calibri"/>
                <a:ea typeface="Calibri"/>
                <a:cs typeface="Calibri"/>
              </a:rPr>
              <a:t>Verslikken</a:t>
            </a:r>
            <a:endParaRPr lang="nl-NL" dirty="0"/>
          </a:p>
          <a:p>
            <a:r>
              <a:rPr lang="nl-NL" sz="3200" dirty="0">
                <a:latin typeface="Calibri"/>
                <a:ea typeface="Calibri"/>
                <a:cs typeface="Calibri"/>
              </a:rPr>
              <a:t>Het eten of drinken komt in de luchtpijp terecht in plaats van in de slokdarm</a:t>
            </a:r>
            <a:endParaRPr lang="nl-NL" dirty="0"/>
          </a:p>
          <a:p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V="1">
            <a:off x="2887556" y="6959600"/>
            <a:ext cx="9827684" cy="8921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15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303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b="1" dirty="0"/>
              <a:t>Slikstoornis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dirty="0">
                <a:ea typeface="+mj-lt"/>
                <a:cs typeface="+mj-lt"/>
                <a:hlinkClick r:id="rId2"/>
              </a:rPr>
              <a:t>https://www.youtube.com/watch?v=5sTAWihOtg0</a:t>
            </a:r>
            <a:r>
              <a:rPr lang="nl-NL" dirty="0">
                <a:ea typeface="+mj-lt"/>
                <a:cs typeface="+mj-lt"/>
              </a:rPr>
              <a:t> </a:t>
            </a:r>
            <a:endParaRPr lang="nl-NL" sz="3200" b="1" dirty="0">
              <a:latin typeface="Calibri"/>
              <a:ea typeface="Calibri"/>
              <a:cs typeface="Calibri"/>
            </a:endParaRPr>
          </a:p>
          <a:p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V="1">
            <a:off x="2887556" y="6959600"/>
            <a:ext cx="9827684" cy="8921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928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Breedbeeld</PresentationFormat>
  <Paragraphs>112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Logopedie bij de  ziekte van Parkinson en Parkinsonismen</vt:lpstr>
      <vt:lpstr>Wie zijn wij?</vt:lpstr>
      <vt:lpstr>De Zorgcirkel</vt:lpstr>
      <vt:lpstr>Programma</vt:lpstr>
      <vt:lpstr>  Wat doet een logopedist?</vt:lpstr>
      <vt:lpstr>  Parkinson(isme) &amp; Logopedie</vt:lpstr>
      <vt:lpstr>Speeksel</vt:lpstr>
      <vt:lpstr>   Slikstoornis   Slikproblemen Aandoeningen waarbij het slikken moeilijk of onmogelijk is  Verslikken Het eten of drinken komt in de luchtpijp terecht in plaats van in de slokdarm </vt:lpstr>
      <vt:lpstr>    Slikstoornis   https://www.youtube.com/watch?v=5sTAWihOtg0  </vt:lpstr>
      <vt:lpstr>  Eten en drinken &amp; Parkinson(isme)</vt:lpstr>
      <vt:lpstr>Communicatie &amp; Parkinson</vt:lpstr>
      <vt:lpstr>Oefening</vt:lpstr>
      <vt:lpstr>Hoe komt u bij de logopedist terecht?</vt:lpstr>
      <vt:lpstr>Logopedie</vt:lpstr>
      <vt:lpstr>Samenwerking      </vt:lpstr>
      <vt:lpstr>Nieuwe richtlijn</vt:lpstr>
      <vt:lpstr>Handige sites</vt:lpstr>
      <vt:lpstr> Vragen?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Dedy Postmus</dc:creator>
  <cp:lastModifiedBy>Patricia Groothedde</cp:lastModifiedBy>
  <cp:revision>220</cp:revision>
  <dcterms:created xsi:type="dcterms:W3CDTF">2017-08-23T13:15:56Z</dcterms:created>
  <dcterms:modified xsi:type="dcterms:W3CDTF">2025-03-31T12:07:20Z</dcterms:modified>
</cp:coreProperties>
</file>