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290" r:id="rId2"/>
    <p:sldId id="257" r:id="rId3"/>
    <p:sldId id="3345" r:id="rId4"/>
    <p:sldId id="3346" r:id="rId5"/>
    <p:sldId id="3327" r:id="rId6"/>
    <p:sldId id="3321" r:id="rId7"/>
    <p:sldId id="3347" r:id="rId8"/>
    <p:sldId id="3348" r:id="rId9"/>
    <p:sldId id="3338" r:id="rId10"/>
    <p:sldId id="3339" r:id="rId11"/>
    <p:sldId id="282" r:id="rId12"/>
    <p:sldId id="259" r:id="rId13"/>
    <p:sldId id="3328" r:id="rId14"/>
    <p:sldId id="3329" r:id="rId15"/>
    <p:sldId id="3322" r:id="rId16"/>
    <p:sldId id="3332" r:id="rId17"/>
    <p:sldId id="3336" r:id="rId18"/>
    <p:sldId id="3331" r:id="rId19"/>
    <p:sldId id="3323" r:id="rId20"/>
    <p:sldId id="3341" r:id="rId21"/>
    <p:sldId id="3340" r:id="rId22"/>
    <p:sldId id="3324" r:id="rId23"/>
    <p:sldId id="3334" r:id="rId24"/>
    <p:sldId id="3325" r:id="rId25"/>
    <p:sldId id="3335" r:id="rId26"/>
    <p:sldId id="3337" r:id="rId27"/>
    <p:sldId id="3342" r:id="rId28"/>
    <p:sldId id="3343" r:id="rId2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85546" autoAdjust="0"/>
  </p:normalViewPr>
  <p:slideViewPr>
    <p:cSldViewPr snapToGrid="0">
      <p:cViewPr varScale="1">
        <p:scale>
          <a:sx n="97" d="100"/>
          <a:sy n="97" d="100"/>
        </p:scale>
        <p:origin x="1164" y="15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oleObject" Target="file:///\\umcfs034\NEUROuser$\Z101147\parkinson%20and%20vision%20study\Artikelen\screenings%20questionnaire%20paper\excel%20file%20figuren%20SQ%20paper.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umcfs034\NEUROuser$\Z101147\parkinson%20and%20vision%20study\Artikelen\screenings%20questionnaire%20paper\excel%20file%20figuren%20SQ%20paper.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barChart>
        <c:barDir val="col"/>
        <c:grouping val="clustered"/>
        <c:varyColors val="0"/>
        <c:ser>
          <c:idx val="0"/>
          <c:order val="0"/>
          <c:tx>
            <c:strRef>
              <c:f>qol!$E$58</c:f>
              <c:strCache>
                <c:ptCount val="1"/>
                <c:pt idx="0">
                  <c:v>Personen met de ziekte van Parkinson</c:v>
                </c:pt>
              </c:strCache>
            </c:strRef>
          </c:tx>
          <c:spPr>
            <a:solidFill>
              <a:srgbClr val="C00000">
                <a:alpha val="85000"/>
              </a:srgbClr>
            </a:solidFill>
            <a:ln w="9525" cap="flat" cmpd="sng" algn="ctr">
              <a:solidFill>
                <a:schemeClr val="lt1">
                  <a:alpha val="50000"/>
                </a:schemeClr>
              </a:solidFill>
              <a:round/>
            </a:ln>
            <a:effectLst/>
          </c:spPr>
          <c:invertIfNegative val="0"/>
          <c:dLbls>
            <c:dLbl>
              <c:idx val="0"/>
              <c:tx>
                <c:rich>
                  <a:bodyPr rot="0" spcFirstLastPara="1" vertOverflow="ellipsis" vert="horz" wrap="square" lIns="38100" tIns="19050" rIns="38100" bIns="19050" anchor="ctr" anchorCtr="1">
                    <a:noAutofit/>
                  </a:bodyPr>
                  <a:lstStyle/>
                  <a:p>
                    <a:pPr>
                      <a:defRPr sz="1197" b="1" i="0" u="none" strike="noStrike" kern="1200" baseline="0">
                        <a:solidFill>
                          <a:srgbClr val="000000"/>
                        </a:solidFill>
                        <a:latin typeface="+mn-lt"/>
                        <a:ea typeface="+mn-ea"/>
                        <a:cs typeface="+mn-cs"/>
                      </a:defRPr>
                    </a:pPr>
                    <a:fld id="{98F6227B-BC2D-40EA-A40D-DA175315D685}" type="VALUE">
                      <a:rPr lang="en-US" sz="1600">
                        <a:solidFill>
                          <a:srgbClr val="000000"/>
                        </a:solidFill>
                      </a:rPr>
                      <a:pPr>
                        <a:defRPr>
                          <a:solidFill>
                            <a:srgbClr val="000000"/>
                          </a:solidFill>
                        </a:defRPr>
                      </a:pPr>
                      <a:t>[WAARDE]</a:t>
                    </a:fld>
                    <a:endParaRPr lang="nl-NL"/>
                  </a:p>
                </c:rich>
              </c:tx>
              <c:spPr>
                <a:noFill/>
                <a:ln>
                  <a:noFill/>
                </a:ln>
                <a:effectLst/>
              </c:spPr>
              <c:txPr>
                <a:bodyPr rot="0" spcFirstLastPara="1" vertOverflow="ellipsis" vert="horz" wrap="square" lIns="38100" tIns="19050" rIns="38100" bIns="19050" anchor="ctr" anchorCtr="1">
                  <a:noAutofit/>
                </a:bodyPr>
                <a:lstStyle/>
                <a:p>
                  <a:pPr>
                    <a:defRPr sz="1197" b="1" i="0" u="none" strike="noStrike" kern="1200" baseline="0">
                      <a:solidFill>
                        <a:srgbClr val="000000"/>
                      </a:solidFill>
                      <a:latin typeface="+mn-lt"/>
                      <a:ea typeface="+mn-ea"/>
                      <a:cs typeface="+mn-cs"/>
                    </a:defRPr>
                  </a:pPr>
                  <a:endParaRPr lang="nl-NL"/>
                </a:p>
              </c:txPr>
              <c:dLblPos val="outEnd"/>
              <c:showLegendKey val="0"/>
              <c:showVal val="1"/>
              <c:showCatName val="0"/>
              <c:showSerName val="0"/>
              <c:showPercent val="0"/>
              <c:showBubbleSize val="0"/>
              <c:extLst>
                <c:ext xmlns:c15="http://schemas.microsoft.com/office/drawing/2012/chart" uri="{CE6537A1-D6FC-4f65-9D91-7224C49458BB}">
                  <c15:layout>
                    <c:manualLayout>
                      <c:w val="0.14438246381314745"/>
                      <c:h val="0.12169484761521118"/>
                    </c:manualLayout>
                  </c15:layout>
                  <c15:dlblFieldTable/>
                  <c15:showDataLabelsRange val="0"/>
                </c:ext>
                <c:ext xmlns:c16="http://schemas.microsoft.com/office/drawing/2014/chart" uri="{C3380CC4-5D6E-409C-BE32-E72D297353CC}">
                  <c16:uniqueId val="{00000003-4991-4C5D-9E5E-EA111BBE7BBA}"/>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rgbClr val="000000"/>
                    </a:solidFill>
                    <a:latin typeface="+mn-lt"/>
                    <a:ea typeface="+mn-ea"/>
                    <a:cs typeface="+mn-cs"/>
                  </a:defRPr>
                </a:pPr>
                <a:endParaRPr lang="nl-N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val>
            <c:numRef>
              <c:f>qol!$D$58</c:f>
              <c:numCache>
                <c:formatCode>0%</c:formatCode>
                <c:ptCount val="1"/>
                <c:pt idx="0">
                  <c:v>0.82</c:v>
                </c:pt>
              </c:numCache>
            </c:numRef>
          </c:val>
          <c:extLst>
            <c:ext xmlns:c16="http://schemas.microsoft.com/office/drawing/2014/chart" uri="{C3380CC4-5D6E-409C-BE32-E72D297353CC}">
              <c16:uniqueId val="{00000000-4991-4C5D-9E5E-EA111BBE7BBA}"/>
            </c:ext>
          </c:extLst>
        </c:ser>
        <c:ser>
          <c:idx val="1"/>
          <c:order val="1"/>
          <c:tx>
            <c:strRef>
              <c:f>qol!$E$59</c:f>
              <c:strCache>
                <c:ptCount val="1"/>
                <c:pt idx="0">
                  <c:v>Personen zonder de ziekte van Parkinson</c:v>
                </c:pt>
              </c:strCache>
            </c:strRef>
          </c:tx>
          <c:spPr>
            <a:solidFill>
              <a:srgbClr val="FFC000">
                <a:alpha val="85000"/>
              </a:srgbClr>
            </a:solidFill>
            <a:ln w="9525" cap="flat" cmpd="sng" algn="ctr">
              <a:solidFill>
                <a:schemeClr val="bg1">
                  <a:alpha val="66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000000"/>
                    </a:solidFill>
                    <a:latin typeface="+mn-lt"/>
                    <a:ea typeface="+mn-ea"/>
                    <a:cs typeface="+mn-cs"/>
                  </a:defRPr>
                </a:pPr>
                <a:endParaRPr lang="nl-N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val>
            <c:numRef>
              <c:f>qol!$D$59</c:f>
              <c:numCache>
                <c:formatCode>0%</c:formatCode>
                <c:ptCount val="1"/>
                <c:pt idx="0">
                  <c:v>0.48</c:v>
                </c:pt>
              </c:numCache>
            </c:numRef>
          </c:val>
          <c:extLst>
            <c:ext xmlns:c16="http://schemas.microsoft.com/office/drawing/2014/chart" uri="{C3380CC4-5D6E-409C-BE32-E72D297353CC}">
              <c16:uniqueId val="{00000001-4991-4C5D-9E5E-EA111BBE7BBA}"/>
            </c:ext>
          </c:extLst>
        </c:ser>
        <c:dLbls>
          <c:dLblPos val="inEnd"/>
          <c:showLegendKey val="0"/>
          <c:showVal val="1"/>
          <c:showCatName val="0"/>
          <c:showSerName val="0"/>
          <c:showPercent val="0"/>
          <c:showBubbleSize val="0"/>
        </c:dLbls>
        <c:gapWidth val="65"/>
        <c:axId val="674422720"/>
        <c:axId val="674423048"/>
      </c:barChart>
      <c:catAx>
        <c:axId val="674422720"/>
        <c:scaling>
          <c:orientation val="minMax"/>
        </c:scaling>
        <c:delete val="1"/>
        <c:axPos val="b"/>
        <c:numFmt formatCode="General" sourceLinked="1"/>
        <c:majorTickMark val="none"/>
        <c:minorTickMark val="none"/>
        <c:tickLblPos val="nextTo"/>
        <c:crossAx val="674423048"/>
        <c:crosses val="autoZero"/>
        <c:auto val="1"/>
        <c:lblAlgn val="ctr"/>
        <c:lblOffset val="100"/>
        <c:noMultiLvlLbl val="0"/>
      </c:catAx>
      <c:valAx>
        <c:axId val="674423048"/>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sourceLinked="1"/>
        <c:majorTickMark val="none"/>
        <c:minorTickMark val="none"/>
        <c:tickLblPos val="nextTo"/>
        <c:crossAx val="674422720"/>
        <c:crosses val="autoZero"/>
        <c:crossBetween val="between"/>
      </c:valAx>
      <c:spPr>
        <a:noFill/>
        <a:ln>
          <a:noFill/>
        </a:ln>
        <a:effectLst/>
      </c:spPr>
    </c:plotArea>
    <c:legend>
      <c:legendPos val="b"/>
      <c:layout>
        <c:manualLayout>
          <c:xMode val="edge"/>
          <c:yMode val="edge"/>
          <c:x val="4.9999974999679161E-2"/>
          <c:y val="0.81082813582813573"/>
          <c:w val="0.92963359696449455"/>
          <c:h val="0.169757653581183"/>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600" b="0" i="0" u="none" strike="noStrike" kern="1200" baseline="0">
              <a:solidFill>
                <a:schemeClr val="dk1">
                  <a:lumMod val="75000"/>
                  <a:lumOff val="25000"/>
                </a:schemeClr>
              </a:solidFill>
              <a:latin typeface="+mn-lt"/>
              <a:ea typeface="+mn-ea"/>
              <a:cs typeface="+mn-cs"/>
            </a:defRPr>
          </a:pPr>
          <a:endParaRPr lang="nl-NL"/>
        </a:p>
      </c:txPr>
    </c:legend>
    <c:plotVisOnly val="1"/>
    <c:dispBlanksAs val="gap"/>
    <c:showDLblsOverMax val="0"/>
  </c:chart>
  <c:spPr>
    <a:noFill/>
    <a:ln w="9525" cap="flat" cmpd="sng" algn="ctr">
      <a:solidFill>
        <a:schemeClr val="dk1">
          <a:lumMod val="25000"/>
          <a:lumOff val="75000"/>
        </a:schemeClr>
      </a:solidFill>
      <a:round/>
    </a:ln>
    <a:effectLst/>
  </c:spPr>
  <c:txPr>
    <a:bodyPr/>
    <a:lstStyle/>
    <a:p>
      <a:pPr>
        <a:defRPr/>
      </a:pPr>
      <a:endParaRPr lang="nl-N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nl-NL" sz="1600"/>
              <a:t>Invloed</a:t>
            </a:r>
            <a:r>
              <a:rPr lang="nl-NL" sz="1600" baseline="0"/>
              <a:t> van oogproblemen op handelingen in het dagelijks leven</a:t>
            </a:r>
            <a:endParaRPr lang="nl-NL" sz="1600"/>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7.0010115572941345E-2"/>
          <c:y val="0.11376433821603785"/>
          <c:w val="0.90463488887547328"/>
          <c:h val="0.62651568401688262"/>
        </c:manualLayout>
      </c:layout>
      <c:barChart>
        <c:barDir val="col"/>
        <c:grouping val="clustered"/>
        <c:varyColors val="0"/>
        <c:ser>
          <c:idx val="1"/>
          <c:order val="0"/>
          <c:tx>
            <c:strRef>
              <c:f>qol!$C$31</c:f>
              <c:strCache>
                <c:ptCount val="1"/>
                <c:pt idx="0">
                  <c:v>Personen met de ziekte van Parkinson</c:v>
                </c:pt>
              </c:strCache>
            </c:strRef>
          </c:tx>
          <c:spPr>
            <a:solidFill>
              <a:srgbClr val="C00000"/>
            </a:solidFill>
            <a:ln>
              <a:noFill/>
            </a:ln>
            <a:effectLst/>
          </c:spPr>
          <c:invertIfNegative val="0"/>
          <c:cat>
            <c:strRef>
              <c:f>qol!$A$32:$B$40</c:f>
              <c:strCache>
                <c:ptCount val="9"/>
                <c:pt idx="0">
                  <c:v>Invloed op dagelijkse activiteiten</c:v>
                </c:pt>
                <c:pt idx="2">
                  <c:v>Lezen</c:v>
                </c:pt>
                <c:pt idx="3">
                  <c:v>autorijden</c:v>
                </c:pt>
                <c:pt idx="4">
                  <c:v>Televisie kijken</c:v>
                </c:pt>
                <c:pt idx="5">
                  <c:v>Met de computer werken</c:v>
                </c:pt>
                <c:pt idx="6">
                  <c:v>Hobby's</c:v>
                </c:pt>
                <c:pt idx="7">
                  <c:v>Lopen</c:v>
                </c:pt>
                <c:pt idx="8">
                  <c:v>Persoonlijke verzorging</c:v>
                </c:pt>
              </c:strCache>
            </c:strRef>
          </c:cat>
          <c:val>
            <c:numRef>
              <c:f>qol!$C$32:$C$40</c:f>
              <c:numCache>
                <c:formatCode>General</c:formatCode>
                <c:ptCount val="9"/>
                <c:pt idx="0" formatCode="0%">
                  <c:v>0.68</c:v>
                </c:pt>
                <c:pt idx="2" formatCode="0%">
                  <c:v>0.52</c:v>
                </c:pt>
                <c:pt idx="3" formatCode="0%">
                  <c:v>0.33</c:v>
                </c:pt>
                <c:pt idx="4" formatCode="0%">
                  <c:v>0.28000000000000003</c:v>
                </c:pt>
                <c:pt idx="5" formatCode="0%">
                  <c:v>0.28000000000000003</c:v>
                </c:pt>
                <c:pt idx="6" formatCode="0%">
                  <c:v>0.19</c:v>
                </c:pt>
                <c:pt idx="7" formatCode="0%">
                  <c:v>0.13</c:v>
                </c:pt>
                <c:pt idx="8" formatCode="0%">
                  <c:v>0.12</c:v>
                </c:pt>
              </c:numCache>
            </c:numRef>
          </c:val>
          <c:extLst>
            <c:ext xmlns:c16="http://schemas.microsoft.com/office/drawing/2014/chart" uri="{C3380CC4-5D6E-409C-BE32-E72D297353CC}">
              <c16:uniqueId val="{00000000-860A-442C-8613-1DCA6D092718}"/>
            </c:ext>
          </c:extLst>
        </c:ser>
        <c:ser>
          <c:idx val="2"/>
          <c:order val="1"/>
          <c:tx>
            <c:strRef>
              <c:f>qol!$D$31</c:f>
              <c:strCache>
                <c:ptCount val="1"/>
                <c:pt idx="0">
                  <c:v>Personen zonder de ziekte van Parkinson</c:v>
                </c:pt>
              </c:strCache>
            </c:strRef>
          </c:tx>
          <c:spPr>
            <a:solidFill>
              <a:srgbClr val="FFC000"/>
            </a:solidFill>
            <a:ln>
              <a:noFill/>
            </a:ln>
            <a:effectLst/>
          </c:spPr>
          <c:invertIfNegative val="0"/>
          <c:cat>
            <c:strRef>
              <c:f>qol!$A$32:$B$40</c:f>
              <c:strCache>
                <c:ptCount val="9"/>
                <c:pt idx="0">
                  <c:v>Invloed op dagelijkse activiteiten</c:v>
                </c:pt>
                <c:pt idx="2">
                  <c:v>Lezen</c:v>
                </c:pt>
                <c:pt idx="3">
                  <c:v>autorijden</c:v>
                </c:pt>
                <c:pt idx="4">
                  <c:v>Televisie kijken</c:v>
                </c:pt>
                <c:pt idx="5">
                  <c:v>Met de computer werken</c:v>
                </c:pt>
                <c:pt idx="6">
                  <c:v>Hobby's</c:v>
                </c:pt>
                <c:pt idx="7">
                  <c:v>Lopen</c:v>
                </c:pt>
                <c:pt idx="8">
                  <c:v>Persoonlijke verzorging</c:v>
                </c:pt>
              </c:strCache>
            </c:strRef>
          </c:cat>
          <c:val>
            <c:numRef>
              <c:f>qol!$D$32:$D$40</c:f>
              <c:numCache>
                <c:formatCode>General</c:formatCode>
                <c:ptCount val="9"/>
                <c:pt idx="0" formatCode="0%">
                  <c:v>0.35</c:v>
                </c:pt>
                <c:pt idx="2" formatCode="0%">
                  <c:v>0.19</c:v>
                </c:pt>
                <c:pt idx="3" formatCode="0%">
                  <c:v>0.14000000000000001</c:v>
                </c:pt>
                <c:pt idx="4" formatCode="0%">
                  <c:v>7.0000000000000007E-2</c:v>
                </c:pt>
                <c:pt idx="5" formatCode="0%">
                  <c:v>0.06</c:v>
                </c:pt>
                <c:pt idx="6" formatCode="0%">
                  <c:v>0.02</c:v>
                </c:pt>
                <c:pt idx="7" formatCode="0%">
                  <c:v>7.0000000000000007E-2</c:v>
                </c:pt>
                <c:pt idx="8" formatCode="0%">
                  <c:v>0.01</c:v>
                </c:pt>
              </c:numCache>
            </c:numRef>
          </c:val>
          <c:extLst>
            <c:ext xmlns:c16="http://schemas.microsoft.com/office/drawing/2014/chart" uri="{C3380CC4-5D6E-409C-BE32-E72D297353CC}">
              <c16:uniqueId val="{00000001-860A-442C-8613-1DCA6D092718}"/>
            </c:ext>
          </c:extLst>
        </c:ser>
        <c:dLbls>
          <c:showLegendKey val="0"/>
          <c:showVal val="0"/>
          <c:showCatName val="0"/>
          <c:showSerName val="0"/>
          <c:showPercent val="0"/>
          <c:showBubbleSize val="0"/>
        </c:dLbls>
        <c:gapWidth val="150"/>
        <c:axId val="191807488"/>
        <c:axId val="191809024"/>
      </c:barChart>
      <c:catAx>
        <c:axId val="191807488"/>
        <c:scaling>
          <c:orientation val="minMax"/>
        </c:scaling>
        <c:delete val="0"/>
        <c:axPos val="b"/>
        <c:numFmt formatCode="General" sourceLinked="1"/>
        <c:majorTickMark val="none"/>
        <c:minorTickMark val="none"/>
        <c:tickLblPos val="nextTo"/>
        <c:spPr>
          <a:noFill/>
          <a:ln w="6350" cap="flat" cmpd="sng" algn="ctr">
            <a:solidFill>
              <a:schemeClr val="tx1">
                <a:lumMod val="15000"/>
                <a:lumOff val="85000"/>
              </a:schemeClr>
            </a:solidFill>
            <a:prstDash val="solid"/>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nl-NL"/>
          </a:p>
        </c:txPr>
        <c:crossAx val="191809024"/>
        <c:crosses val="autoZero"/>
        <c:auto val="1"/>
        <c:lblAlgn val="ctr"/>
        <c:lblOffset val="100"/>
        <c:noMultiLvlLbl val="0"/>
      </c:catAx>
      <c:valAx>
        <c:axId val="191809024"/>
        <c:scaling>
          <c:orientation val="minMax"/>
        </c:scaling>
        <c:delete val="0"/>
        <c:axPos val="l"/>
        <c:majorGridlines>
          <c:spPr>
            <a:ln w="6350" cap="flat" cmpd="sng" algn="ctr">
              <a:solidFill>
                <a:schemeClr val="tx1">
                  <a:lumMod val="15000"/>
                  <a:lumOff val="85000"/>
                </a:schemeClr>
              </a:solidFill>
              <a:prstDash val="solid"/>
              <a:round/>
            </a:ln>
            <a:effectLst/>
          </c:spPr>
        </c:majorGridlines>
        <c:numFmt formatCode="0%"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nl-NL"/>
          </a:p>
        </c:txPr>
        <c:crossAx val="191807488"/>
        <c:crosses val="autoZero"/>
        <c:crossBetween val="between"/>
      </c:valAx>
      <c:spPr>
        <a:noFill/>
        <a:ln>
          <a:noFill/>
        </a:ln>
        <a:effectLst/>
      </c:spPr>
    </c:plotArea>
    <c:legend>
      <c:legendPos val="r"/>
      <c:layout>
        <c:manualLayout>
          <c:xMode val="edge"/>
          <c:yMode val="edge"/>
          <c:x val="0.10861490585123725"/>
          <c:y val="0.86620574867165989"/>
          <c:w val="0.81474565405501764"/>
          <c:h val="8.7379234537780584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nl-NL"/>
        </a:p>
      </c:txPr>
    </c:legend>
    <c:plotVisOnly val="1"/>
    <c:dispBlanksAs val="gap"/>
    <c:showDLblsOverMax val="0"/>
  </c:chart>
  <c:spPr>
    <a:solidFill>
      <a:schemeClr val="bg1"/>
    </a:solidFill>
    <a:ln w="6350" cap="flat" cmpd="sng" algn="ctr">
      <a:solidFill>
        <a:schemeClr val="tx1">
          <a:lumMod val="15000"/>
          <a:lumOff val="85000"/>
        </a:schemeClr>
      </a:solidFill>
      <a:prstDash val="solid"/>
      <a:round/>
    </a:ln>
    <a:effectLst/>
  </c:spPr>
  <c:txPr>
    <a:bodyPr/>
    <a:lstStyle/>
    <a:p>
      <a:pPr>
        <a:defRPr/>
      </a:pPr>
      <a:endParaRPr lang="nl-NL"/>
    </a:p>
  </c:txPr>
  <c:externalData r:id="rId3">
    <c:autoUpdate val="0"/>
  </c:externalData>
</c:chartSpace>
</file>

<file path=ppt/charts/colors1.xml><?xml version="1.0" encoding="utf-8"?>
<cs:colorStyle xmlns:cs="http://schemas.microsoft.com/office/drawing/2012/chartStyle" xmlns:a="http://schemas.openxmlformats.org/drawingml/2006/main" meth="withinLinear" id="15">
  <a:schemeClr val="accent2"/>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103">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mods="ignoreCSTransforms">
      <cs:styleClr val="0">
        <a:shade val="25000"/>
      </cs:styl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mods="ignoreCSTransforms">
      <cs:styleClr val="0">
        <a:tint val="25000"/>
      </cs:styl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F77CB9-7720-4D91-821A-BC5BE3ADDF64}" type="datetimeFigureOut">
              <a:rPr lang="nl-NL" smtClean="0"/>
              <a:t>16-9-2024</a:t>
            </a:fld>
            <a:endParaRPr lang="nl-NL"/>
          </a:p>
        </p:txBody>
      </p:sp>
      <p:sp>
        <p:nvSpPr>
          <p:cNvPr id="4" name="Tijdelijke aanduiding voor dia-afbeelding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93DFAE-E4E2-4889-9D2C-D7403B58613F}" type="slidenum">
              <a:rPr lang="nl-NL" smtClean="0"/>
              <a:t>‹nr.›</a:t>
            </a:fld>
            <a:endParaRPr lang="nl-NL"/>
          </a:p>
        </p:txBody>
      </p:sp>
    </p:spTree>
    <p:extLst>
      <p:ext uri="{BB962C8B-B14F-4D97-AF65-F5344CB8AC3E}">
        <p14:creationId xmlns:p14="http://schemas.microsoft.com/office/powerpoint/2010/main" val="42215287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457200">
              <a:lnSpc>
                <a:spcPct val="115000"/>
              </a:lnSpc>
              <a:spcAft>
                <a:spcPts val="10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Bij  Parkinson sterven langzaam zenuwcellen in voornamelijk de zwarte stof, ofwel ‘substantia nigra’, af. Deze cellen zijn nauw betrokken bij de productie van dopamine, een neurotransmitter (chemisch boodschappertje in het brein) die voor meerdere functies wordt gebruikt, onder andere  de bekende motorische veranderingen bij de ziekte van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parkinson</a:t>
            </a:r>
            <a:r>
              <a:rPr lang="nl-NL" sz="1800" dirty="0">
                <a:effectLst/>
                <a:latin typeface="Calibri" panose="020F0502020204030204" pitchFamily="34" charset="0"/>
                <a:ea typeface="Calibri" panose="020F0502020204030204" pitchFamily="34" charset="0"/>
                <a:cs typeface="Times New Roman" panose="02020603050405020304" pitchFamily="18" charset="0"/>
              </a:rPr>
              <a:t>. Maar </a:t>
            </a:r>
          </a:p>
          <a:p>
            <a:pPr>
              <a:lnSpc>
                <a:spcPct val="115000"/>
              </a:lnSpc>
              <a:spcAft>
                <a:spcPts val="10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 Verminderde productie van dopamine kan ook gevolgen hebben voor het zien. Dit kan door  veranderde motoriek van de oogspieren. Je kunt bijvoorbeeld niet goed meer accommoderen. Dat betekent dat je ogen niet meer snel kunnen schakelen van dichtbij naar veraf en omgekeerd. Daardoor kun je de dingen niet zo scherp zien. Ook kunnen de ogen minder goed volgbewegingen maken. De samenwerking tussen beide ogen verloopt niet zo goed zodat je last krijgt van dubbele beelden. Het knipperen wordt minder waardoor de ogen droger worden en dat is pijnlijk. Ook kramp in de oogleden komt voor. </a:t>
            </a:r>
          </a:p>
          <a:p>
            <a:pPr marL="285750" indent="-285750">
              <a:lnSpc>
                <a:spcPct val="115000"/>
              </a:lnSpc>
              <a:spcAft>
                <a:spcPts val="1000"/>
              </a:spcAft>
              <a:buFontTx/>
              <a:buChar char="-"/>
            </a:pPr>
            <a:r>
              <a:rPr lang="nl-NL" sz="1800" dirty="0">
                <a:effectLst/>
                <a:latin typeface="Calibri" panose="020F0502020204030204" pitchFamily="34" charset="0"/>
                <a:ea typeface="Calibri" panose="020F0502020204030204" pitchFamily="34" charset="0"/>
                <a:cs typeface="Times New Roman" panose="02020603050405020304" pitchFamily="18" charset="0"/>
              </a:rPr>
              <a:t>Daarnaast kunnen er veranderingen optreden in de structuur en werking  van het oog zelf. Het netvlies en de oogzenuw kunnen veranderen waardoor er bijvoorbeeld verandering van kleur en contrast zien  kan zijn. </a:t>
            </a:r>
          </a:p>
          <a:p>
            <a:pPr marL="285750" indent="-285750">
              <a:lnSpc>
                <a:spcPct val="115000"/>
              </a:lnSpc>
              <a:spcAft>
                <a:spcPts val="1000"/>
              </a:spcAft>
              <a:buFontTx/>
              <a:buChar char="-"/>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lvl="0" indent="-285750" algn="l" defTabSz="914400" rtl="0" eaLnBrk="1" fontAlgn="auto" latinLnBrk="0" hangingPunct="1">
              <a:lnSpc>
                <a:spcPct val="115000"/>
              </a:lnSpc>
              <a:spcBef>
                <a:spcPts val="0"/>
              </a:spcBef>
              <a:spcAft>
                <a:spcPts val="1000"/>
              </a:spcAft>
              <a:buClrTx/>
              <a:buSzTx/>
              <a:buFontTx/>
              <a:buChar char="-"/>
              <a:tabLst/>
              <a:defRPr/>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Licht </a:t>
            </a:r>
            <a:r>
              <a:rPr lang="en-GB" sz="1800" dirty="0" err="1">
                <a:effectLst/>
                <a:latin typeface="Calibri" panose="020F0502020204030204" pitchFamily="34" charset="0"/>
                <a:ea typeface="Times New Roman" panose="02020603050405020304" pitchFamily="18" charset="0"/>
                <a:cs typeface="Times New Roman" panose="02020603050405020304" pitchFamily="18" charset="0"/>
              </a:rPr>
              <a:t>valt</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via het </a:t>
            </a:r>
            <a:r>
              <a:rPr lang="en-GB" sz="1800" dirty="0" err="1">
                <a:effectLst/>
                <a:latin typeface="Calibri" panose="020F0502020204030204" pitchFamily="34" charset="0"/>
                <a:ea typeface="Times New Roman" panose="02020603050405020304" pitchFamily="18" charset="0"/>
                <a:cs typeface="Times New Roman" panose="02020603050405020304" pitchFamily="18" charset="0"/>
              </a:rPr>
              <a:t>hoornvlies</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en de lens op het centrale </a:t>
            </a:r>
            <a:r>
              <a:rPr lang="en-GB" sz="1800" dirty="0" err="1">
                <a:effectLst/>
                <a:latin typeface="Calibri" panose="020F0502020204030204" pitchFamily="34" charset="0"/>
                <a:ea typeface="Times New Roman" panose="02020603050405020304" pitchFamily="18" charset="0"/>
                <a:cs typeface="Times New Roman" panose="02020603050405020304" pitchFamily="18" charset="0"/>
              </a:rPr>
              <a:t>deel</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van het </a:t>
            </a:r>
            <a:r>
              <a:rPr lang="en-GB" sz="1800" dirty="0" err="1">
                <a:effectLst/>
                <a:latin typeface="Calibri" panose="020F0502020204030204" pitchFamily="34" charset="0"/>
                <a:ea typeface="Times New Roman" panose="02020603050405020304" pitchFamily="18" charset="0"/>
                <a:cs typeface="Times New Roman" panose="02020603050405020304" pitchFamily="18" charset="0"/>
              </a:rPr>
              <a:t>netvlies</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800" dirty="0" err="1">
                <a:effectLst/>
                <a:latin typeface="Calibri" panose="020F0502020204030204" pitchFamily="34" charset="0"/>
                <a:ea typeface="Times New Roman" panose="02020603050405020304" pitchFamily="18" charset="0"/>
                <a:cs typeface="Times New Roman" panose="02020603050405020304" pitchFamily="18" charset="0"/>
              </a:rPr>
              <a:t>gele</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800" dirty="0" err="1">
                <a:effectLst/>
                <a:latin typeface="Calibri" panose="020F0502020204030204" pitchFamily="34" charset="0"/>
                <a:ea typeface="Times New Roman" panose="02020603050405020304" pitchFamily="18" charset="0"/>
                <a:cs typeface="Times New Roman" panose="02020603050405020304" pitchFamily="18" charset="0"/>
              </a:rPr>
              <a:t>vlek</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800" dirty="0" err="1">
                <a:effectLst/>
                <a:latin typeface="Calibri" panose="020F0502020204030204" pitchFamily="34" charset="0"/>
                <a:ea typeface="Times New Roman" panose="02020603050405020304" pitchFamily="18" charset="0"/>
                <a:cs typeface="Times New Roman" panose="02020603050405020304" pitchFamily="18" charset="0"/>
              </a:rPr>
              <a:t>vervolgens</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800" dirty="0" err="1">
                <a:effectLst/>
                <a:latin typeface="Calibri" panose="020F0502020204030204" pitchFamily="34" charset="0"/>
                <a:ea typeface="Times New Roman" panose="02020603050405020304" pitchFamily="18" charset="0"/>
                <a:cs typeface="Times New Roman" panose="02020603050405020304" pitchFamily="18" charset="0"/>
              </a:rPr>
              <a:t>wordt</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het via de </a:t>
            </a:r>
            <a:r>
              <a:rPr lang="en-GB" sz="1800" dirty="0" err="1">
                <a:effectLst/>
                <a:latin typeface="Calibri" panose="020F0502020204030204" pitchFamily="34" charset="0"/>
                <a:ea typeface="Times New Roman" panose="02020603050405020304" pitchFamily="18" charset="0"/>
                <a:cs typeface="Times New Roman" panose="02020603050405020304" pitchFamily="18" charset="0"/>
              </a:rPr>
              <a:t>oogzenuw</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800" dirty="0" err="1">
                <a:effectLst/>
                <a:latin typeface="Calibri" panose="020F0502020204030204" pitchFamily="34" charset="0"/>
                <a:ea typeface="Times New Roman" panose="02020603050405020304" pitchFamily="18" charset="0"/>
                <a:cs typeface="Times New Roman" panose="02020603050405020304" pitchFamily="18" charset="0"/>
              </a:rPr>
              <a:t>doorgegeven</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De retina is </a:t>
            </a:r>
            <a:r>
              <a:rPr lang="en-GB" sz="1800" dirty="0" err="1">
                <a:effectLst/>
                <a:latin typeface="Calibri" panose="020F0502020204030204" pitchFamily="34" charset="0"/>
                <a:ea typeface="Times New Roman" panose="02020603050405020304" pitchFamily="18" charset="0"/>
                <a:cs typeface="Times New Roman" panose="02020603050405020304" pitchFamily="18" charset="0"/>
              </a:rPr>
              <a:t>een</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800" dirty="0" err="1">
                <a:effectLst/>
                <a:latin typeface="Calibri" panose="020F0502020204030204" pitchFamily="34" charset="0"/>
                <a:ea typeface="Times New Roman" panose="02020603050405020304" pitchFamily="18" charset="0"/>
                <a:cs typeface="Times New Roman" panose="02020603050405020304" pitchFamily="18" charset="0"/>
              </a:rPr>
              <a:t>dunne</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lag </a:t>
            </a:r>
            <a:r>
              <a:rPr lang="en-GB" sz="1800" dirty="0" err="1">
                <a:effectLst/>
                <a:latin typeface="Calibri" panose="020F0502020204030204" pitchFamily="34" charset="0"/>
                <a:ea typeface="Times New Roman" panose="02020603050405020304" pitchFamily="18" charset="0"/>
                <a:cs typeface="Times New Roman" panose="02020603050405020304" pitchFamily="18" charset="0"/>
              </a:rPr>
              <a:t>zenuwcellen</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wat </a:t>
            </a:r>
            <a:r>
              <a:rPr lang="en-GB" sz="1800" dirty="0" err="1">
                <a:effectLst/>
                <a:latin typeface="Calibri" panose="020F0502020204030204" pitchFamily="34" charset="0"/>
                <a:ea typeface="Times New Roman" panose="02020603050405020304" pitchFamily="18" charset="0"/>
                <a:cs typeface="Times New Roman" panose="02020603050405020304" pitchFamily="18" charset="0"/>
              </a:rPr>
              <a:t>deel</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800" dirty="0" err="1">
                <a:effectLst/>
                <a:latin typeface="Calibri" panose="020F0502020204030204" pitchFamily="34" charset="0"/>
                <a:ea typeface="Times New Roman" panose="02020603050405020304" pitchFamily="18" charset="0"/>
                <a:cs typeface="Times New Roman" panose="02020603050405020304" pitchFamily="18" charset="0"/>
              </a:rPr>
              <a:t>uit</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800" dirty="0" err="1">
                <a:effectLst/>
                <a:latin typeface="Calibri" panose="020F0502020204030204" pitchFamily="34" charset="0"/>
                <a:ea typeface="Times New Roman" panose="02020603050405020304" pitchFamily="18" charset="0"/>
                <a:cs typeface="Times New Roman" panose="02020603050405020304" pitchFamily="18" charset="0"/>
              </a:rPr>
              <a:t>maakt</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van het </a:t>
            </a:r>
            <a:r>
              <a:rPr lang="en-GB" sz="1800" dirty="0" err="1">
                <a:effectLst/>
                <a:latin typeface="Calibri" panose="020F0502020204030204" pitchFamily="34" charset="0"/>
                <a:ea typeface="Times New Roman" panose="02020603050405020304" pitchFamily="18" charset="0"/>
                <a:cs typeface="Times New Roman" panose="02020603050405020304" pitchFamily="18" charset="0"/>
              </a:rPr>
              <a:t>zenuwstelsel</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De </a:t>
            </a:r>
            <a:r>
              <a:rPr lang="en-GB" sz="1800" dirty="0" err="1">
                <a:effectLst/>
                <a:latin typeface="Calibri" panose="020F0502020204030204" pitchFamily="34" charset="0"/>
                <a:ea typeface="Times New Roman" panose="02020603050405020304" pitchFamily="18" charset="0"/>
                <a:cs typeface="Times New Roman" panose="02020603050405020304" pitchFamily="18" charset="0"/>
              </a:rPr>
              <a:t>kegeltjes</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en </a:t>
            </a:r>
            <a:r>
              <a:rPr lang="en-GB" sz="1800" dirty="0" err="1">
                <a:effectLst/>
                <a:latin typeface="Calibri" panose="020F0502020204030204" pitchFamily="34" charset="0"/>
                <a:ea typeface="Times New Roman" panose="02020603050405020304" pitchFamily="18" charset="0"/>
                <a:cs typeface="Times New Roman" panose="02020603050405020304" pitchFamily="18" charset="0"/>
              </a:rPr>
              <a:t>staafje</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in het </a:t>
            </a:r>
            <a:r>
              <a:rPr lang="en-GB" sz="1800" dirty="0" err="1">
                <a:effectLst/>
                <a:latin typeface="Calibri" panose="020F0502020204030204" pitchFamily="34" charset="0"/>
                <a:ea typeface="Times New Roman" panose="02020603050405020304" pitchFamily="18" charset="0"/>
                <a:cs typeface="Times New Roman" panose="02020603050405020304" pitchFamily="18" charset="0"/>
              </a:rPr>
              <a:t>netvlies</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800" dirty="0" err="1">
                <a:effectLst/>
                <a:latin typeface="Calibri" panose="020F0502020204030204" pitchFamily="34" charset="0"/>
                <a:ea typeface="Times New Roman" panose="02020603050405020304" pitchFamily="18" charset="0"/>
                <a:cs typeface="Times New Roman" panose="02020603050405020304" pitchFamily="18" charset="0"/>
              </a:rPr>
              <a:t>geven</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800" dirty="0" err="1">
                <a:effectLst/>
                <a:latin typeface="Calibri" panose="020F0502020204030204" pitchFamily="34" charset="0"/>
                <a:ea typeface="Times New Roman" panose="02020603050405020304" pitchFamily="18" charset="0"/>
                <a:cs typeface="Times New Roman" panose="02020603050405020304" pitchFamily="18" charset="0"/>
              </a:rPr>
              <a:t>signalen</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door </a:t>
            </a:r>
            <a:r>
              <a:rPr lang="en-GB" sz="1800" dirty="0" err="1">
                <a:effectLst/>
                <a:latin typeface="Calibri" panose="020F0502020204030204" pitchFamily="34" charset="0"/>
                <a:ea typeface="Times New Roman" panose="02020603050405020304" pitchFamily="18" charset="0"/>
                <a:cs typeface="Times New Roman" panose="02020603050405020304" pitchFamily="18" charset="0"/>
              </a:rPr>
              <a:t>naar</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de </a:t>
            </a:r>
            <a:r>
              <a:rPr lang="en-GB" sz="1800" dirty="0" err="1">
                <a:effectLst/>
                <a:latin typeface="Calibri" panose="020F0502020204030204" pitchFamily="34" charset="0"/>
                <a:ea typeface="Times New Roman" panose="02020603050405020304" pitchFamily="18" charset="0"/>
                <a:cs typeface="Times New Roman" panose="02020603050405020304" pitchFamily="18" charset="0"/>
              </a:rPr>
              <a:t>oogzenuw</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wat dan via </a:t>
            </a:r>
            <a:r>
              <a:rPr lang="en-GB" sz="1800" dirty="0" err="1">
                <a:effectLst/>
                <a:latin typeface="Calibri" panose="020F0502020204030204" pitchFamily="34" charset="0"/>
                <a:ea typeface="Times New Roman" panose="02020603050405020304" pitchFamily="18" charset="0"/>
                <a:cs typeface="Times New Roman" panose="02020603050405020304" pitchFamily="18" charset="0"/>
              </a:rPr>
              <a:t>verschillende</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800" dirty="0" err="1">
                <a:effectLst/>
                <a:latin typeface="Calibri" panose="020F0502020204030204" pitchFamily="34" charset="0"/>
                <a:ea typeface="Times New Roman" panose="02020603050405020304" pitchFamily="18" charset="0"/>
                <a:cs typeface="Times New Roman" panose="02020603050405020304" pitchFamily="18" charset="0"/>
              </a:rPr>
              <a:t>banen</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in het </a:t>
            </a:r>
            <a:r>
              <a:rPr lang="en-GB" sz="1800" dirty="0" err="1">
                <a:effectLst/>
                <a:latin typeface="Calibri" panose="020F0502020204030204" pitchFamily="34" charset="0"/>
                <a:ea typeface="Times New Roman" panose="02020603050405020304" pitchFamily="18" charset="0"/>
                <a:cs typeface="Times New Roman" panose="02020603050405020304" pitchFamily="18" charset="0"/>
              </a:rPr>
              <a:t>beeldscherm</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800" dirty="0" err="1">
                <a:effectLst/>
                <a:latin typeface="Calibri" panose="020F0502020204030204" pitchFamily="34" charset="0"/>
                <a:ea typeface="Times New Roman" panose="02020603050405020304" pitchFamily="18" charset="0"/>
                <a:cs typeface="Times New Roman" panose="02020603050405020304" pitchFamily="18" charset="0"/>
              </a:rPr>
              <a:t>gedeelte</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van je </a:t>
            </a:r>
            <a:r>
              <a:rPr lang="en-GB" sz="1800" dirty="0" err="1">
                <a:effectLst/>
                <a:latin typeface="Calibri" panose="020F0502020204030204" pitchFamily="34" charset="0"/>
                <a:ea typeface="Times New Roman" panose="02020603050405020304" pitchFamily="18" charset="0"/>
                <a:cs typeface="Times New Roman" panose="02020603050405020304" pitchFamily="18" charset="0"/>
              </a:rPr>
              <a:t>hersenen</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800" dirty="0" err="1">
                <a:effectLst/>
                <a:latin typeface="Calibri" panose="020F0502020204030204" pitchFamily="34" charset="0"/>
                <a:ea typeface="Times New Roman" panose="02020603050405020304" pitchFamily="18" charset="0"/>
                <a:cs typeface="Times New Roman" panose="02020603050405020304" pitchFamily="18" charset="0"/>
              </a:rPr>
              <a:t>aankomt</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Er </a:t>
            </a:r>
            <a:r>
              <a:rPr lang="en-GB" sz="1800" dirty="0" err="1">
                <a:effectLst/>
                <a:latin typeface="Calibri" panose="020F0502020204030204" pitchFamily="34" charset="0"/>
                <a:ea typeface="Times New Roman" panose="02020603050405020304" pitchFamily="18" charset="0"/>
                <a:cs typeface="Times New Roman" panose="02020603050405020304" pitchFamily="18" charset="0"/>
              </a:rPr>
              <a:t>zijn</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2 </a:t>
            </a:r>
            <a:r>
              <a:rPr lang="en-GB" sz="1800" dirty="0" err="1">
                <a:effectLst/>
                <a:latin typeface="Calibri" panose="020F0502020204030204" pitchFamily="34" charset="0"/>
                <a:ea typeface="Times New Roman" panose="02020603050405020304" pitchFamily="18" charset="0"/>
                <a:cs typeface="Times New Roman" panose="02020603050405020304" pitchFamily="18" charset="0"/>
              </a:rPr>
              <a:t>paden</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ventral: is wat is het? En dorsal is </a:t>
            </a:r>
            <a:r>
              <a:rPr lang="en-GB" sz="1800" dirty="0" err="1">
                <a:effectLst/>
                <a:latin typeface="Calibri" panose="020F0502020204030204" pitchFamily="34" charset="0"/>
                <a:ea typeface="Times New Roman" panose="02020603050405020304" pitchFamily="18" charset="0"/>
                <a:cs typeface="Times New Roman" panose="02020603050405020304" pitchFamily="18" charset="0"/>
              </a:rPr>
              <a:t>waar</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800" dirty="0" err="1">
                <a:effectLst/>
                <a:latin typeface="Calibri" panose="020F0502020204030204" pitchFamily="34" charset="0"/>
                <a:ea typeface="Times New Roman" panose="02020603050405020304" pitchFamily="18" charset="0"/>
                <a:cs typeface="Times New Roman" panose="02020603050405020304" pitchFamily="18" charset="0"/>
              </a:rPr>
              <a:t>onderdeel</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a:t>
            </a:r>
          </a:p>
          <a:p>
            <a:pPr marL="285750" marR="0" lvl="0" indent="-285750" algn="l" defTabSz="914400" rtl="0" eaLnBrk="1" fontAlgn="auto" latinLnBrk="0" hangingPunct="1">
              <a:lnSpc>
                <a:spcPct val="115000"/>
              </a:lnSpc>
              <a:spcBef>
                <a:spcPts val="0"/>
              </a:spcBef>
              <a:spcAft>
                <a:spcPts val="1000"/>
              </a:spcAft>
              <a:buClrTx/>
              <a:buSzTx/>
              <a:buFontTx/>
              <a:buChar char="-"/>
              <a:tabLst/>
              <a:defRPr/>
            </a:pP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285750" indent="-285750">
              <a:lnSpc>
                <a:spcPct val="115000"/>
              </a:lnSpc>
              <a:spcAft>
                <a:spcPts val="1000"/>
              </a:spcAft>
              <a:buFontTx/>
              <a:buChar char="-"/>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dirty="0"/>
          </a:p>
        </p:txBody>
      </p:sp>
      <p:sp>
        <p:nvSpPr>
          <p:cNvPr id="4" name="Tijdelijke aanduiding voor dianummer 3"/>
          <p:cNvSpPr>
            <a:spLocks noGrp="1"/>
          </p:cNvSpPr>
          <p:nvPr>
            <p:ph type="sldNum" sz="quarter" idx="5"/>
          </p:nvPr>
        </p:nvSpPr>
        <p:spPr/>
        <p:txBody>
          <a:bodyPr/>
          <a:lstStyle/>
          <a:p>
            <a:fld id="{C4CF97E7-B0E9-495C-A84D-05262A61B28D}" type="slidenum">
              <a:rPr lang="nl-NL" smtClean="0"/>
              <a:t>5</a:t>
            </a:fld>
            <a:endParaRPr lang="nl-NL"/>
          </a:p>
        </p:txBody>
      </p:sp>
    </p:spTree>
    <p:extLst>
      <p:ext uri="{BB962C8B-B14F-4D97-AF65-F5344CB8AC3E}">
        <p14:creationId xmlns:p14="http://schemas.microsoft.com/office/powerpoint/2010/main" val="2113768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dirty="0">
                <a:effectLst/>
                <a:latin typeface="Calibri" panose="020F0502020204030204" pitchFamily="34" charset="0"/>
                <a:ea typeface="Calibri" panose="020F0502020204030204" pitchFamily="34" charset="0"/>
                <a:cs typeface="Times New Roman" panose="02020603050405020304" pitchFamily="18" charset="0"/>
              </a:rPr>
              <a:t>oogmusculatuur coördinatie, 2 beelden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horizontal</a:t>
            </a:r>
            <a:r>
              <a:rPr lang="nl-NL" sz="1800" dirty="0">
                <a:effectLst/>
                <a:latin typeface="Calibri" panose="020F0502020204030204" pitchFamily="34" charset="0"/>
                <a:ea typeface="Calibri" panose="020F0502020204030204" pitchFamily="34" charset="0"/>
                <a:cs typeface="Times New Roman" panose="02020603050405020304" pitchFamily="18" charset="0"/>
              </a:rPr>
              <a:t> naast elkaar, kan ook alleen in een bepaalde richting. Twee oorzaken: (partiele parese of supra nucleaire aansturing van oogbewegingen. Vaak bij dichtbij taken (lezen) 30%, convergentieprobleem</a:t>
            </a:r>
          </a:p>
          <a:p>
            <a:endParaRPr lang="nl-NL" dirty="0"/>
          </a:p>
        </p:txBody>
      </p:sp>
      <p:sp>
        <p:nvSpPr>
          <p:cNvPr id="4" name="Tijdelijke aanduiding voor dianummer 3"/>
          <p:cNvSpPr>
            <a:spLocks noGrp="1"/>
          </p:cNvSpPr>
          <p:nvPr>
            <p:ph type="sldNum" sz="quarter" idx="5"/>
          </p:nvPr>
        </p:nvSpPr>
        <p:spPr/>
        <p:txBody>
          <a:bodyPr/>
          <a:lstStyle/>
          <a:p>
            <a:fld id="{C4CF97E7-B0E9-495C-A84D-05262A61B28D}" type="slidenum">
              <a:rPr lang="nl-NL" smtClean="0"/>
              <a:t>16</a:t>
            </a:fld>
            <a:endParaRPr lang="nl-NL"/>
          </a:p>
        </p:txBody>
      </p:sp>
    </p:spTree>
    <p:extLst>
      <p:ext uri="{BB962C8B-B14F-4D97-AF65-F5344CB8AC3E}">
        <p14:creationId xmlns:p14="http://schemas.microsoft.com/office/powerpoint/2010/main" val="16863396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dirty="0">
                <a:effectLst/>
                <a:latin typeface="Calibri" panose="020F0502020204030204" pitchFamily="34" charset="0"/>
                <a:ea typeface="Calibri" panose="020F0502020204030204" pitchFamily="34" charset="0"/>
                <a:cs typeface="Times New Roman" panose="02020603050405020304" pitchFamily="18" charset="0"/>
              </a:rPr>
              <a:t>oogmusculatuur coördinatie, 2 beelden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horizontal</a:t>
            </a:r>
            <a:r>
              <a:rPr lang="nl-NL" sz="1800" dirty="0">
                <a:effectLst/>
                <a:latin typeface="Calibri" panose="020F0502020204030204" pitchFamily="34" charset="0"/>
                <a:ea typeface="Calibri" panose="020F0502020204030204" pitchFamily="34" charset="0"/>
                <a:cs typeface="Times New Roman" panose="02020603050405020304" pitchFamily="18" charset="0"/>
              </a:rPr>
              <a:t> naast elkaar, kan ook alleen in een bepaalde richting. Twee oorzaken: (partiele parese of supra nucleaire aansturing van oogbewegingen. Vaak bij dichtbij taken (lezen) 30%, convergentieprobleem</a:t>
            </a:r>
          </a:p>
          <a:p>
            <a:endParaRPr lang="nl-NL" dirty="0"/>
          </a:p>
        </p:txBody>
      </p:sp>
      <p:sp>
        <p:nvSpPr>
          <p:cNvPr id="4" name="Tijdelijke aanduiding voor dianummer 3"/>
          <p:cNvSpPr>
            <a:spLocks noGrp="1"/>
          </p:cNvSpPr>
          <p:nvPr>
            <p:ph type="sldNum" sz="quarter" idx="5"/>
          </p:nvPr>
        </p:nvSpPr>
        <p:spPr/>
        <p:txBody>
          <a:bodyPr/>
          <a:lstStyle/>
          <a:p>
            <a:fld id="{C4CF97E7-B0E9-495C-A84D-05262A61B28D}" type="slidenum">
              <a:rPr lang="nl-NL" smtClean="0"/>
              <a:t>17</a:t>
            </a:fld>
            <a:endParaRPr lang="nl-NL"/>
          </a:p>
        </p:txBody>
      </p:sp>
    </p:spTree>
    <p:extLst>
      <p:ext uri="{BB962C8B-B14F-4D97-AF65-F5344CB8AC3E}">
        <p14:creationId xmlns:p14="http://schemas.microsoft.com/office/powerpoint/2010/main" val="36370580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Ergotherapie:</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Folder visuele problemen bij Visio</a:t>
            </a:r>
            <a:br>
              <a:rPr lang="nl-NL" sz="1800" dirty="0">
                <a:effectLst/>
                <a:latin typeface="Calibri" panose="020F0502020204030204" pitchFamily="34" charset="0"/>
                <a:ea typeface="Calibri" panose="020F0502020204030204" pitchFamily="34" charset="0"/>
                <a:cs typeface="Times New Roman" panose="02020603050405020304" pitchFamily="18" charset="0"/>
              </a:rPr>
            </a:br>
            <a:r>
              <a:rPr lang="nl-NL" sz="1800" dirty="0">
                <a:effectLst/>
                <a:latin typeface="Calibri" panose="020F0502020204030204" pitchFamily="34" charset="0"/>
                <a:ea typeface="Calibri" panose="020F0502020204030204" pitchFamily="34" charset="0"/>
                <a:cs typeface="Times New Roman" panose="02020603050405020304" pitchFamily="18" charset="0"/>
              </a:rPr>
              <a:t>Bezig met ontwikkelen handreiking PD en visus</a:t>
            </a:r>
          </a:p>
          <a:p>
            <a:pPr>
              <a:lnSpc>
                <a:spcPct val="115000"/>
              </a:lnSpc>
              <a:spcAft>
                <a:spcPts val="10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Loophulpmiddelen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ivm</a:t>
            </a:r>
            <a:r>
              <a:rPr lang="nl-NL" sz="1800" dirty="0">
                <a:effectLst/>
                <a:latin typeface="Calibri" panose="020F0502020204030204" pitchFamily="34" charset="0"/>
                <a:ea typeface="Calibri" panose="020F0502020204030204" pitchFamily="34" charset="0"/>
                <a:cs typeface="Times New Roman" panose="02020603050405020304" pitchFamily="18" charset="0"/>
              </a:rPr>
              <a:t> vallen bij verslechterde visus</a:t>
            </a:r>
            <a:br>
              <a:rPr lang="nl-NL" sz="1800" dirty="0">
                <a:effectLst/>
                <a:latin typeface="Calibri" panose="020F0502020204030204" pitchFamily="34" charset="0"/>
                <a:ea typeface="Calibri" panose="020F0502020204030204" pitchFamily="34" charset="0"/>
                <a:cs typeface="Times New Roman" panose="02020603050405020304" pitchFamily="18" charset="0"/>
              </a:rPr>
            </a:br>
            <a:r>
              <a:rPr lang="nl-NL" sz="1800" dirty="0">
                <a:effectLst/>
                <a:latin typeface="Calibri" panose="020F0502020204030204" pitchFamily="34" charset="0"/>
                <a:ea typeface="Calibri" panose="020F0502020204030204" pitchFamily="34" charset="0"/>
                <a:cs typeface="Times New Roman" panose="02020603050405020304" pitchFamily="18" charset="0"/>
              </a:rPr>
              <a:t>1 oog afdekken bij dubbel zien</a:t>
            </a:r>
            <a:br>
              <a:rPr lang="nl-NL" sz="1800" dirty="0">
                <a:effectLst/>
                <a:latin typeface="Calibri" panose="020F0502020204030204" pitchFamily="34" charset="0"/>
                <a:ea typeface="Calibri" panose="020F0502020204030204" pitchFamily="34" charset="0"/>
                <a:cs typeface="Times New Roman" panose="02020603050405020304" pitchFamily="18" charset="0"/>
              </a:rPr>
            </a:br>
            <a:r>
              <a:rPr lang="nl-NL" sz="1800" dirty="0">
                <a:effectLst/>
                <a:latin typeface="Calibri" panose="020F0502020204030204" pitchFamily="34" charset="0"/>
                <a:ea typeface="Calibri" panose="020F0502020204030204" pitchFamily="34" charset="0"/>
                <a:cs typeface="Times New Roman" panose="02020603050405020304" pitchFamily="18" charset="0"/>
              </a:rPr>
              <a:t>Leren scannen, gehele blad overzien</a:t>
            </a:r>
            <a:br>
              <a:rPr lang="nl-NL" sz="1800" dirty="0">
                <a:effectLst/>
                <a:latin typeface="Calibri" panose="020F0502020204030204" pitchFamily="34" charset="0"/>
                <a:ea typeface="Calibri" panose="020F0502020204030204" pitchFamily="34" charset="0"/>
                <a:cs typeface="Times New Roman" panose="02020603050405020304" pitchFamily="18" charset="0"/>
              </a:rPr>
            </a:br>
            <a:r>
              <a:rPr lang="nl-NL" sz="1800" dirty="0">
                <a:effectLst/>
                <a:latin typeface="Calibri" panose="020F0502020204030204" pitchFamily="34" charset="0"/>
                <a:ea typeface="Calibri" panose="020F0502020204030204" pitchFamily="34" charset="0"/>
                <a:cs typeface="Times New Roman" panose="02020603050405020304" pitchFamily="18" charset="0"/>
              </a:rPr>
              <a:t>Tijd nemen! Trager accommoderen en convergentie</a:t>
            </a:r>
            <a:br>
              <a:rPr lang="nl-NL" sz="1800" dirty="0">
                <a:effectLst/>
                <a:latin typeface="Calibri" panose="020F0502020204030204" pitchFamily="34" charset="0"/>
                <a:ea typeface="Calibri" panose="020F0502020204030204" pitchFamily="34" charset="0"/>
                <a:cs typeface="Times New Roman" panose="02020603050405020304" pitchFamily="18" charset="0"/>
              </a:rPr>
            </a:br>
            <a:r>
              <a:rPr lang="nl-NL" sz="1800" dirty="0">
                <a:effectLst/>
                <a:latin typeface="Calibri" panose="020F0502020204030204" pitchFamily="34" charset="0"/>
                <a:ea typeface="Calibri" panose="020F0502020204030204" pitchFamily="34" charset="0"/>
                <a:cs typeface="Times New Roman" panose="02020603050405020304" pitchFamily="18" charset="0"/>
              </a:rPr>
              <a:t>verlichting,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bijft</a:t>
            </a:r>
            <a:r>
              <a:rPr lang="nl-NL" sz="1800" dirty="0">
                <a:effectLst/>
                <a:latin typeface="Calibri" panose="020F0502020204030204" pitchFamily="34" charset="0"/>
                <a:ea typeface="Calibri" panose="020F0502020204030204" pitchFamily="34" charset="0"/>
                <a:cs typeface="Times New Roman" panose="02020603050405020304" pitchFamily="18" charset="0"/>
              </a:rPr>
              <a:t> lastig, acceptatie, gezelligheid</a:t>
            </a:r>
            <a:br>
              <a:rPr lang="nl-NL" sz="1800" dirty="0">
                <a:effectLst/>
                <a:latin typeface="Calibri" panose="020F0502020204030204" pitchFamily="34" charset="0"/>
                <a:ea typeface="Calibri" panose="020F0502020204030204" pitchFamily="34" charset="0"/>
                <a:cs typeface="Times New Roman" panose="02020603050405020304" pitchFamily="18" charset="0"/>
              </a:rPr>
            </a:br>
            <a:r>
              <a:rPr lang="nl-NL" sz="1800" dirty="0">
                <a:effectLst/>
                <a:latin typeface="Calibri" panose="020F0502020204030204" pitchFamily="34" charset="0"/>
                <a:ea typeface="Calibri" panose="020F0502020204030204" pitchFamily="34" charset="0"/>
                <a:cs typeface="Times New Roman" panose="02020603050405020304" pitchFamily="18" charset="0"/>
              </a:rPr>
              <a:t>Kleur/contrast aanpassen</a:t>
            </a:r>
            <a:br>
              <a:rPr lang="nl-NL" sz="1800" dirty="0">
                <a:effectLst/>
                <a:latin typeface="Calibri" panose="020F0502020204030204" pitchFamily="34" charset="0"/>
                <a:ea typeface="Calibri" panose="020F0502020204030204" pitchFamily="34" charset="0"/>
                <a:cs typeface="Times New Roman" panose="02020603050405020304" pitchFamily="18" charset="0"/>
              </a:rPr>
            </a:br>
            <a:r>
              <a:rPr lang="nl-NL" sz="1800" dirty="0">
                <a:effectLst/>
                <a:latin typeface="Calibri" panose="020F0502020204030204" pitchFamily="34" charset="0"/>
                <a:ea typeface="Calibri" panose="020F0502020204030204" pitchFamily="34" charset="0"/>
                <a:cs typeface="Times New Roman" panose="02020603050405020304" pitchFamily="18" charset="0"/>
              </a:rPr>
              <a:t>Pauzes, vermoeidheid, dagindeling</a:t>
            </a:r>
            <a:br>
              <a:rPr lang="nl-NL" sz="1800" dirty="0">
                <a:effectLst/>
                <a:latin typeface="Calibri" panose="020F0502020204030204" pitchFamily="34" charset="0"/>
                <a:ea typeface="Calibri" panose="020F0502020204030204" pitchFamily="34" charset="0"/>
                <a:cs typeface="Times New Roman" panose="02020603050405020304" pitchFamily="18" charset="0"/>
              </a:rPr>
            </a:br>
            <a:r>
              <a:rPr lang="nl-NL" sz="1800" dirty="0">
                <a:effectLst/>
                <a:latin typeface="Calibri" panose="020F0502020204030204" pitchFamily="34" charset="0"/>
                <a:ea typeface="Calibri" panose="020F0502020204030204" pitchFamily="34" charset="0"/>
                <a:cs typeface="Times New Roman" panose="02020603050405020304" pitchFamily="18" charset="0"/>
              </a:rPr>
              <a:t>Aandacht voor TV en schermtijd.</a:t>
            </a:r>
            <a:br>
              <a:rPr lang="nl-NL" sz="1800" dirty="0">
                <a:effectLst/>
                <a:latin typeface="Calibri" panose="020F0502020204030204" pitchFamily="34" charset="0"/>
                <a:ea typeface="Calibri" panose="020F0502020204030204" pitchFamily="34" charset="0"/>
                <a:cs typeface="Times New Roman" panose="02020603050405020304" pitchFamily="18" charset="0"/>
              </a:rPr>
            </a:br>
            <a:r>
              <a:rPr lang="nl-NL" sz="1800" dirty="0" err="1">
                <a:effectLst/>
                <a:latin typeface="Calibri" panose="020F0502020204030204" pitchFamily="34" charset="0"/>
                <a:ea typeface="Calibri" panose="020F0502020204030204" pitchFamily="34" charset="0"/>
                <a:cs typeface="Times New Roman" panose="02020603050405020304" pitchFamily="18" charset="0"/>
              </a:rPr>
              <a:t>Aanpasssen</a:t>
            </a:r>
            <a:r>
              <a:rPr lang="nl-NL" sz="1800" dirty="0">
                <a:effectLst/>
                <a:latin typeface="Calibri" panose="020F0502020204030204" pitchFamily="34" charset="0"/>
                <a:ea typeface="Calibri" panose="020F0502020204030204" pitchFamily="34" charset="0"/>
                <a:cs typeface="Times New Roman" panose="02020603050405020304" pitchFamily="18" charset="0"/>
              </a:rPr>
              <a:t> instellingen computer</a:t>
            </a:r>
          </a:p>
          <a:p>
            <a:pPr>
              <a:lnSpc>
                <a:spcPct val="115000"/>
              </a:lnSpc>
              <a:spcAft>
                <a:spcPts val="10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Experts bij Koninklijke Visio en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Barthimeus</a:t>
            </a:r>
            <a:r>
              <a:rPr lang="nl-NL" sz="1800" dirty="0">
                <a:effectLst/>
                <a:latin typeface="Calibri" panose="020F0502020204030204" pitchFamily="34" charset="0"/>
                <a:ea typeface="Calibri" panose="020F0502020204030204" pitchFamily="34" charset="0"/>
                <a:cs typeface="Times New Roman" panose="02020603050405020304" pitchFamily="18" charset="0"/>
              </a:rPr>
              <a:t>. </a:t>
            </a:r>
            <a:br>
              <a:rPr lang="nl-NL" sz="1800" dirty="0">
                <a:effectLst/>
                <a:latin typeface="Calibri" panose="020F0502020204030204" pitchFamily="34" charset="0"/>
                <a:ea typeface="Calibri" panose="020F0502020204030204" pitchFamily="34" charset="0"/>
                <a:cs typeface="Times New Roman" panose="02020603050405020304" pitchFamily="18" charset="0"/>
              </a:rPr>
            </a:br>
            <a:r>
              <a:rPr lang="nl-NL" sz="1800" dirty="0">
                <a:effectLst/>
                <a:latin typeface="Calibri" panose="020F0502020204030204" pitchFamily="34" charset="0"/>
                <a:ea typeface="Calibri" panose="020F0502020204030204" pitchFamily="34" charset="0"/>
                <a:cs typeface="Times New Roman" panose="02020603050405020304" pitchFamily="18" charset="0"/>
              </a:rPr>
              <a:t>Veel hulpmiddelen online,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oa</a:t>
            </a:r>
            <a:r>
              <a:rPr lang="nl-NL" sz="1800" dirty="0">
                <a:effectLst/>
                <a:latin typeface="Calibri" panose="020F0502020204030204" pitchFamily="34" charset="0"/>
                <a:ea typeface="Calibri" panose="020F0502020204030204" pitchFamily="34" charset="0"/>
                <a:cs typeface="Times New Roman" panose="02020603050405020304" pitchFamily="18" charset="0"/>
              </a:rPr>
              <a:t> Showroom ‘Low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Vision</a:t>
            </a:r>
            <a:r>
              <a:rPr lang="nl-NL" sz="18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10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Leren gebruiken hulpmiddelen in dagelijkse situaties, binnen context!!!</a:t>
            </a:r>
          </a:p>
          <a:p>
            <a:endParaRPr lang="nl-NL" dirty="0"/>
          </a:p>
        </p:txBody>
      </p:sp>
      <p:sp>
        <p:nvSpPr>
          <p:cNvPr id="4" name="Tijdelijke aanduiding voor dianummer 3"/>
          <p:cNvSpPr>
            <a:spLocks noGrp="1"/>
          </p:cNvSpPr>
          <p:nvPr>
            <p:ph type="sldNum" sz="quarter" idx="5"/>
          </p:nvPr>
        </p:nvSpPr>
        <p:spPr/>
        <p:txBody>
          <a:bodyPr/>
          <a:lstStyle/>
          <a:p>
            <a:fld id="{C4CF97E7-B0E9-495C-A84D-05262A61B28D}" type="slidenum">
              <a:rPr lang="nl-NL" smtClean="0"/>
              <a:t>18</a:t>
            </a:fld>
            <a:endParaRPr lang="nl-NL"/>
          </a:p>
        </p:txBody>
      </p:sp>
    </p:spTree>
    <p:extLst>
      <p:ext uri="{BB962C8B-B14F-4D97-AF65-F5344CB8AC3E}">
        <p14:creationId xmlns:p14="http://schemas.microsoft.com/office/powerpoint/2010/main" val="31003421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b="0" i="0" dirty="0">
                <a:solidFill>
                  <a:srgbClr val="969696"/>
                </a:solidFill>
                <a:effectLst/>
                <a:latin typeface="Calibri" panose="020F0502020204030204" pitchFamily="34" charset="0"/>
              </a:rPr>
              <a:t>Bij de ziekte van Parkinson kunnen de oogzenuw en het netvlies dunner worden. Dit kan ervoor zorgen dat iemand minder goed </a:t>
            </a:r>
            <a:r>
              <a:rPr lang="nl-NL" b="1" i="0" dirty="0">
                <a:solidFill>
                  <a:srgbClr val="969696"/>
                </a:solidFill>
                <a:effectLst/>
                <a:latin typeface="Calibri" panose="020F0502020204030204" pitchFamily="34" charset="0"/>
              </a:rPr>
              <a:t>contrast </a:t>
            </a:r>
            <a:r>
              <a:rPr lang="nl-NL" b="0" i="0" dirty="0">
                <a:solidFill>
                  <a:srgbClr val="969696"/>
                </a:solidFill>
                <a:effectLst/>
                <a:latin typeface="Calibri" panose="020F0502020204030204" pitchFamily="34" charset="0"/>
              </a:rPr>
              <a:t>kan zien. Dat houdt in dat iemand in een schaduwrijke omgeving, niet meer alles goed kan waarnemen. Zo zien sommige mensen de traptreden niet als daar veel schaduw op staat en kunnen ze vallen. Ook het </a:t>
            </a:r>
            <a:r>
              <a:rPr lang="nl-NL" b="1" i="0" dirty="0">
                <a:solidFill>
                  <a:srgbClr val="969696"/>
                </a:solidFill>
                <a:effectLst/>
                <a:latin typeface="Calibri" panose="020F0502020204030204" pitchFamily="34" charset="0"/>
              </a:rPr>
              <a:t>kleuren </a:t>
            </a:r>
            <a:r>
              <a:rPr lang="nl-NL" b="0" i="0" dirty="0">
                <a:solidFill>
                  <a:srgbClr val="969696"/>
                </a:solidFill>
                <a:effectLst/>
                <a:latin typeface="Calibri" panose="020F0502020204030204" pitchFamily="34" charset="0"/>
              </a:rPr>
              <a:t>zien kan minder worden, met name het verschil tussen blauw en groen. Symptomen hierbij kunnen zijn dat iemand minder goed kan lezen als iets op een gekleurde achtergrond staat. Belangrijk is dat ook staarvorming dit soort klachten kan geven, dus het hoeft niet door </a:t>
            </a:r>
            <a:r>
              <a:rPr lang="nl-NL" b="0" i="0" dirty="0" err="1">
                <a:solidFill>
                  <a:srgbClr val="969696"/>
                </a:solidFill>
                <a:effectLst/>
                <a:latin typeface="Calibri" panose="020F0502020204030204" pitchFamily="34" charset="0"/>
              </a:rPr>
              <a:t>parkinson</a:t>
            </a:r>
            <a:r>
              <a:rPr lang="nl-NL" b="0" i="0" dirty="0">
                <a:solidFill>
                  <a:srgbClr val="969696"/>
                </a:solidFill>
                <a:effectLst/>
                <a:latin typeface="Calibri" panose="020F0502020204030204" pitchFamily="34" charset="0"/>
              </a:rPr>
              <a:t> te komen.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b="0" i="0" dirty="0">
              <a:solidFill>
                <a:srgbClr val="969696"/>
              </a:solidFill>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b="0" i="0" dirty="0">
                <a:solidFill>
                  <a:srgbClr val="969696"/>
                </a:solidFill>
                <a:effectLst/>
                <a:latin typeface="Calibri" panose="020F0502020204030204" pitchFamily="34" charset="0"/>
              </a:rPr>
              <a:t>Niet alleen door PD: staart, glaucoom of diabetische retina problemen geven dit ook!</a:t>
            </a:r>
          </a:p>
          <a:p>
            <a:endParaRPr lang="nl-NL" dirty="0"/>
          </a:p>
        </p:txBody>
      </p:sp>
      <p:sp>
        <p:nvSpPr>
          <p:cNvPr id="4" name="Tijdelijke aanduiding voor dianummer 3"/>
          <p:cNvSpPr>
            <a:spLocks noGrp="1"/>
          </p:cNvSpPr>
          <p:nvPr>
            <p:ph type="sldNum" sz="quarter" idx="5"/>
          </p:nvPr>
        </p:nvSpPr>
        <p:spPr/>
        <p:txBody>
          <a:bodyPr/>
          <a:lstStyle/>
          <a:p>
            <a:fld id="{C4CF97E7-B0E9-495C-A84D-05262A61B28D}" type="slidenum">
              <a:rPr lang="nl-NL" smtClean="0"/>
              <a:t>19</a:t>
            </a:fld>
            <a:endParaRPr lang="nl-NL"/>
          </a:p>
        </p:txBody>
      </p:sp>
    </p:spTree>
    <p:extLst>
      <p:ext uri="{BB962C8B-B14F-4D97-AF65-F5344CB8AC3E}">
        <p14:creationId xmlns:p14="http://schemas.microsoft.com/office/powerpoint/2010/main" val="6873774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b="0" i="0" dirty="0">
                <a:solidFill>
                  <a:srgbClr val="969696"/>
                </a:solidFill>
                <a:effectLst/>
                <a:latin typeface="Calibri" panose="020F0502020204030204" pitchFamily="34" charset="0"/>
              </a:rPr>
              <a:t>Bij de ziekte van Parkinson kunnen de oogzenuw en het netvlies dunner worden. Dit kan ervoor zorgen dat iemand minder goed </a:t>
            </a:r>
            <a:r>
              <a:rPr lang="nl-NL" b="1" i="0" dirty="0">
                <a:solidFill>
                  <a:srgbClr val="969696"/>
                </a:solidFill>
                <a:effectLst/>
                <a:latin typeface="Calibri" panose="020F0502020204030204" pitchFamily="34" charset="0"/>
              </a:rPr>
              <a:t>contrast </a:t>
            </a:r>
            <a:r>
              <a:rPr lang="nl-NL" b="0" i="0" dirty="0">
                <a:solidFill>
                  <a:srgbClr val="969696"/>
                </a:solidFill>
                <a:effectLst/>
                <a:latin typeface="Calibri" panose="020F0502020204030204" pitchFamily="34" charset="0"/>
              </a:rPr>
              <a:t>kan zien. Dat houdt in dat iemand in een schaduwrijke omgeving, niet meer alles goed kan waarnemen. Zo zien sommige mensen de traptreden niet als daar veel schaduw op staat en kunnen ze vallen. Ook het </a:t>
            </a:r>
            <a:r>
              <a:rPr lang="nl-NL" b="1" i="0" dirty="0">
                <a:solidFill>
                  <a:srgbClr val="969696"/>
                </a:solidFill>
                <a:effectLst/>
                <a:latin typeface="Calibri" panose="020F0502020204030204" pitchFamily="34" charset="0"/>
              </a:rPr>
              <a:t>kleuren </a:t>
            </a:r>
            <a:r>
              <a:rPr lang="nl-NL" b="0" i="0" dirty="0">
                <a:solidFill>
                  <a:srgbClr val="969696"/>
                </a:solidFill>
                <a:effectLst/>
                <a:latin typeface="Calibri" panose="020F0502020204030204" pitchFamily="34" charset="0"/>
              </a:rPr>
              <a:t>zien kan minder worden, met name het verschil tussen blauw en groen. Symptomen hierbij kunnen zijn dat iemand minder goed kan lezen als iets op een gekleurde achtergrond staat. Belangrijk is dat ook staarvorming dit soort klachten kan geven, dus het hoeft niet door </a:t>
            </a:r>
            <a:r>
              <a:rPr lang="nl-NL" b="0" i="0" dirty="0" err="1">
                <a:solidFill>
                  <a:srgbClr val="969696"/>
                </a:solidFill>
                <a:effectLst/>
                <a:latin typeface="Calibri" panose="020F0502020204030204" pitchFamily="34" charset="0"/>
              </a:rPr>
              <a:t>parkinson</a:t>
            </a:r>
            <a:r>
              <a:rPr lang="nl-NL" b="0" i="0" dirty="0">
                <a:solidFill>
                  <a:srgbClr val="969696"/>
                </a:solidFill>
                <a:effectLst/>
                <a:latin typeface="Calibri" panose="020F0502020204030204" pitchFamily="34" charset="0"/>
              </a:rPr>
              <a:t> te komen.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b="0" i="0" dirty="0">
              <a:solidFill>
                <a:srgbClr val="969696"/>
              </a:solidFill>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b="0" i="0" dirty="0">
                <a:solidFill>
                  <a:srgbClr val="969696"/>
                </a:solidFill>
                <a:effectLst/>
                <a:latin typeface="Calibri" panose="020F0502020204030204" pitchFamily="34" charset="0"/>
              </a:rPr>
              <a:t>Niet alleen door PD: staart, glaucoom of diabetische retina problemen geven dit ook!</a:t>
            </a:r>
          </a:p>
          <a:p>
            <a:endParaRPr lang="nl-NL" dirty="0"/>
          </a:p>
        </p:txBody>
      </p:sp>
      <p:sp>
        <p:nvSpPr>
          <p:cNvPr id="4" name="Tijdelijke aanduiding voor dianummer 3"/>
          <p:cNvSpPr>
            <a:spLocks noGrp="1"/>
          </p:cNvSpPr>
          <p:nvPr>
            <p:ph type="sldNum" sz="quarter" idx="5"/>
          </p:nvPr>
        </p:nvSpPr>
        <p:spPr/>
        <p:txBody>
          <a:bodyPr/>
          <a:lstStyle/>
          <a:p>
            <a:fld id="{C4CF97E7-B0E9-495C-A84D-05262A61B28D}" type="slidenum">
              <a:rPr lang="nl-NL" smtClean="0"/>
              <a:t>20</a:t>
            </a:fld>
            <a:endParaRPr lang="nl-NL"/>
          </a:p>
        </p:txBody>
      </p:sp>
    </p:spTree>
    <p:extLst>
      <p:ext uri="{BB962C8B-B14F-4D97-AF65-F5344CB8AC3E}">
        <p14:creationId xmlns:p14="http://schemas.microsoft.com/office/powerpoint/2010/main" val="19884266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b="0" i="0" dirty="0">
                <a:solidFill>
                  <a:srgbClr val="969696"/>
                </a:solidFill>
                <a:effectLst/>
                <a:latin typeface="Calibri" panose="020F0502020204030204" pitchFamily="34" charset="0"/>
              </a:rPr>
              <a:t>Ook dit kan met Levodopa behandeld worden of met behulp van een </a:t>
            </a:r>
            <a:r>
              <a:rPr lang="nl-NL" b="0" i="0" dirty="0" err="1">
                <a:solidFill>
                  <a:srgbClr val="969696"/>
                </a:solidFill>
                <a:effectLst/>
                <a:latin typeface="Calibri" panose="020F0502020204030204" pitchFamily="34" charset="0"/>
              </a:rPr>
              <a:t>contrastverhogende</a:t>
            </a:r>
            <a:r>
              <a:rPr lang="nl-NL" b="0" i="0" dirty="0">
                <a:solidFill>
                  <a:srgbClr val="969696"/>
                </a:solidFill>
                <a:effectLst/>
                <a:latin typeface="Calibri" panose="020F0502020204030204" pitchFamily="34" charset="0"/>
              </a:rPr>
              <a:t> bril of oefeningen met bijvoorbeeld traplopen. Tot slot zou de verlichting in huis aangepast kunnen worden zodat de kleuren en het contrast in huis duidelijker zijn.  </a:t>
            </a:r>
          </a:p>
          <a:p>
            <a:endParaRPr lang="nl-NL" dirty="0"/>
          </a:p>
        </p:txBody>
      </p:sp>
      <p:sp>
        <p:nvSpPr>
          <p:cNvPr id="4" name="Tijdelijke aanduiding voor dianummer 3"/>
          <p:cNvSpPr>
            <a:spLocks noGrp="1"/>
          </p:cNvSpPr>
          <p:nvPr>
            <p:ph type="sldNum" sz="quarter" idx="5"/>
          </p:nvPr>
        </p:nvSpPr>
        <p:spPr/>
        <p:txBody>
          <a:bodyPr/>
          <a:lstStyle/>
          <a:p>
            <a:fld id="{C4CF97E7-B0E9-495C-A84D-05262A61B28D}" type="slidenum">
              <a:rPr lang="nl-NL" smtClean="0"/>
              <a:t>21</a:t>
            </a:fld>
            <a:endParaRPr lang="nl-NL"/>
          </a:p>
        </p:txBody>
      </p:sp>
    </p:spTree>
    <p:extLst>
      <p:ext uri="{BB962C8B-B14F-4D97-AF65-F5344CB8AC3E}">
        <p14:creationId xmlns:p14="http://schemas.microsoft.com/office/powerpoint/2010/main" val="42782637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Eiwitten in lens gevonden, maar in principe gewone ouderdomsziekte</a:t>
            </a:r>
          </a:p>
          <a:p>
            <a:r>
              <a:rPr lang="nl-NL" dirty="0"/>
              <a:t>Kleine operatie, soms niet gedaan omdat iemand </a:t>
            </a:r>
            <a:r>
              <a:rPr lang="nl-NL" dirty="0" err="1"/>
              <a:t>parkinson</a:t>
            </a:r>
            <a:r>
              <a:rPr lang="nl-NL" dirty="0"/>
              <a:t> heeft, geen reden om het niet te doen!</a:t>
            </a:r>
          </a:p>
          <a:p>
            <a:endParaRPr lang="nl-NL" dirty="0"/>
          </a:p>
          <a:p>
            <a:r>
              <a:rPr lang="nl-NL" b="0" i="0" dirty="0">
                <a:solidFill>
                  <a:srgbClr val="000D4F"/>
                </a:solidFill>
                <a:effectLst/>
                <a:latin typeface="Barlow" panose="020B0604020202020204" pitchFamily="2" charset="0"/>
              </a:rPr>
              <a:t>Onder normale omstandigheden is de lens helder en doorzichtig. Staar (cataract) is een vertroebeling van de ooglens. Als de ooglens troebel is, worden de lichtstralen in hun beloop gestoord, waardoor er een onscherp beeld op het netvlies ontstaat. Ouderdomsstaar (seniel cataract) is de meest voorkomende vorm en is een gevolg van het ouder worden. De eiwitten in de normale lens gaan in de loop der jaren samenklonteren waardoor de lens minder helder wordt. Het gezichtsvermogen wordt daarmee steeds slechter. De snelheid van verslechtering is van persoon tot persoon verschillend. De vorming van staar is meestal een traag proces in verschillende gradaties. Vaak vragen mensen “heb ik wel/geen staar” maar deze vraag is niet altijd eenvoudig te beantwoorden. Het gaat er meestal om “in welke mate er lenstroebelingen aanwezig zijn” en wat de klachten zijn.</a:t>
            </a:r>
            <a:endParaRPr lang="nl-NL" dirty="0"/>
          </a:p>
        </p:txBody>
      </p:sp>
      <p:sp>
        <p:nvSpPr>
          <p:cNvPr id="4" name="Tijdelijke aanduiding voor dianummer 3"/>
          <p:cNvSpPr>
            <a:spLocks noGrp="1"/>
          </p:cNvSpPr>
          <p:nvPr>
            <p:ph type="sldNum" sz="quarter" idx="5"/>
          </p:nvPr>
        </p:nvSpPr>
        <p:spPr/>
        <p:txBody>
          <a:bodyPr/>
          <a:lstStyle/>
          <a:p>
            <a:fld id="{C4CF97E7-B0E9-495C-A84D-05262A61B28D}" type="slidenum">
              <a:rPr lang="nl-NL" smtClean="0"/>
              <a:t>22</a:t>
            </a:fld>
            <a:endParaRPr lang="nl-NL"/>
          </a:p>
        </p:txBody>
      </p:sp>
    </p:spTree>
    <p:extLst>
      <p:ext uri="{BB962C8B-B14F-4D97-AF65-F5344CB8AC3E}">
        <p14:creationId xmlns:p14="http://schemas.microsoft.com/office/powerpoint/2010/main" val="41698585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fontAlgn="base"/>
            <a:r>
              <a:rPr lang="nl-NL" b="0" i="0" dirty="0">
                <a:solidFill>
                  <a:srgbClr val="131313"/>
                </a:solidFill>
                <a:effectLst/>
                <a:latin typeface="-apple-system"/>
              </a:rPr>
              <a:t>Glaucoom is een aandoening die pijnloos en aanvankelijk ongemerkt het zicht aantast. Meestal wordt dit veroorzaakt door een verhoogde oogdruk. Dit ontstaat doordat het vocht in het oog niet goed meer wordt afgevoerd. Het vocht is nodig om het hoornvlies en de lens te voeden, maar moet het oog uiteindelijk ook weer verlaten. Wanneer dit niet (goed) gebeurt, raakt de afvoer verstopt en neemt de oogdruk toe. Als gevolg kan de oogzenuw beschadigd raken, waardoor er een storing plaatsvindt in de verbinding tussen het netvlies en de hersenen. En dan ontstaan de blinde vlekken, die voor deze oogaandoening kenmerkend zijn.</a:t>
            </a:r>
          </a:p>
          <a:p>
            <a:pPr algn="l" fontAlgn="base"/>
            <a:r>
              <a:rPr lang="nl-NL" b="0" i="0" dirty="0">
                <a:solidFill>
                  <a:srgbClr val="131313"/>
                </a:solidFill>
                <a:effectLst/>
                <a:latin typeface="-apple-system"/>
              </a:rPr>
              <a:t>Het gezichtsvermogen verdwijnt langzaam. Eerst langs de randen van het perifere gezichtsveld en uiteindelijk ook het centrale gedeelte. In een vergevorderd stadium lijkt het voor glaucoompatiënten alsof ze door een koker kijken, waardoor men slechts een klein deel van de omgeving ziet. Doordat alleen het centrale gezichtsveld zichtbaar is, wordt de oriëntatie lastiger en vallen obstakels op de weg niet langer op.</a:t>
            </a:r>
          </a:p>
          <a:p>
            <a:endParaRPr lang="nl-NL" dirty="0"/>
          </a:p>
        </p:txBody>
      </p:sp>
      <p:sp>
        <p:nvSpPr>
          <p:cNvPr id="4" name="Tijdelijke aanduiding voor dianummer 3"/>
          <p:cNvSpPr>
            <a:spLocks noGrp="1"/>
          </p:cNvSpPr>
          <p:nvPr>
            <p:ph type="sldNum" sz="quarter" idx="5"/>
          </p:nvPr>
        </p:nvSpPr>
        <p:spPr/>
        <p:txBody>
          <a:bodyPr/>
          <a:lstStyle/>
          <a:p>
            <a:fld id="{C4CF97E7-B0E9-495C-A84D-05262A61B28D}" type="slidenum">
              <a:rPr lang="nl-NL" smtClean="0"/>
              <a:t>24</a:t>
            </a:fld>
            <a:endParaRPr lang="nl-NL"/>
          </a:p>
        </p:txBody>
      </p:sp>
    </p:spTree>
    <p:extLst>
      <p:ext uri="{BB962C8B-B14F-4D97-AF65-F5344CB8AC3E}">
        <p14:creationId xmlns:p14="http://schemas.microsoft.com/office/powerpoint/2010/main" val="21964142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ct val="115000"/>
              </a:lnSpc>
              <a:spcAft>
                <a:spcPts val="10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De invloed van medicatie op visuele problemen kan zeer divers zijn. We weten dat sommige medicijnen bijwerkingen geven die het zien kunnen verstoren. </a:t>
            </a:r>
          </a:p>
          <a:p>
            <a:pPr>
              <a:lnSpc>
                <a:spcPct val="115000"/>
              </a:lnSpc>
              <a:spcAft>
                <a:spcPts val="1000"/>
              </a:spcAft>
            </a:pPr>
            <a:r>
              <a:rPr lang="nl-NL" sz="1800" dirty="0" err="1">
                <a:effectLst/>
                <a:latin typeface="Calibri" panose="020F0502020204030204" pitchFamily="34" charset="0"/>
                <a:ea typeface="Calibri" panose="020F0502020204030204" pitchFamily="34" charset="0"/>
                <a:cs typeface="Times New Roman" panose="02020603050405020304" pitchFamily="18" charset="0"/>
              </a:rPr>
              <a:t>Één</a:t>
            </a:r>
            <a:r>
              <a:rPr lang="nl-NL" sz="1800" dirty="0">
                <a:effectLst/>
                <a:latin typeface="Calibri" panose="020F0502020204030204" pitchFamily="34" charset="0"/>
                <a:ea typeface="Calibri" panose="020F0502020204030204" pitchFamily="34" charset="0"/>
                <a:cs typeface="Times New Roman" panose="02020603050405020304" pitchFamily="18" charset="0"/>
              </a:rPr>
              <a:t> van de belangrijkste groepen zijn de anticholinergica, bijv. amitriptyline deze kunnen als bijwerking hebben wazig zien. Vaak zie je dat dit na starten of dosis verandering voorkomt en bij gewenning van het lichaam weer weg trekt.</a:t>
            </a:r>
          </a:p>
          <a:p>
            <a:pPr>
              <a:lnSpc>
                <a:spcPct val="115000"/>
              </a:lnSpc>
              <a:spcAft>
                <a:spcPts val="10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Levodopa therapie kan oogproblemen verbeteren, denk aan verbeterde motoriek van de ogen waardoor dubbelzien verminderd en aan verbeterd kleuren en contrast zien bij toename dopamine in de retina. Aan de andere kant kan het ook wazig zien geven. </a:t>
            </a:r>
          </a:p>
          <a:p>
            <a:pPr>
              <a:lnSpc>
                <a:spcPct val="115000"/>
              </a:lnSpc>
              <a:spcAft>
                <a:spcPts val="10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Tijdens therapie ben je afhankelijk van de werking van de medicatie cyclus waardoor sommige mensen in de “off” fase juist dubbelzien ervaren, vaak gaat dit dan ook gepaard met toename van stijfheid en verminderde mogelijkheid tot bewegen.</a:t>
            </a:r>
          </a:p>
          <a:p>
            <a:pPr>
              <a:lnSpc>
                <a:spcPct val="115000"/>
              </a:lnSpc>
              <a:spcAft>
                <a:spcPts val="10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Het is belangrijk oogproblemen te bespreken en samen met je dokter te bekijken wat medicatie hierop doet!</a:t>
            </a:r>
          </a:p>
          <a:p>
            <a:endParaRPr lang="nl-NL" dirty="0"/>
          </a:p>
        </p:txBody>
      </p:sp>
      <p:sp>
        <p:nvSpPr>
          <p:cNvPr id="4" name="Tijdelijke aanduiding voor dianummer 3"/>
          <p:cNvSpPr>
            <a:spLocks noGrp="1"/>
          </p:cNvSpPr>
          <p:nvPr>
            <p:ph type="sldNum" sz="quarter" idx="5"/>
          </p:nvPr>
        </p:nvSpPr>
        <p:spPr/>
        <p:txBody>
          <a:bodyPr/>
          <a:lstStyle/>
          <a:p>
            <a:fld id="{C4CF97E7-B0E9-495C-A84D-05262A61B28D}" type="slidenum">
              <a:rPr lang="nl-NL" smtClean="0"/>
              <a:t>25</a:t>
            </a:fld>
            <a:endParaRPr lang="nl-NL"/>
          </a:p>
        </p:txBody>
      </p:sp>
    </p:spTree>
    <p:extLst>
      <p:ext uri="{BB962C8B-B14F-4D97-AF65-F5344CB8AC3E}">
        <p14:creationId xmlns:p14="http://schemas.microsoft.com/office/powerpoint/2010/main" val="22883411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dirty="0">
                <a:effectLst/>
                <a:latin typeface="Calibri" panose="020F0502020204030204" pitchFamily="34" charset="0"/>
                <a:ea typeface="Calibri" panose="020F0502020204030204" pitchFamily="34" charset="0"/>
                <a:cs typeface="Times New Roman" panose="02020603050405020304" pitchFamily="18" charset="0"/>
              </a:rPr>
              <a:t>Experts bij Koninklijke Visio en </a:t>
            </a:r>
            <a:r>
              <a:rPr lang="nl-NL" sz="1200" dirty="0" err="1">
                <a:effectLst/>
                <a:latin typeface="Calibri" panose="020F0502020204030204" pitchFamily="34" charset="0"/>
                <a:ea typeface="Calibri" panose="020F0502020204030204" pitchFamily="34" charset="0"/>
                <a:cs typeface="Times New Roman" panose="02020603050405020304" pitchFamily="18" charset="0"/>
              </a:rPr>
              <a:t>Barthimeus</a:t>
            </a:r>
            <a:r>
              <a:rPr lang="nl-NL" sz="1200" dirty="0">
                <a:effectLst/>
                <a:latin typeface="Calibri" panose="020F0502020204030204" pitchFamily="34" charset="0"/>
                <a:ea typeface="Calibri" panose="020F0502020204030204" pitchFamily="34" charset="0"/>
                <a:cs typeface="Times New Roman" panose="02020603050405020304" pitchFamily="18" charset="0"/>
              </a:rPr>
              <a:t>. </a:t>
            </a:r>
          </a:p>
          <a:p>
            <a:r>
              <a:rPr lang="nl-NL" sz="1200" dirty="0">
                <a:effectLst/>
                <a:latin typeface="Calibri" panose="020F0502020204030204" pitchFamily="34" charset="0"/>
                <a:ea typeface="Calibri" panose="020F0502020204030204" pitchFamily="34" charset="0"/>
                <a:cs typeface="Times New Roman" panose="02020603050405020304" pitchFamily="18" charset="0"/>
              </a:rPr>
              <a:t>Veel hulpmiddelen online, </a:t>
            </a:r>
            <a:r>
              <a:rPr lang="nl-NL" sz="1200" dirty="0" err="1">
                <a:effectLst/>
                <a:latin typeface="Calibri" panose="020F0502020204030204" pitchFamily="34" charset="0"/>
                <a:ea typeface="Calibri" panose="020F0502020204030204" pitchFamily="34" charset="0"/>
                <a:cs typeface="Times New Roman" panose="02020603050405020304" pitchFamily="18" charset="0"/>
              </a:rPr>
              <a:t>oa</a:t>
            </a:r>
            <a:r>
              <a:rPr lang="nl-NL" sz="1200" dirty="0">
                <a:effectLst/>
                <a:latin typeface="Calibri" panose="020F0502020204030204" pitchFamily="34" charset="0"/>
                <a:ea typeface="Calibri" panose="020F0502020204030204" pitchFamily="34" charset="0"/>
                <a:cs typeface="Times New Roman" panose="02020603050405020304" pitchFamily="18" charset="0"/>
              </a:rPr>
              <a:t> Showroom ‘Low </a:t>
            </a:r>
            <a:r>
              <a:rPr lang="nl-NL" sz="1200" dirty="0" err="1">
                <a:effectLst/>
                <a:latin typeface="Calibri" panose="020F0502020204030204" pitchFamily="34" charset="0"/>
                <a:ea typeface="Calibri" panose="020F0502020204030204" pitchFamily="34" charset="0"/>
                <a:cs typeface="Times New Roman" panose="02020603050405020304" pitchFamily="18" charset="0"/>
              </a:rPr>
              <a:t>Vision</a:t>
            </a:r>
            <a:r>
              <a:rPr lang="nl-NL" sz="1200" dirty="0">
                <a:effectLst/>
                <a:latin typeface="Calibri" panose="020F0502020204030204" pitchFamily="34" charset="0"/>
                <a:ea typeface="Calibri" panose="020F0502020204030204" pitchFamily="34" charset="0"/>
                <a:cs typeface="Times New Roman" panose="02020603050405020304" pitchFamily="18" charset="0"/>
              </a:rPr>
              <a:t>’. </a:t>
            </a:r>
            <a:endParaRPr lang="nl-NL" dirty="0"/>
          </a:p>
        </p:txBody>
      </p:sp>
      <p:sp>
        <p:nvSpPr>
          <p:cNvPr id="4" name="Tijdelijke aanduiding voor dianummer 3"/>
          <p:cNvSpPr>
            <a:spLocks noGrp="1"/>
          </p:cNvSpPr>
          <p:nvPr>
            <p:ph type="sldNum" sz="quarter" idx="5"/>
          </p:nvPr>
        </p:nvSpPr>
        <p:spPr/>
        <p:txBody>
          <a:bodyPr/>
          <a:lstStyle/>
          <a:p>
            <a:fld id="{C4CF97E7-B0E9-495C-A84D-05262A61B28D}" type="slidenum">
              <a:rPr lang="nl-NL" smtClean="0"/>
              <a:t>27</a:t>
            </a:fld>
            <a:endParaRPr lang="nl-NL"/>
          </a:p>
        </p:txBody>
      </p:sp>
    </p:spTree>
    <p:extLst>
      <p:ext uri="{BB962C8B-B14F-4D97-AF65-F5344CB8AC3E}">
        <p14:creationId xmlns:p14="http://schemas.microsoft.com/office/powerpoint/2010/main" val="9247339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err="1"/>
              <a:t>Droge</a:t>
            </a:r>
            <a:r>
              <a:rPr lang="en-GB" sz="1200" b="1" dirty="0"/>
              <a:t> </a:t>
            </a:r>
            <a:r>
              <a:rPr lang="en-GB" sz="1200" b="1" dirty="0" err="1"/>
              <a:t>ogen</a:t>
            </a:r>
            <a:r>
              <a:rPr lang="en-GB" sz="1200" b="1" dirty="0"/>
              <a:t>, </a:t>
            </a:r>
            <a:r>
              <a:rPr lang="en-GB" sz="1200" b="1" dirty="0" err="1"/>
              <a:t>dubbel</a:t>
            </a:r>
            <a:r>
              <a:rPr lang="en-GB" sz="1200" b="1" dirty="0"/>
              <a:t> </a:t>
            </a:r>
            <a:r>
              <a:rPr lang="en-GB" sz="1200" b="1" dirty="0" err="1"/>
              <a:t>zien</a:t>
            </a:r>
            <a:r>
              <a:rPr lang="en-GB" sz="1200" b="1" dirty="0"/>
              <a:t>, </a:t>
            </a:r>
            <a:r>
              <a:rPr lang="en-GB" sz="1200" b="1" dirty="0" err="1"/>
              <a:t>wazig</a:t>
            </a:r>
            <a:r>
              <a:rPr lang="en-GB" sz="1200" b="1" dirty="0"/>
              <a:t> </a:t>
            </a:r>
            <a:r>
              <a:rPr lang="en-GB" sz="1200" b="1" dirty="0" err="1"/>
              <a:t>zien</a:t>
            </a:r>
            <a:r>
              <a:rPr lang="en-GB" sz="1200" b="1" dirty="0"/>
              <a:t>, </a:t>
            </a:r>
            <a:r>
              <a:rPr lang="en-GB" sz="1200" b="1" dirty="0" err="1"/>
              <a:t>ogen</a:t>
            </a:r>
            <a:r>
              <a:rPr lang="en-GB" sz="1200" b="1" dirty="0"/>
              <a:t> </a:t>
            </a:r>
            <a:r>
              <a:rPr lang="en-GB" sz="1200" b="1" dirty="0" err="1"/>
              <a:t>knijpen</a:t>
            </a:r>
            <a:r>
              <a:rPr lang="en-GB" sz="1200" b="1" dirty="0"/>
              <a:t> </a:t>
            </a:r>
            <a:r>
              <a:rPr lang="en-GB" sz="1200" b="1" dirty="0" err="1"/>
              <a:t>ongewild</a:t>
            </a:r>
            <a:r>
              <a:rPr lang="en-GB" sz="1200" b="1" dirty="0"/>
              <a:t> </a:t>
            </a:r>
            <a:r>
              <a:rPr lang="en-GB" sz="1200" b="1" dirty="0" err="1"/>
              <a:t>dicht</a:t>
            </a:r>
            <a:r>
              <a:rPr lang="en-GB" sz="1200" b="1" dirty="0"/>
              <a:t>, </a:t>
            </a:r>
            <a:r>
              <a:rPr lang="en-GB" sz="1200" b="1" dirty="0" err="1"/>
              <a:t>verminderd</a:t>
            </a:r>
            <a:r>
              <a:rPr lang="en-GB" sz="1200" b="1" dirty="0"/>
              <a:t> </a:t>
            </a:r>
            <a:r>
              <a:rPr lang="en-GB" sz="1200" b="1" dirty="0" err="1"/>
              <a:t>kleuren</a:t>
            </a:r>
            <a:r>
              <a:rPr lang="en-GB" sz="1200" b="1" dirty="0"/>
              <a:t>- of </a:t>
            </a:r>
            <a:r>
              <a:rPr lang="en-GB" sz="1200" b="1" dirty="0" err="1"/>
              <a:t>contrastzien</a:t>
            </a:r>
            <a:r>
              <a:rPr lang="en-GB" sz="1200" b="1"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err="1"/>
              <a:t>Mensen</a:t>
            </a:r>
            <a:r>
              <a:rPr lang="en-GB" sz="1200" b="1" dirty="0"/>
              <a:t> met </a:t>
            </a:r>
            <a:r>
              <a:rPr lang="en-GB" sz="1200" b="1" dirty="0" err="1"/>
              <a:t>parkinsonismen</a:t>
            </a:r>
            <a:r>
              <a:rPr lang="en-GB" sz="1200" b="1" dirty="0"/>
              <a:t> </a:t>
            </a:r>
            <a:r>
              <a:rPr lang="en-GB" sz="1200" b="1" dirty="0" err="1"/>
              <a:t>kunnen</a:t>
            </a:r>
            <a:r>
              <a:rPr lang="en-GB" sz="1200" b="1" dirty="0"/>
              <a:t> </a:t>
            </a:r>
            <a:r>
              <a:rPr lang="en-GB" sz="1200" b="1" dirty="0" err="1"/>
              <a:t>dezelfde</a:t>
            </a:r>
            <a:r>
              <a:rPr lang="en-GB" sz="1200" b="1" dirty="0"/>
              <a:t> </a:t>
            </a:r>
            <a:r>
              <a:rPr lang="en-GB" sz="1200" b="1" dirty="0" err="1"/>
              <a:t>klachten</a:t>
            </a:r>
            <a:r>
              <a:rPr lang="en-GB" sz="1200" b="1" dirty="0"/>
              <a:t> </a:t>
            </a:r>
            <a:r>
              <a:rPr lang="en-GB" sz="1200" b="1" dirty="0" err="1"/>
              <a:t>krijgen</a:t>
            </a:r>
            <a:r>
              <a:rPr lang="en-GB" sz="1200" b="1" dirty="0"/>
              <a:t>, </a:t>
            </a:r>
            <a:r>
              <a:rPr lang="en-GB" sz="1200" b="1" dirty="0" err="1"/>
              <a:t>omdat</a:t>
            </a:r>
            <a:r>
              <a:rPr lang="en-GB" sz="1200" b="1" dirty="0"/>
              <a:t> </a:t>
            </a:r>
            <a:r>
              <a:rPr lang="en-GB" sz="1200" b="1" dirty="0" err="1"/>
              <a:t>een</a:t>
            </a:r>
            <a:r>
              <a:rPr lang="en-GB" sz="1200" b="1" dirty="0"/>
              <a:t> </a:t>
            </a:r>
            <a:r>
              <a:rPr lang="en-GB" sz="1200" b="1" dirty="0" err="1"/>
              <a:t>deel</a:t>
            </a:r>
            <a:r>
              <a:rPr lang="en-GB" sz="1200" b="1" dirty="0"/>
              <a:t> </a:t>
            </a:r>
            <a:r>
              <a:rPr lang="en-GB" sz="1200" b="1" dirty="0" err="1"/>
              <a:t>te</a:t>
            </a:r>
            <a:r>
              <a:rPr lang="en-GB" sz="1200" b="1" dirty="0"/>
              <a:t> </a:t>
            </a:r>
            <a:r>
              <a:rPr lang="en-GB" sz="1200" b="1" dirty="0" err="1"/>
              <a:t>maken</a:t>
            </a:r>
            <a:r>
              <a:rPr lang="en-GB" sz="1200" b="1" dirty="0"/>
              <a:t> heft met </a:t>
            </a:r>
            <a:r>
              <a:rPr lang="en-GB" sz="1200" b="1" dirty="0" err="1"/>
              <a:t>leeftijd</a:t>
            </a:r>
            <a:r>
              <a:rPr lang="en-GB" sz="1200" b="1" dirty="0"/>
              <a:t> en </a:t>
            </a:r>
            <a:r>
              <a:rPr lang="en-GB" sz="1200" b="1" dirty="0" err="1"/>
              <a:t>een</a:t>
            </a:r>
            <a:r>
              <a:rPr lang="en-GB" sz="1200" b="1" dirty="0"/>
              <a:t> </a:t>
            </a:r>
            <a:r>
              <a:rPr lang="en-GB" sz="1200" b="1" dirty="0" err="1"/>
              <a:t>deel</a:t>
            </a:r>
            <a:r>
              <a:rPr lang="en-GB" sz="1200" b="1" dirty="0"/>
              <a:t> met dopamine </a:t>
            </a:r>
            <a:r>
              <a:rPr lang="en-GB" sz="1200" b="1" dirty="0" err="1"/>
              <a:t>tekort</a:t>
            </a:r>
            <a:r>
              <a:rPr lang="en-GB" sz="1200" b="1" dirty="0"/>
              <a:t> of </a:t>
            </a:r>
            <a:r>
              <a:rPr lang="en-GB" sz="1200" b="1" dirty="0" err="1"/>
              <a:t>veranderde</a:t>
            </a:r>
            <a:r>
              <a:rPr lang="en-GB" sz="1200" b="1" dirty="0"/>
              <a:t> </a:t>
            </a:r>
            <a:r>
              <a:rPr lang="en-GB" sz="1200" b="1" dirty="0" err="1"/>
              <a:t>eiwit</a:t>
            </a:r>
            <a:r>
              <a:rPr lang="en-GB" sz="1200" b="1" dirty="0"/>
              <a:t> </a:t>
            </a:r>
            <a:r>
              <a:rPr lang="en-GB" sz="1200" b="1" dirty="0" err="1"/>
              <a:t>vouwing</a:t>
            </a:r>
            <a:r>
              <a:rPr lang="en-GB" sz="1200" b="1" dirty="0"/>
              <a:t>. </a:t>
            </a:r>
            <a:r>
              <a:rPr lang="en-GB" sz="1200" b="1" dirty="0" err="1"/>
              <a:t>Specifiek</a:t>
            </a:r>
            <a:r>
              <a:rPr lang="en-GB" sz="1200" b="1" dirty="0"/>
              <a:t> </a:t>
            </a:r>
            <a:r>
              <a:rPr lang="en-GB" sz="1200" b="1" dirty="0" err="1"/>
              <a:t>problemen</a:t>
            </a:r>
            <a:r>
              <a:rPr lang="en-GB" sz="1200" b="1" dirty="0"/>
              <a:t> </a:t>
            </a:r>
            <a:r>
              <a:rPr lang="en-GB" sz="1200" b="1" dirty="0" err="1"/>
              <a:t>bij</a:t>
            </a:r>
            <a:r>
              <a:rPr lang="en-GB" sz="1200" b="1" dirty="0"/>
              <a:t> </a:t>
            </a:r>
            <a:r>
              <a:rPr lang="en-GB" sz="1200" b="1" dirty="0" err="1"/>
              <a:t>parkinsonisme</a:t>
            </a:r>
            <a:r>
              <a:rPr lang="en-GB" sz="1200" b="1" dirty="0"/>
              <a:t> is </a:t>
            </a:r>
            <a:r>
              <a:rPr lang="en-GB" sz="1200" b="1" dirty="0" err="1"/>
              <a:t>bijvoorbeeld</a:t>
            </a:r>
            <a:r>
              <a:rPr lang="en-GB" sz="1200" b="1" dirty="0"/>
              <a:t> </a:t>
            </a:r>
            <a:r>
              <a:rPr lang="en-GB" sz="1200" b="1" dirty="0" err="1"/>
              <a:t>niet</a:t>
            </a:r>
            <a:r>
              <a:rPr lang="en-GB" sz="1200" b="1" dirty="0"/>
              <a:t> </a:t>
            </a:r>
            <a:r>
              <a:rPr lang="en-GB" sz="1200" b="1" dirty="0" err="1"/>
              <a:t>naar</a:t>
            </a:r>
            <a:r>
              <a:rPr lang="en-GB" sz="1200" b="1" dirty="0"/>
              <a:t> </a:t>
            </a:r>
            <a:r>
              <a:rPr lang="en-GB" sz="1200" b="1" dirty="0" err="1"/>
              <a:t>boven</a:t>
            </a:r>
            <a:r>
              <a:rPr lang="en-GB" sz="1200" b="1" dirty="0"/>
              <a:t> </a:t>
            </a:r>
            <a:r>
              <a:rPr lang="en-GB" sz="1200" b="1" dirty="0" err="1"/>
              <a:t>kunnen</a:t>
            </a:r>
            <a:r>
              <a:rPr lang="en-GB" sz="1200" b="1" dirty="0"/>
              <a:t> </a:t>
            </a:r>
            <a:r>
              <a:rPr lang="en-GB" sz="1200" b="1" dirty="0" err="1"/>
              <a:t>kijken</a:t>
            </a:r>
            <a:r>
              <a:rPr lang="en-GB" sz="1200" b="1" dirty="0"/>
              <a:t> </a:t>
            </a:r>
            <a:r>
              <a:rPr lang="en-GB" sz="1200" b="1" dirty="0" err="1"/>
              <a:t>bij</a:t>
            </a:r>
            <a:r>
              <a:rPr lang="en-GB" sz="1200" b="1" dirty="0"/>
              <a:t> PSP</a:t>
            </a:r>
          </a:p>
          <a:p>
            <a:endParaRPr lang="nl-NL" dirty="0"/>
          </a:p>
        </p:txBody>
      </p:sp>
      <p:sp>
        <p:nvSpPr>
          <p:cNvPr id="4" name="Tijdelijke aanduiding voor dianummer 3"/>
          <p:cNvSpPr>
            <a:spLocks noGrp="1"/>
          </p:cNvSpPr>
          <p:nvPr>
            <p:ph type="sldNum" sz="quarter" idx="5"/>
          </p:nvPr>
        </p:nvSpPr>
        <p:spPr/>
        <p:txBody>
          <a:bodyPr/>
          <a:lstStyle/>
          <a:p>
            <a:fld id="{C4CF97E7-B0E9-495C-A84D-05262A61B28D}" type="slidenum">
              <a:rPr lang="nl-NL" smtClean="0"/>
              <a:t>6</a:t>
            </a:fld>
            <a:endParaRPr lang="nl-NL"/>
          </a:p>
        </p:txBody>
      </p:sp>
    </p:spTree>
    <p:extLst>
      <p:ext uri="{BB962C8B-B14F-4D97-AF65-F5344CB8AC3E}">
        <p14:creationId xmlns:p14="http://schemas.microsoft.com/office/powerpoint/2010/main" val="21499965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Nederlandse grafie </a:t>
            </a:r>
          </a:p>
          <a:p>
            <a:endParaRPr lang="nl-NL" dirty="0"/>
          </a:p>
          <a:p>
            <a:r>
              <a:rPr lang="nl-NL" dirty="0"/>
              <a:t>82% 1 of meer problemen</a:t>
            </a:r>
          </a:p>
          <a:p>
            <a:endParaRPr lang="nl-NL" dirty="0"/>
          </a:p>
          <a:p>
            <a:r>
              <a:rPr lang="en-US" sz="1200" dirty="0">
                <a:effectLst/>
                <a:latin typeface="Calibri" panose="020F0502020204030204" pitchFamily="34" charset="0"/>
                <a:ea typeface="Calibri" panose="020F0502020204030204" pitchFamily="34" charset="0"/>
                <a:cs typeface="Times New Roman" panose="02020603050405020304" pitchFamily="18" charset="0"/>
              </a:rPr>
              <a:t>by </a:t>
            </a:r>
            <a:r>
              <a:rPr lang="en-US"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82% (</a:t>
            </a:r>
            <a:r>
              <a:rPr lang="en-US" sz="1200" dirty="0">
                <a:effectLst/>
                <a:latin typeface="Calibri" panose="020F0502020204030204" pitchFamily="34" charset="0"/>
                <a:ea typeface="Calibri" panose="020F0502020204030204" pitchFamily="34" charset="0"/>
                <a:cs typeface="Times New Roman" panose="02020603050405020304" pitchFamily="18" charset="0"/>
              </a:rPr>
              <a:t>95% confidence interval [CI], 80–85) of patients, compared with </a:t>
            </a:r>
            <a:r>
              <a:rPr lang="en-US"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48%</a:t>
            </a:r>
            <a:r>
              <a:rPr lang="en-US" sz="1200" dirty="0">
                <a:effectLst/>
                <a:latin typeface="Calibri" panose="020F0502020204030204" pitchFamily="34" charset="0"/>
                <a:ea typeface="Calibri" panose="020F0502020204030204" pitchFamily="34" charset="0"/>
                <a:cs typeface="Times New Roman" panose="02020603050405020304" pitchFamily="18" charset="0"/>
              </a:rPr>
              <a:t> (95% CI, 42–54) </a:t>
            </a:r>
          </a:p>
          <a:p>
            <a:endParaRPr lang="en-US" sz="1200" dirty="0">
              <a:effectLst/>
              <a:latin typeface="Calibri" panose="020F0502020204030204" pitchFamily="34" charset="0"/>
              <a:cs typeface="Times New Roman" panose="02020603050405020304" pitchFamily="18" charset="0"/>
            </a:endParaRPr>
          </a:p>
          <a:p>
            <a:r>
              <a:rPr lang="en-US" sz="1200" dirty="0">
                <a:effectLst/>
                <a:latin typeface="Calibri" panose="020F0502020204030204" pitchFamily="34" charset="0"/>
                <a:cs typeface="Times New Roman" panose="02020603050405020304" pitchFamily="18" charset="0"/>
              </a:rPr>
              <a:t>848 vs 250</a:t>
            </a:r>
          </a:p>
          <a:p>
            <a:endParaRPr lang="en-US" sz="1200" dirty="0">
              <a:effectLst/>
              <a:latin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Some ophthalmologic symptoms were found almost exclusively in PD (e.g., seeing colors less brightly, double vision, difficulty with depth perception, visual hallucinations), whereas others were also common in controls (e.g., watery eyes, light sensitivity, and glare at night). However, all ophthalmologic symptoms were significantly more prevalent in patients than in controls.</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p>
            <a:r>
              <a:rPr lang="nl-NL" dirty="0"/>
              <a:t>maken met getallen</a:t>
            </a:r>
          </a:p>
        </p:txBody>
      </p:sp>
      <p:sp>
        <p:nvSpPr>
          <p:cNvPr id="4" name="Tijdelijke aanduiding voor dianummer 3"/>
          <p:cNvSpPr>
            <a:spLocks noGrp="1"/>
          </p:cNvSpPr>
          <p:nvPr>
            <p:ph type="sldNum" sz="quarter" idx="5"/>
          </p:nvPr>
        </p:nvSpPr>
        <p:spPr/>
        <p:txBody>
          <a:bodyPr/>
          <a:lstStyle/>
          <a:p>
            <a:fld id="{822B749F-1107-45AF-86E7-48A1781C1314}" type="slidenum">
              <a:rPr lang="nl-NL" smtClean="0"/>
              <a:t>8</a:t>
            </a:fld>
            <a:endParaRPr lang="nl-NL"/>
          </a:p>
        </p:txBody>
      </p:sp>
    </p:spTree>
    <p:extLst>
      <p:ext uri="{BB962C8B-B14F-4D97-AF65-F5344CB8AC3E}">
        <p14:creationId xmlns:p14="http://schemas.microsoft.com/office/powerpoint/2010/main" val="28721068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68 </a:t>
            </a:r>
            <a:r>
              <a:rPr lang="nl-NL" dirty="0" err="1"/>
              <a:t>vs</a:t>
            </a:r>
            <a:r>
              <a:rPr lang="nl-NL" dirty="0"/>
              <a:t> 35%</a:t>
            </a:r>
          </a:p>
        </p:txBody>
      </p:sp>
      <p:sp>
        <p:nvSpPr>
          <p:cNvPr id="4" name="Tijdelijke aanduiding voor dianummer 3"/>
          <p:cNvSpPr>
            <a:spLocks noGrp="1"/>
          </p:cNvSpPr>
          <p:nvPr>
            <p:ph type="sldNum" sz="quarter" idx="5"/>
          </p:nvPr>
        </p:nvSpPr>
        <p:spPr/>
        <p:txBody>
          <a:bodyPr/>
          <a:lstStyle/>
          <a:p>
            <a:fld id="{C4CF97E7-B0E9-495C-A84D-05262A61B28D}" type="slidenum">
              <a:rPr lang="nl-NL" smtClean="0"/>
              <a:t>9</a:t>
            </a:fld>
            <a:endParaRPr lang="nl-NL"/>
          </a:p>
        </p:txBody>
      </p:sp>
    </p:spTree>
    <p:extLst>
      <p:ext uri="{BB962C8B-B14F-4D97-AF65-F5344CB8AC3E}">
        <p14:creationId xmlns:p14="http://schemas.microsoft.com/office/powerpoint/2010/main" val="42333127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kern="1200" dirty="0">
              <a:solidFill>
                <a:schemeClr val="tx1"/>
              </a:solidFill>
              <a:latin typeface="+mn-lt"/>
              <a:ea typeface="+mn-ea"/>
              <a:cs typeface="+mn-cs"/>
            </a:endParaRPr>
          </a:p>
          <a:p>
            <a:r>
              <a:rPr lang="en-GB" dirty="0"/>
              <a:t>Visual disorders in PD are </a:t>
            </a:r>
            <a:r>
              <a:rPr lang="en-US" dirty="0"/>
              <a:t>under-reported, under-recognized and poorly understood. </a:t>
            </a:r>
          </a:p>
          <a:p>
            <a:endParaRPr lang="en-US" dirty="0"/>
          </a:p>
          <a:p>
            <a:r>
              <a:rPr lang="en-US" dirty="0"/>
              <a:t>The exact frequency and severity of the visual problems are no</a:t>
            </a:r>
            <a:r>
              <a:rPr lang="en-GB" sz="1200" kern="1200" dirty="0">
                <a:solidFill>
                  <a:schemeClr val="tx1"/>
                </a:solidFill>
                <a:latin typeface="+mn-lt"/>
                <a:ea typeface="+mn-ea"/>
                <a:cs typeface="+mn-cs"/>
              </a:rPr>
              <a:t>guiding their movements visually</a:t>
            </a:r>
            <a:r>
              <a:rPr lang="en-US" dirty="0"/>
              <a:t>t known.</a:t>
            </a:r>
          </a:p>
          <a:p>
            <a:endParaRPr lang="en-US" dirty="0"/>
          </a:p>
          <a:p>
            <a:r>
              <a:rPr lang="en-GB" dirty="0"/>
              <a:t>Motor deficits and postural instability  are compensated by intact visual function.</a:t>
            </a:r>
            <a:endParaRPr lang="en-US" dirty="0"/>
          </a:p>
          <a:p>
            <a:endParaRPr lang="nl-NL" dirty="0"/>
          </a:p>
        </p:txBody>
      </p:sp>
      <p:sp>
        <p:nvSpPr>
          <p:cNvPr id="4" name="Tijdelijke aanduiding voor dianummer 3"/>
          <p:cNvSpPr>
            <a:spLocks noGrp="1"/>
          </p:cNvSpPr>
          <p:nvPr>
            <p:ph type="sldNum" sz="quarter" idx="10"/>
          </p:nvPr>
        </p:nvSpPr>
        <p:spPr/>
        <p:txBody>
          <a:bodyPr/>
          <a:lstStyle/>
          <a:p>
            <a:fld id="{ED6F15CB-8E6D-4D80-BF0C-AC6905732AC6}" type="slidenum">
              <a:rPr lang="nl-NL" smtClean="0"/>
              <a:pPr/>
              <a:t>10</a:t>
            </a:fld>
            <a:endParaRPr lang="nl-NL"/>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Nederlandse grafie maken met getallen</a:t>
            </a:r>
          </a:p>
        </p:txBody>
      </p:sp>
      <p:sp>
        <p:nvSpPr>
          <p:cNvPr id="4" name="Tijdelijke aanduiding voor dianummer 3"/>
          <p:cNvSpPr>
            <a:spLocks noGrp="1"/>
          </p:cNvSpPr>
          <p:nvPr>
            <p:ph type="sldNum" sz="quarter" idx="5"/>
          </p:nvPr>
        </p:nvSpPr>
        <p:spPr/>
        <p:txBody>
          <a:bodyPr/>
          <a:lstStyle/>
          <a:p>
            <a:fld id="{822B749F-1107-45AF-86E7-48A1781C1314}" type="slidenum">
              <a:rPr lang="nl-NL" smtClean="0"/>
              <a:t>11</a:t>
            </a:fld>
            <a:endParaRPr lang="nl-NL"/>
          </a:p>
        </p:txBody>
      </p:sp>
    </p:spTree>
    <p:extLst>
      <p:ext uri="{BB962C8B-B14F-4D97-AF65-F5344CB8AC3E}">
        <p14:creationId xmlns:p14="http://schemas.microsoft.com/office/powerpoint/2010/main" val="34553127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Loop van de dag toename klachten, hoogtepunt s avonds (ogen hele dag open geweest)</a:t>
            </a:r>
          </a:p>
          <a:p>
            <a:r>
              <a:rPr lang="nl-NL" dirty="0"/>
              <a:t>Blefaritis</a:t>
            </a:r>
          </a:p>
          <a:p>
            <a:r>
              <a:rPr lang="nl-NL" dirty="0" err="1"/>
              <a:t>blepharospasme</a:t>
            </a:r>
            <a:endParaRPr lang="nl-NL" dirty="0"/>
          </a:p>
        </p:txBody>
      </p:sp>
      <p:sp>
        <p:nvSpPr>
          <p:cNvPr id="4" name="Tijdelijke aanduiding voor dianummer 3"/>
          <p:cNvSpPr>
            <a:spLocks noGrp="1"/>
          </p:cNvSpPr>
          <p:nvPr>
            <p:ph type="sldNum" sz="quarter" idx="5"/>
          </p:nvPr>
        </p:nvSpPr>
        <p:spPr/>
        <p:txBody>
          <a:bodyPr/>
          <a:lstStyle/>
          <a:p>
            <a:fld id="{C4CF97E7-B0E9-495C-A84D-05262A61B28D}" type="slidenum">
              <a:rPr lang="nl-NL" smtClean="0"/>
              <a:t>12</a:t>
            </a:fld>
            <a:endParaRPr lang="nl-NL"/>
          </a:p>
        </p:txBody>
      </p:sp>
    </p:spTree>
    <p:extLst>
      <p:ext uri="{BB962C8B-B14F-4D97-AF65-F5344CB8AC3E}">
        <p14:creationId xmlns:p14="http://schemas.microsoft.com/office/powerpoint/2010/main" val="30137296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Minder knipper waardoor de tranen niet over het oog verdeeld worden</a:t>
            </a:r>
          </a:p>
          <a:p>
            <a:r>
              <a:rPr lang="nl-NL" dirty="0"/>
              <a:t>Instabiele traan door veranderde samenstelling van tranen</a:t>
            </a:r>
          </a:p>
          <a:p>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effectLst/>
                <a:latin typeface="Calibri" panose="020F0502020204030204" pitchFamily="34" charset="0"/>
                <a:ea typeface="Calibri" panose="020F0502020204030204" pitchFamily="34" charset="0"/>
                <a:cs typeface="Times New Roman" panose="02020603050405020304" pitchFamily="18" charset="0"/>
              </a:rPr>
              <a:t>: Kan voorkomen door staren en verminderde knipperfrequentie wat resulteert in een veranderde </a:t>
            </a:r>
            <a:r>
              <a:rPr lang="nl-NL" sz="1200" dirty="0" err="1">
                <a:effectLst/>
                <a:latin typeface="Calibri" panose="020F0502020204030204" pitchFamily="34" charset="0"/>
                <a:ea typeface="Calibri" panose="020F0502020204030204" pitchFamily="34" charset="0"/>
                <a:cs typeface="Times New Roman" panose="02020603050405020304" pitchFamily="18" charset="0"/>
              </a:rPr>
              <a:t>traanfilmlaag</a:t>
            </a:r>
            <a:r>
              <a:rPr lang="nl-NL" sz="1200" dirty="0">
                <a:effectLst/>
                <a:latin typeface="Calibri" panose="020F0502020204030204" pitchFamily="34" charset="0"/>
                <a:ea typeface="Calibri" panose="020F0502020204030204" pitchFamily="34" charset="0"/>
                <a:cs typeface="Times New Roman" panose="02020603050405020304" pitchFamily="18" charset="0"/>
              </a:rPr>
              <a:t>. Ook hebben patiënten met Parkinson vaker last van chronische ooglidrand ontsteking (blefaritis), wat het traanvocht instabiel maakt en daardoor symptomen van een droog oog veroorzaakt.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effectLst/>
                <a:latin typeface="Calibri" panose="020F0502020204030204" pitchFamily="34" charset="0"/>
                <a:ea typeface="Calibri" panose="020F0502020204030204" pitchFamily="34" charset="0"/>
                <a:cs typeface="Times New Roman" panose="02020603050405020304" pitchFamily="18" charset="0"/>
              </a:rPr>
              <a:t>Medicatie!</a:t>
            </a:r>
          </a:p>
          <a:p>
            <a:endParaRPr lang="nl-NL" dirty="0"/>
          </a:p>
        </p:txBody>
      </p:sp>
      <p:sp>
        <p:nvSpPr>
          <p:cNvPr id="4" name="Tijdelijke aanduiding voor dianummer 3"/>
          <p:cNvSpPr>
            <a:spLocks noGrp="1"/>
          </p:cNvSpPr>
          <p:nvPr>
            <p:ph type="sldNum" sz="quarter" idx="5"/>
          </p:nvPr>
        </p:nvSpPr>
        <p:spPr/>
        <p:txBody>
          <a:bodyPr/>
          <a:lstStyle/>
          <a:p>
            <a:fld id="{C4CF97E7-B0E9-495C-A84D-05262A61B28D}" type="slidenum">
              <a:rPr lang="nl-NL" smtClean="0"/>
              <a:t>13</a:t>
            </a:fld>
            <a:endParaRPr lang="nl-NL"/>
          </a:p>
        </p:txBody>
      </p:sp>
    </p:spTree>
    <p:extLst>
      <p:ext uri="{BB962C8B-B14F-4D97-AF65-F5344CB8AC3E}">
        <p14:creationId xmlns:p14="http://schemas.microsoft.com/office/powerpoint/2010/main" val="25686496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dirty="0">
                <a:effectLst/>
                <a:latin typeface="Calibri" panose="020F0502020204030204" pitchFamily="34" charset="0"/>
                <a:ea typeface="Calibri" panose="020F0502020204030204" pitchFamily="34" charset="0"/>
                <a:cs typeface="Times New Roman" panose="02020603050405020304" pitchFamily="18" charset="0"/>
              </a:rPr>
              <a:t>Hoe komt het:  oogmusculatuur coördinatie, 2 beelden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horizontal</a:t>
            </a:r>
            <a:r>
              <a:rPr lang="nl-NL" sz="1800" dirty="0">
                <a:effectLst/>
                <a:latin typeface="Calibri" panose="020F0502020204030204" pitchFamily="34" charset="0"/>
                <a:ea typeface="Calibri" panose="020F0502020204030204" pitchFamily="34" charset="0"/>
                <a:cs typeface="Times New Roman" panose="02020603050405020304" pitchFamily="18" charset="0"/>
              </a:rPr>
              <a:t> naast elkaar, kan ook alleen in een bepaalde richting. Twee oorzaken: (partiele parese of supra nucleaire aansturing van oogbewegingen. Vaak bij dichtbij taken (lezen) 30%, convergentieprobleem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800" dirty="0">
                <a:effectLst/>
                <a:latin typeface="Calibri" panose="020F0502020204030204" pitchFamily="34" charset="0"/>
                <a:ea typeface="Calibri" panose="020F0502020204030204" pitchFamily="34" charset="0"/>
                <a:cs typeface="Times New Roman" panose="02020603050405020304" pitchFamily="18" charset="0"/>
              </a:rPr>
              <a:t>1 oog altijd probleem van het oog zelf, denk aan staart, 2 ogen fusie probleem.</a:t>
            </a:r>
          </a:p>
          <a:p>
            <a:endParaRPr lang="nl-NL" dirty="0"/>
          </a:p>
        </p:txBody>
      </p:sp>
      <p:sp>
        <p:nvSpPr>
          <p:cNvPr id="4" name="Tijdelijke aanduiding voor dianummer 3"/>
          <p:cNvSpPr>
            <a:spLocks noGrp="1"/>
          </p:cNvSpPr>
          <p:nvPr>
            <p:ph type="sldNum" sz="quarter" idx="5"/>
          </p:nvPr>
        </p:nvSpPr>
        <p:spPr/>
        <p:txBody>
          <a:bodyPr/>
          <a:lstStyle/>
          <a:p>
            <a:fld id="{C4CF97E7-B0E9-495C-A84D-05262A61B28D}" type="slidenum">
              <a:rPr lang="nl-NL" smtClean="0"/>
              <a:t>15</a:t>
            </a:fld>
            <a:endParaRPr lang="nl-NL"/>
          </a:p>
        </p:txBody>
      </p:sp>
    </p:spTree>
    <p:extLst>
      <p:ext uri="{BB962C8B-B14F-4D97-AF65-F5344CB8AC3E}">
        <p14:creationId xmlns:p14="http://schemas.microsoft.com/office/powerpoint/2010/main" val="18415695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756000" y="1973104"/>
            <a:ext cx="7138800" cy="863600"/>
          </a:xfrm>
        </p:spPr>
        <p:txBody>
          <a:bodyPr anchor="b"/>
          <a:lstStyle>
            <a:lvl1pPr algn="l">
              <a:lnSpc>
                <a:spcPts val="3400"/>
              </a:lnSpc>
              <a:defRPr sz="3200" b="1"/>
            </a:lvl1pPr>
          </a:lstStyle>
          <a:p>
            <a:r>
              <a:rPr lang="nl-NL"/>
              <a:t>Klik om de stijl te bewerken</a:t>
            </a:r>
            <a:endParaRPr lang="en-US" dirty="0"/>
          </a:p>
        </p:txBody>
      </p:sp>
      <p:sp>
        <p:nvSpPr>
          <p:cNvPr id="3" name="Subtitle 2"/>
          <p:cNvSpPr>
            <a:spLocks noGrp="1"/>
          </p:cNvSpPr>
          <p:nvPr>
            <p:ph type="subTitle" idx="1"/>
          </p:nvPr>
        </p:nvSpPr>
        <p:spPr>
          <a:xfrm>
            <a:off x="756000" y="2848609"/>
            <a:ext cx="7138800" cy="355600"/>
          </a:xfrm>
        </p:spPr>
        <p:txBody>
          <a:bodyPr>
            <a:noAutofit/>
          </a:bodyPr>
          <a:lstStyle>
            <a:lvl1pPr marL="0" indent="0" algn="l">
              <a:spcBef>
                <a:spcPts val="0"/>
              </a:spcBef>
              <a:buNone/>
              <a:defRPr sz="12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en-US" dirty="0"/>
          </a:p>
        </p:txBody>
      </p:sp>
      <p:sp>
        <p:nvSpPr>
          <p:cNvPr id="11" name="Tijdelijke aanduiding voor tekst 10"/>
          <p:cNvSpPr>
            <a:spLocks noGrp="1"/>
          </p:cNvSpPr>
          <p:nvPr>
            <p:ph type="body" sz="quarter" idx="10" hasCustomPrompt="1"/>
          </p:nvPr>
        </p:nvSpPr>
        <p:spPr>
          <a:xfrm>
            <a:off x="755650" y="3257654"/>
            <a:ext cx="7138988" cy="355600"/>
          </a:xfrm>
        </p:spPr>
        <p:txBody>
          <a:bodyPr>
            <a:noAutofit/>
          </a:bodyPr>
          <a:lstStyle>
            <a:lvl1pPr marL="0" indent="0">
              <a:spcBef>
                <a:spcPts val="0"/>
              </a:spcBef>
              <a:buNone/>
              <a:defRPr sz="1300" b="1"/>
            </a:lvl1pPr>
            <a:lvl2pPr marL="0" indent="0">
              <a:spcBef>
                <a:spcPts val="0"/>
              </a:spcBef>
              <a:buNone/>
              <a:defRPr sz="1400"/>
            </a:lvl2pPr>
          </a:lstStyle>
          <a:p>
            <a:pPr lvl="0"/>
            <a:r>
              <a:rPr lang="nl-NL" dirty="0"/>
              <a:t>&lt;Auteur&gt;</a:t>
            </a:r>
            <a:br>
              <a:rPr lang="nl-NL" dirty="0"/>
            </a:br>
            <a:r>
              <a:rPr lang="nl-NL" dirty="0"/>
              <a:t>&lt;Afdeling&gt;</a:t>
            </a:r>
          </a:p>
        </p:txBody>
      </p:sp>
      <p:sp>
        <p:nvSpPr>
          <p:cNvPr id="9" name="Tijdelijke aanduiding voor tekst 10"/>
          <p:cNvSpPr>
            <a:spLocks noGrp="1"/>
          </p:cNvSpPr>
          <p:nvPr>
            <p:ph type="body" sz="quarter" idx="11" hasCustomPrompt="1"/>
          </p:nvPr>
        </p:nvSpPr>
        <p:spPr>
          <a:xfrm>
            <a:off x="755650" y="3844800"/>
            <a:ext cx="7138988" cy="177800"/>
          </a:xfrm>
        </p:spPr>
        <p:txBody>
          <a:bodyPr>
            <a:noAutofit/>
          </a:bodyPr>
          <a:lstStyle>
            <a:lvl1pPr marL="0" indent="0">
              <a:spcBef>
                <a:spcPts val="0"/>
              </a:spcBef>
              <a:buNone/>
              <a:defRPr sz="1300" b="0"/>
            </a:lvl1pPr>
            <a:lvl2pPr marL="0" indent="0">
              <a:spcBef>
                <a:spcPts val="0"/>
              </a:spcBef>
              <a:buNone/>
              <a:defRPr sz="1400"/>
            </a:lvl2pPr>
          </a:lstStyle>
          <a:p>
            <a:pPr lvl="0"/>
            <a:r>
              <a:rPr lang="nl-NL" dirty="0"/>
              <a:t>&lt;Datum&gt;</a:t>
            </a:r>
          </a:p>
        </p:txBody>
      </p:sp>
    </p:spTree>
    <p:extLst>
      <p:ext uri="{BB962C8B-B14F-4D97-AF65-F5344CB8AC3E}">
        <p14:creationId xmlns:p14="http://schemas.microsoft.com/office/powerpoint/2010/main" val="18758638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Leeg">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fld id="{636095D8-3FD8-4B35-B28A-66613746886D}" type="datetime1">
              <a:rPr lang="en-US" altLang="nl-NL"/>
              <a:pPr>
                <a:defRPr/>
              </a:pPr>
              <a:t>9/16/2024</a:t>
            </a:fld>
            <a:endParaRPr lang="en-US" altLang="nl-NL"/>
          </a:p>
        </p:txBody>
      </p:sp>
      <p:sp>
        <p:nvSpPr>
          <p:cNvPr id="3" name="Rectangle 7"/>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ltLang="nl-NL"/>
          </a:p>
        </p:txBody>
      </p:sp>
    </p:spTree>
    <p:extLst>
      <p:ext uri="{BB962C8B-B14F-4D97-AF65-F5344CB8AC3E}">
        <p14:creationId xmlns:p14="http://schemas.microsoft.com/office/powerpoint/2010/main" val="1678902489"/>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1_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143000" y="1122363"/>
            <a:ext cx="6858000" cy="2387600"/>
          </a:xfrm>
        </p:spPr>
        <p:txBody>
          <a:bodyPr anchor="b"/>
          <a:lstStyle>
            <a:lvl1pPr algn="ctr">
              <a:defRPr sz="4500"/>
            </a:lvl1pPr>
          </a:lstStyle>
          <a:p>
            <a:r>
              <a:rPr lang="nl-NL"/>
              <a:t>Klik om de stijl te bewerken</a:t>
            </a:r>
          </a:p>
        </p:txBody>
      </p:sp>
      <p:sp>
        <p:nvSpPr>
          <p:cNvPr id="3" name="Ondertitel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 om de ondertitelstijl van het model te bewerken</a:t>
            </a:r>
          </a:p>
        </p:txBody>
      </p:sp>
      <p:sp>
        <p:nvSpPr>
          <p:cNvPr id="4" name="Tijdelijke aanduiding voor datum 3"/>
          <p:cNvSpPr>
            <a:spLocks noGrp="1"/>
          </p:cNvSpPr>
          <p:nvPr>
            <p:ph type="dt" sz="half" idx="10"/>
          </p:nvPr>
        </p:nvSpPr>
        <p:spPr>
          <a:xfrm>
            <a:off x="628650" y="6356351"/>
            <a:ext cx="2057400" cy="365125"/>
          </a:xfrm>
          <a:prstGeom prst="rect">
            <a:avLst/>
          </a:prstGeom>
        </p:spPr>
        <p:txBody>
          <a:bodyPr/>
          <a:lstStyle/>
          <a:p>
            <a:fld id="{87D6B4A3-05D0-4190-B3B0-84BA50E62DC5}" type="datetimeFigureOut">
              <a:rPr lang="nl-NL" smtClean="0">
                <a:solidFill>
                  <a:prstClr val="black">
                    <a:tint val="75000"/>
                  </a:prstClr>
                </a:solidFill>
              </a:rPr>
              <a:pPr/>
              <a:t>16-9-2024</a:t>
            </a:fld>
            <a:endParaRPr lang="nl-NL">
              <a:solidFill>
                <a:prstClr val="black">
                  <a:tint val="75000"/>
                </a:prstClr>
              </a:solidFill>
            </a:endParaRPr>
          </a:p>
        </p:txBody>
      </p:sp>
      <p:sp>
        <p:nvSpPr>
          <p:cNvPr id="5" name="Tijdelijke aanduiding voor voettekst 4"/>
          <p:cNvSpPr>
            <a:spLocks noGrp="1"/>
          </p:cNvSpPr>
          <p:nvPr>
            <p:ph type="ftr" sz="quarter" idx="11"/>
          </p:nvPr>
        </p:nvSpPr>
        <p:spPr>
          <a:xfrm>
            <a:off x="3028950" y="6356351"/>
            <a:ext cx="3086100" cy="365125"/>
          </a:xfrm>
          <a:prstGeom prst="rect">
            <a:avLst/>
          </a:prstGeom>
        </p:spPr>
        <p:txBody>
          <a:bodyPr/>
          <a:lstStyle/>
          <a:p>
            <a:endParaRPr lang="nl-NL">
              <a:solidFill>
                <a:prstClr val="black">
                  <a:tint val="75000"/>
                </a:prstClr>
              </a:solidFill>
            </a:endParaRPr>
          </a:p>
        </p:txBody>
      </p:sp>
      <p:sp>
        <p:nvSpPr>
          <p:cNvPr id="6" name="Tijdelijke aanduiding voor dianummer 5"/>
          <p:cNvSpPr>
            <a:spLocks noGrp="1"/>
          </p:cNvSpPr>
          <p:nvPr>
            <p:ph type="sldNum" sz="quarter" idx="12"/>
          </p:nvPr>
        </p:nvSpPr>
        <p:spPr>
          <a:xfrm>
            <a:off x="6457950" y="6356351"/>
            <a:ext cx="2057400" cy="365125"/>
          </a:xfrm>
          <a:prstGeom prst="rect">
            <a:avLst/>
          </a:prstGeom>
        </p:spPr>
        <p:txBody>
          <a:bodyPr/>
          <a:lstStyle/>
          <a:p>
            <a:fld id="{25F654F4-01F2-45C4-8A2B-F3195030F5D7}"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6562676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ekstdia met grafiek">
    <p:spTree>
      <p:nvGrpSpPr>
        <p:cNvPr id="1" name=""/>
        <p:cNvGrpSpPr/>
        <p:nvPr/>
      </p:nvGrpSpPr>
      <p:grpSpPr>
        <a:xfrm>
          <a:off x="0" y="0"/>
          <a:ext cx="0" cy="0"/>
          <a:chOff x="0" y="0"/>
          <a:chExt cx="0" cy="0"/>
        </a:xfrm>
      </p:grpSpPr>
      <p:sp>
        <p:nvSpPr>
          <p:cNvPr id="2" name="Titel 1"/>
          <p:cNvSpPr>
            <a:spLocks noGrp="1"/>
          </p:cNvSpPr>
          <p:nvPr>
            <p:ph type="title"/>
          </p:nvPr>
        </p:nvSpPr>
        <p:spPr>
          <a:xfrm>
            <a:off x="522000" y="1004344"/>
            <a:ext cx="8100000" cy="533400"/>
          </a:xfrm>
        </p:spPr>
        <p:txBody>
          <a:bodyPr/>
          <a:lstStyle/>
          <a:p>
            <a:r>
              <a:rPr lang="nl-NL"/>
              <a:t>Klik om stijl te bewerken</a:t>
            </a:r>
            <a:endParaRPr lang="nl-NL" dirty="0"/>
          </a:p>
        </p:txBody>
      </p:sp>
      <p:sp>
        <p:nvSpPr>
          <p:cNvPr id="5" name="Tijdelijke aanduiding voor datum 4"/>
          <p:cNvSpPr>
            <a:spLocks noGrp="1"/>
          </p:cNvSpPr>
          <p:nvPr>
            <p:ph type="dt" sz="half" idx="10"/>
          </p:nvPr>
        </p:nvSpPr>
        <p:spPr/>
        <p:txBody>
          <a:bodyPr/>
          <a:lstStyle/>
          <a:p>
            <a:r>
              <a:rPr lang="nl-NL"/>
              <a:t>&lt;datum&gt;</a:t>
            </a:r>
          </a:p>
        </p:txBody>
      </p:sp>
      <p:sp>
        <p:nvSpPr>
          <p:cNvPr id="6" name="Tijdelijke aanduiding voor voettekst 5"/>
          <p:cNvSpPr>
            <a:spLocks noGrp="1"/>
          </p:cNvSpPr>
          <p:nvPr>
            <p:ph type="ftr" sz="quarter" idx="11"/>
          </p:nvPr>
        </p:nvSpPr>
        <p:spPr/>
        <p:txBody>
          <a:bodyPr/>
          <a:lstStyle/>
          <a:p>
            <a:r>
              <a:rPr lang="nl-NL"/>
              <a:t>&lt;Titel van de presentatie&gt;</a:t>
            </a:r>
          </a:p>
        </p:txBody>
      </p:sp>
      <p:sp>
        <p:nvSpPr>
          <p:cNvPr id="9" name="Tijdelijke aanduiding voor grafiek 8"/>
          <p:cNvSpPr>
            <a:spLocks noGrp="1"/>
          </p:cNvSpPr>
          <p:nvPr>
            <p:ph type="chart" sz="quarter" idx="13"/>
          </p:nvPr>
        </p:nvSpPr>
        <p:spPr>
          <a:xfrm>
            <a:off x="4647600" y="1652400"/>
            <a:ext cx="3974900" cy="4125600"/>
          </a:xfrm>
        </p:spPr>
        <p:txBody>
          <a:bodyPr/>
          <a:lstStyle>
            <a:lvl1pPr marL="0" indent="0">
              <a:buNone/>
              <a:defRPr/>
            </a:lvl1pPr>
          </a:lstStyle>
          <a:p>
            <a:r>
              <a:rPr lang="nl-NL"/>
              <a:t>Klik op het pictogram als u een grafiek wilt toevoegen</a:t>
            </a:r>
            <a:endParaRPr lang="nl-NL" dirty="0"/>
          </a:p>
        </p:txBody>
      </p:sp>
      <p:sp>
        <p:nvSpPr>
          <p:cNvPr id="11" name="Tijdelijke aanduiding voor tekst 10"/>
          <p:cNvSpPr>
            <a:spLocks noGrp="1"/>
          </p:cNvSpPr>
          <p:nvPr>
            <p:ph type="body" sz="quarter" idx="14"/>
          </p:nvPr>
        </p:nvSpPr>
        <p:spPr>
          <a:xfrm>
            <a:off x="522288" y="1652001"/>
            <a:ext cx="4039200" cy="4124912"/>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5" name="Tijdelijke aanduiding voor dianummer 5"/>
          <p:cNvSpPr>
            <a:spLocks noGrp="1"/>
          </p:cNvSpPr>
          <p:nvPr>
            <p:ph type="sldNum" sz="quarter" idx="4"/>
          </p:nvPr>
        </p:nvSpPr>
        <p:spPr>
          <a:xfrm>
            <a:off x="522000" y="6414409"/>
            <a:ext cx="810000" cy="152400"/>
          </a:xfrm>
          <a:prstGeom prst="rect">
            <a:avLst/>
          </a:prstGeom>
        </p:spPr>
        <p:txBody>
          <a:bodyPr vert="horz" lIns="0" tIns="0" rIns="0" bIns="0" rtlCol="0" anchor="ctr"/>
          <a:lstStyle>
            <a:lvl1pPr algn="l">
              <a:lnSpc>
                <a:spcPts val="1200"/>
              </a:lnSpc>
              <a:defRPr sz="1000">
                <a:solidFill>
                  <a:schemeClr val="accent1"/>
                </a:solidFill>
              </a:defRPr>
            </a:lvl1pPr>
          </a:lstStyle>
          <a:p>
            <a:r>
              <a:rPr lang="nl-NL"/>
              <a:t>Pagina </a:t>
            </a:r>
            <a:fld id="{7FC9B413-936F-403B-BC98-20250EBFF374}" type="slidenum">
              <a:rPr lang="nl-NL" smtClean="0"/>
              <a:pPr/>
              <a:t>‹nr.›</a:t>
            </a:fld>
            <a:endParaRPr lang="nl-NL" dirty="0"/>
          </a:p>
        </p:txBody>
      </p:sp>
    </p:spTree>
    <p:extLst>
      <p:ext uri="{BB962C8B-B14F-4D97-AF65-F5344CB8AC3E}">
        <p14:creationId xmlns:p14="http://schemas.microsoft.com/office/powerpoint/2010/main" val="35317839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cSld name="1_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EFC326-A31F-C84E-BF21-69A48EE40F01}"/>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91F7280B-BFC9-7641-B6E1-34B6A4321099}"/>
              </a:ext>
            </a:extLst>
          </p:cNvPr>
          <p:cNvSpPr>
            <a:spLocks noGrp="1"/>
          </p:cNvSpPr>
          <p:nvPr>
            <p:ph sz="half" idx="1"/>
          </p:nvPr>
        </p:nvSpPr>
        <p:spPr>
          <a:xfrm>
            <a:off x="628650" y="1825625"/>
            <a:ext cx="38862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837B4440-F412-F14E-9912-9B8E81F18D61}"/>
              </a:ext>
            </a:extLst>
          </p:cNvPr>
          <p:cNvSpPr>
            <a:spLocks noGrp="1"/>
          </p:cNvSpPr>
          <p:nvPr>
            <p:ph sz="half" idx="2"/>
          </p:nvPr>
        </p:nvSpPr>
        <p:spPr>
          <a:xfrm>
            <a:off x="4629150" y="1825625"/>
            <a:ext cx="38862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29569E70-7C19-C349-97D7-332A9A5D76F5}"/>
              </a:ext>
            </a:extLst>
          </p:cNvPr>
          <p:cNvSpPr>
            <a:spLocks noGrp="1"/>
          </p:cNvSpPr>
          <p:nvPr>
            <p:ph type="dt" sz="half" idx="10"/>
          </p:nvPr>
        </p:nvSpPr>
        <p:spPr/>
        <p:txBody>
          <a:bodyPr/>
          <a:lstStyle/>
          <a:p>
            <a:fld id="{4BA585B3-C1CB-9246-919D-86DA945794F3}" type="datetimeFigureOut">
              <a:rPr lang="nl-NL" smtClean="0"/>
              <a:t>16-9-2024</a:t>
            </a:fld>
            <a:endParaRPr lang="nl-NL"/>
          </a:p>
        </p:txBody>
      </p:sp>
      <p:sp>
        <p:nvSpPr>
          <p:cNvPr id="6" name="Tijdelijke aanduiding voor voettekst 5">
            <a:extLst>
              <a:ext uri="{FF2B5EF4-FFF2-40B4-BE49-F238E27FC236}">
                <a16:creationId xmlns:a16="http://schemas.microsoft.com/office/drawing/2014/main" id="{BBB18711-A998-4F46-8C0B-F054953726E1}"/>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8E7DCA78-FA09-0944-BF9E-D76F4F2474BF}"/>
              </a:ext>
            </a:extLst>
          </p:cNvPr>
          <p:cNvSpPr>
            <a:spLocks noGrp="1"/>
          </p:cNvSpPr>
          <p:nvPr>
            <p:ph type="sldNum" sz="quarter" idx="12"/>
          </p:nvPr>
        </p:nvSpPr>
        <p:spPr/>
        <p:txBody>
          <a:bodyPr/>
          <a:lstStyle/>
          <a:p>
            <a:fld id="{A864F080-9695-DF4F-BED6-6C7044D75092}" type="slidenum">
              <a:rPr lang="nl-NL" smtClean="0"/>
              <a:t>‹nr.›</a:t>
            </a:fld>
            <a:endParaRPr lang="nl-NL"/>
          </a:p>
        </p:txBody>
      </p:sp>
    </p:spTree>
    <p:extLst>
      <p:ext uri="{BB962C8B-B14F-4D97-AF65-F5344CB8AC3E}">
        <p14:creationId xmlns:p14="http://schemas.microsoft.com/office/powerpoint/2010/main" val="3784186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 met afbeelding">
    <p:spTree>
      <p:nvGrpSpPr>
        <p:cNvPr id="1" name=""/>
        <p:cNvGrpSpPr/>
        <p:nvPr/>
      </p:nvGrpSpPr>
      <p:grpSpPr>
        <a:xfrm>
          <a:off x="0" y="0"/>
          <a:ext cx="0" cy="0"/>
          <a:chOff x="0" y="0"/>
          <a:chExt cx="0" cy="0"/>
        </a:xfrm>
      </p:grpSpPr>
      <p:sp>
        <p:nvSpPr>
          <p:cNvPr id="2" name="Title 1"/>
          <p:cNvSpPr>
            <a:spLocks noGrp="1"/>
          </p:cNvSpPr>
          <p:nvPr>
            <p:ph type="ctrTitle"/>
          </p:nvPr>
        </p:nvSpPr>
        <p:spPr>
          <a:xfrm>
            <a:off x="756000" y="3425873"/>
            <a:ext cx="7138800" cy="431800"/>
          </a:xfrm>
        </p:spPr>
        <p:txBody>
          <a:bodyPr anchor="b"/>
          <a:lstStyle>
            <a:lvl1pPr algn="l">
              <a:lnSpc>
                <a:spcPts val="3400"/>
              </a:lnSpc>
              <a:defRPr sz="3200" b="1"/>
            </a:lvl1pPr>
          </a:lstStyle>
          <a:p>
            <a:r>
              <a:rPr lang="nl-NL"/>
              <a:t>Klik om de stijl te bewerken</a:t>
            </a:r>
            <a:endParaRPr lang="en-US" dirty="0"/>
          </a:p>
        </p:txBody>
      </p:sp>
      <p:sp>
        <p:nvSpPr>
          <p:cNvPr id="3" name="Subtitle 2"/>
          <p:cNvSpPr>
            <a:spLocks noGrp="1"/>
          </p:cNvSpPr>
          <p:nvPr>
            <p:ph type="subTitle" idx="1"/>
          </p:nvPr>
        </p:nvSpPr>
        <p:spPr>
          <a:xfrm>
            <a:off x="756000" y="3870377"/>
            <a:ext cx="7138800" cy="355600"/>
          </a:xfrm>
        </p:spPr>
        <p:txBody>
          <a:bodyPr>
            <a:noAutofit/>
          </a:bodyPr>
          <a:lstStyle>
            <a:lvl1pPr marL="0" indent="0" algn="l">
              <a:spcBef>
                <a:spcPts val="0"/>
              </a:spcBef>
              <a:buNone/>
              <a:defRPr sz="12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en-US" dirty="0"/>
          </a:p>
        </p:txBody>
      </p:sp>
      <p:sp>
        <p:nvSpPr>
          <p:cNvPr id="11" name="Tijdelijke aanduiding voor tekst 10"/>
          <p:cNvSpPr>
            <a:spLocks noGrp="1"/>
          </p:cNvSpPr>
          <p:nvPr>
            <p:ph type="body" sz="quarter" idx="10" hasCustomPrompt="1"/>
          </p:nvPr>
        </p:nvSpPr>
        <p:spPr>
          <a:xfrm>
            <a:off x="755650" y="4279422"/>
            <a:ext cx="7138988" cy="355600"/>
          </a:xfrm>
        </p:spPr>
        <p:txBody>
          <a:bodyPr>
            <a:noAutofit/>
          </a:bodyPr>
          <a:lstStyle>
            <a:lvl1pPr marL="0" indent="0">
              <a:spcBef>
                <a:spcPts val="0"/>
              </a:spcBef>
              <a:buNone/>
              <a:defRPr sz="1300" b="1"/>
            </a:lvl1pPr>
            <a:lvl2pPr marL="0" indent="0">
              <a:spcBef>
                <a:spcPts val="0"/>
              </a:spcBef>
              <a:buNone/>
              <a:defRPr sz="1400"/>
            </a:lvl2pPr>
          </a:lstStyle>
          <a:p>
            <a:pPr lvl="0"/>
            <a:r>
              <a:rPr lang="nl-NL" dirty="0"/>
              <a:t>&lt;Auteur&gt;</a:t>
            </a:r>
            <a:br>
              <a:rPr lang="nl-NL" dirty="0"/>
            </a:br>
            <a:r>
              <a:rPr lang="nl-NL" dirty="0"/>
              <a:t>&lt;Afdeling&gt;</a:t>
            </a:r>
          </a:p>
        </p:txBody>
      </p:sp>
      <p:sp>
        <p:nvSpPr>
          <p:cNvPr id="7" name="Tijdelijke aanduiding voor tekst 10"/>
          <p:cNvSpPr>
            <a:spLocks noGrp="1"/>
          </p:cNvSpPr>
          <p:nvPr>
            <p:ph type="body" sz="quarter" idx="12" hasCustomPrompt="1"/>
          </p:nvPr>
        </p:nvSpPr>
        <p:spPr>
          <a:xfrm>
            <a:off x="755650" y="4867200"/>
            <a:ext cx="7138988" cy="177800"/>
          </a:xfrm>
        </p:spPr>
        <p:txBody>
          <a:bodyPr>
            <a:noAutofit/>
          </a:bodyPr>
          <a:lstStyle>
            <a:lvl1pPr marL="0" indent="0">
              <a:spcBef>
                <a:spcPts val="0"/>
              </a:spcBef>
              <a:buNone/>
              <a:defRPr sz="1300" b="0"/>
            </a:lvl1pPr>
            <a:lvl2pPr marL="0" indent="0">
              <a:spcBef>
                <a:spcPts val="0"/>
              </a:spcBef>
              <a:buNone/>
              <a:defRPr sz="1400"/>
            </a:lvl2pPr>
          </a:lstStyle>
          <a:p>
            <a:pPr lvl="0"/>
            <a:r>
              <a:rPr lang="nl-NL" dirty="0"/>
              <a:t>&lt;Datum&gt;</a:t>
            </a:r>
          </a:p>
        </p:txBody>
      </p:sp>
    </p:spTree>
    <p:extLst>
      <p:ext uri="{BB962C8B-B14F-4D97-AF65-F5344CB8AC3E}">
        <p14:creationId xmlns:p14="http://schemas.microsoft.com/office/powerpoint/2010/main" val="27546297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a:xfrm>
            <a:off x="1080000" y="365126"/>
            <a:ext cx="7344000" cy="660400"/>
          </a:xfrm>
        </p:spPr>
        <p:txBody>
          <a:bodyPr/>
          <a:lstStyle/>
          <a:p>
            <a:r>
              <a:rPr lang="nl-NL"/>
              <a:t>Klik om de stijl te bewerken</a:t>
            </a:r>
            <a:endParaRPr lang="en-US" dirty="0"/>
          </a:p>
        </p:txBody>
      </p:sp>
      <p:sp>
        <p:nvSpPr>
          <p:cNvPr id="14" name="Content Placeholder 2"/>
          <p:cNvSpPr>
            <a:spLocks noGrp="1"/>
          </p:cNvSpPr>
          <p:nvPr>
            <p:ph idx="1"/>
          </p:nvPr>
        </p:nvSpPr>
        <p:spPr>
          <a:xfrm>
            <a:off x="1080000" y="1080000"/>
            <a:ext cx="7344000" cy="5450074"/>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dirty="0"/>
          </a:p>
        </p:txBody>
      </p:sp>
    </p:spTree>
    <p:extLst>
      <p:ext uri="{BB962C8B-B14F-4D97-AF65-F5344CB8AC3E}">
        <p14:creationId xmlns:p14="http://schemas.microsoft.com/office/powerpoint/2010/main" val="16949766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en object met subkop">
    <p:spTree>
      <p:nvGrpSpPr>
        <p:cNvPr id="1" name=""/>
        <p:cNvGrpSpPr/>
        <p:nvPr/>
      </p:nvGrpSpPr>
      <p:grpSpPr>
        <a:xfrm>
          <a:off x="0" y="0"/>
          <a:ext cx="0" cy="0"/>
          <a:chOff x="0" y="0"/>
          <a:chExt cx="0" cy="0"/>
        </a:xfrm>
      </p:grpSpPr>
      <p:sp>
        <p:nvSpPr>
          <p:cNvPr id="2" name="Title 1"/>
          <p:cNvSpPr>
            <a:spLocks noGrp="1"/>
          </p:cNvSpPr>
          <p:nvPr>
            <p:ph type="title"/>
          </p:nvPr>
        </p:nvSpPr>
        <p:spPr>
          <a:xfrm>
            <a:off x="1080000" y="365126"/>
            <a:ext cx="7344000" cy="660400"/>
          </a:xfrm>
        </p:spPr>
        <p:txBody>
          <a:bodyPr/>
          <a:lstStyle/>
          <a:p>
            <a:r>
              <a:rPr lang="nl-NL"/>
              <a:t>Klik om de stijl te bewerken</a:t>
            </a:r>
            <a:endParaRPr lang="en-US" dirty="0"/>
          </a:p>
        </p:txBody>
      </p:sp>
      <p:sp>
        <p:nvSpPr>
          <p:cNvPr id="3" name="Content Placeholder 2"/>
          <p:cNvSpPr>
            <a:spLocks noGrp="1"/>
          </p:cNvSpPr>
          <p:nvPr>
            <p:ph idx="1"/>
          </p:nvPr>
        </p:nvSpPr>
        <p:spPr>
          <a:xfrm>
            <a:off x="1080000" y="1626178"/>
            <a:ext cx="7344000" cy="4903896"/>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6" name="Tijdelijke aanduiding voor tekst 12"/>
          <p:cNvSpPr>
            <a:spLocks noGrp="1"/>
          </p:cNvSpPr>
          <p:nvPr>
            <p:ph type="body" sz="quarter" idx="14"/>
          </p:nvPr>
        </p:nvSpPr>
        <p:spPr>
          <a:xfrm>
            <a:off x="1079499" y="1097252"/>
            <a:ext cx="7344000" cy="457200"/>
          </a:xfrm>
        </p:spPr>
        <p:txBody>
          <a:bodyPr>
            <a:normAutofit/>
          </a:bodyPr>
          <a:lstStyle>
            <a:lvl1pPr marL="0" indent="0">
              <a:lnSpc>
                <a:spcPts val="1800"/>
              </a:lnSpc>
              <a:spcBef>
                <a:spcPts val="0"/>
              </a:spcBef>
              <a:buNone/>
              <a:defRPr sz="1600" b="1"/>
            </a:lvl1pPr>
          </a:lstStyle>
          <a:p>
            <a:pPr lvl="0"/>
            <a:r>
              <a:rPr lang="nl-NL"/>
              <a:t>Klik om de modelstijlen te bewerken</a:t>
            </a:r>
          </a:p>
        </p:txBody>
      </p:sp>
    </p:spTree>
    <p:extLst>
      <p:ext uri="{BB962C8B-B14F-4D97-AF65-F5344CB8AC3E}">
        <p14:creationId xmlns:p14="http://schemas.microsoft.com/office/powerpoint/2010/main" val="17513174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houd van twe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080000" y="1901500"/>
            <a:ext cx="3600000" cy="4644586"/>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4780299" y="1892338"/>
            <a:ext cx="3643200" cy="465374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Tijdelijke aanduiding voor tekst 12"/>
          <p:cNvSpPr>
            <a:spLocks noGrp="1"/>
          </p:cNvSpPr>
          <p:nvPr>
            <p:ph type="body" sz="quarter" idx="10"/>
          </p:nvPr>
        </p:nvSpPr>
        <p:spPr>
          <a:xfrm>
            <a:off x="1080000" y="1613676"/>
            <a:ext cx="3600000" cy="228600"/>
          </a:xfrm>
        </p:spPr>
        <p:txBody>
          <a:bodyPr>
            <a:normAutofit/>
          </a:bodyPr>
          <a:lstStyle>
            <a:lvl1pPr marL="0" indent="0">
              <a:lnSpc>
                <a:spcPts val="1800"/>
              </a:lnSpc>
              <a:spcBef>
                <a:spcPts val="0"/>
              </a:spcBef>
              <a:buNone/>
              <a:defRPr sz="1600" b="1"/>
            </a:lvl1pPr>
          </a:lstStyle>
          <a:p>
            <a:pPr lvl="0"/>
            <a:r>
              <a:rPr lang="nl-NL"/>
              <a:t>Klik om de modelstijlen te bewerken</a:t>
            </a:r>
          </a:p>
        </p:txBody>
      </p:sp>
      <p:sp>
        <p:nvSpPr>
          <p:cNvPr id="9" name="Tijdelijke aanduiding voor tekst 12"/>
          <p:cNvSpPr>
            <a:spLocks noGrp="1"/>
          </p:cNvSpPr>
          <p:nvPr>
            <p:ph type="body" sz="quarter" idx="11"/>
          </p:nvPr>
        </p:nvSpPr>
        <p:spPr>
          <a:xfrm>
            <a:off x="4780299" y="1612800"/>
            <a:ext cx="3643200" cy="228600"/>
          </a:xfrm>
        </p:spPr>
        <p:txBody>
          <a:bodyPr>
            <a:normAutofit/>
          </a:bodyPr>
          <a:lstStyle>
            <a:lvl1pPr marL="0" indent="0">
              <a:lnSpc>
                <a:spcPts val="1800"/>
              </a:lnSpc>
              <a:spcBef>
                <a:spcPts val="0"/>
              </a:spcBef>
              <a:buNone/>
              <a:defRPr sz="1600" b="1"/>
            </a:lvl1pPr>
          </a:lstStyle>
          <a:p>
            <a:pPr lvl="0"/>
            <a:r>
              <a:rPr lang="nl-NL"/>
              <a:t>Klik om de modelstijlen te bewerken</a:t>
            </a:r>
          </a:p>
        </p:txBody>
      </p:sp>
      <p:sp>
        <p:nvSpPr>
          <p:cNvPr id="12" name="Tijdelijke aanduiding voor tekst 12"/>
          <p:cNvSpPr>
            <a:spLocks noGrp="1"/>
          </p:cNvSpPr>
          <p:nvPr>
            <p:ph type="body" sz="quarter" idx="13"/>
          </p:nvPr>
        </p:nvSpPr>
        <p:spPr>
          <a:xfrm>
            <a:off x="1079499" y="364957"/>
            <a:ext cx="7344000" cy="660400"/>
          </a:xfrm>
        </p:spPr>
        <p:txBody>
          <a:bodyPr>
            <a:normAutofit/>
          </a:bodyPr>
          <a:lstStyle>
            <a:lvl1pPr marL="0" indent="0">
              <a:lnSpc>
                <a:spcPts val="2600"/>
              </a:lnSpc>
              <a:spcBef>
                <a:spcPts val="0"/>
              </a:spcBef>
              <a:buNone/>
              <a:defRPr sz="2400" b="1"/>
            </a:lvl1pPr>
          </a:lstStyle>
          <a:p>
            <a:pPr lvl="0"/>
            <a:r>
              <a:rPr lang="nl-NL"/>
              <a:t>Klik om de modelstijlen te bewerken</a:t>
            </a:r>
          </a:p>
        </p:txBody>
      </p:sp>
      <p:sp>
        <p:nvSpPr>
          <p:cNvPr id="13" name="Tijdelijke aanduiding voor tekst 12"/>
          <p:cNvSpPr>
            <a:spLocks noGrp="1"/>
          </p:cNvSpPr>
          <p:nvPr>
            <p:ph type="body" sz="quarter" idx="14"/>
          </p:nvPr>
        </p:nvSpPr>
        <p:spPr>
          <a:xfrm>
            <a:off x="1079499" y="1097252"/>
            <a:ext cx="7344000" cy="457200"/>
          </a:xfrm>
        </p:spPr>
        <p:txBody>
          <a:bodyPr>
            <a:normAutofit/>
          </a:bodyPr>
          <a:lstStyle>
            <a:lvl1pPr marL="0" indent="0">
              <a:lnSpc>
                <a:spcPts val="1800"/>
              </a:lnSpc>
              <a:spcBef>
                <a:spcPts val="0"/>
              </a:spcBef>
              <a:buNone/>
              <a:defRPr sz="1600" b="1"/>
            </a:lvl1pPr>
          </a:lstStyle>
          <a:p>
            <a:pPr lvl="0"/>
            <a:r>
              <a:rPr lang="nl-NL"/>
              <a:t>Klik om de modelstijlen te bewerken</a:t>
            </a:r>
          </a:p>
        </p:txBody>
      </p:sp>
    </p:spTree>
    <p:extLst>
      <p:ext uri="{BB962C8B-B14F-4D97-AF65-F5344CB8AC3E}">
        <p14:creationId xmlns:p14="http://schemas.microsoft.com/office/powerpoint/2010/main" val="20640662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1080000" y="1505089"/>
            <a:ext cx="7344000" cy="609600"/>
          </a:xfrm>
        </p:spPr>
        <p:txBody>
          <a:bodyPr anchor="b"/>
          <a:lstStyle>
            <a:lvl1pPr>
              <a:defRPr sz="2400"/>
            </a:lvl1pPr>
          </a:lstStyle>
          <a:p>
            <a:r>
              <a:rPr lang="nl-NL"/>
              <a:t>Klik om de stijl te bewerken</a:t>
            </a:r>
            <a:endParaRPr lang="en-US" dirty="0"/>
          </a:p>
        </p:txBody>
      </p:sp>
      <p:sp>
        <p:nvSpPr>
          <p:cNvPr id="3" name="Text Placeholder 2"/>
          <p:cNvSpPr>
            <a:spLocks noGrp="1"/>
          </p:cNvSpPr>
          <p:nvPr>
            <p:ph type="body" idx="1"/>
          </p:nvPr>
        </p:nvSpPr>
        <p:spPr>
          <a:xfrm>
            <a:off x="1080000" y="2170800"/>
            <a:ext cx="7344000" cy="457200"/>
          </a:xfrm>
        </p:spPr>
        <p:txBody>
          <a:bodyPr>
            <a:normAutofit/>
          </a:bodyPr>
          <a:lstStyle>
            <a:lvl1pPr marL="0" indent="0">
              <a:lnSpc>
                <a:spcPts val="1800"/>
              </a:lnSpc>
              <a:buNone/>
              <a:defRPr sz="1600" b="1">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 om de modelstijlen te bewerken</a:t>
            </a:r>
          </a:p>
        </p:txBody>
      </p:sp>
      <p:sp>
        <p:nvSpPr>
          <p:cNvPr id="13" name="Content Placeholder 2"/>
          <p:cNvSpPr>
            <a:spLocks noGrp="1"/>
          </p:cNvSpPr>
          <p:nvPr>
            <p:ph idx="10"/>
          </p:nvPr>
        </p:nvSpPr>
        <p:spPr>
          <a:xfrm>
            <a:off x="1080000" y="2684111"/>
            <a:ext cx="7344000" cy="2520000"/>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dirty="0"/>
          </a:p>
        </p:txBody>
      </p:sp>
    </p:spTree>
    <p:extLst>
      <p:ext uri="{BB962C8B-B14F-4D97-AF65-F5344CB8AC3E}">
        <p14:creationId xmlns:p14="http://schemas.microsoft.com/office/powerpoint/2010/main" val="2540718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fbeelding staand met titel en object">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0" hasCustomPrompt="1"/>
          </p:nvPr>
        </p:nvSpPr>
        <p:spPr bwMode="ltGray">
          <a:xfrm>
            <a:off x="0" y="0"/>
            <a:ext cx="3049200" cy="6678000"/>
          </a:xfrm>
          <a:solidFill>
            <a:schemeClr val="bg2"/>
          </a:solidFill>
        </p:spPr>
        <p:txBody>
          <a:bodyPr>
            <a:normAutofit/>
          </a:bodyPr>
          <a:lstStyle>
            <a:lvl1pPr marL="0" indent="0">
              <a:lnSpc>
                <a:spcPts val="1800"/>
              </a:lnSpc>
              <a:spcBef>
                <a:spcPts val="0"/>
              </a:spcBef>
              <a:buNone/>
              <a:defRPr sz="1600" b="1"/>
            </a:lvl1pPr>
          </a:lstStyle>
          <a:p>
            <a:r>
              <a:rPr lang="nl-NL" dirty="0"/>
              <a:t>Klik op het pictogram om een afbeelding in te voegen.</a:t>
            </a:r>
          </a:p>
        </p:txBody>
      </p:sp>
      <p:sp>
        <p:nvSpPr>
          <p:cNvPr id="13" name="Title 1"/>
          <p:cNvSpPr>
            <a:spLocks noGrp="1"/>
          </p:cNvSpPr>
          <p:nvPr>
            <p:ph type="title"/>
          </p:nvPr>
        </p:nvSpPr>
        <p:spPr>
          <a:xfrm>
            <a:off x="3106800" y="1505089"/>
            <a:ext cx="5317200" cy="609600"/>
          </a:xfrm>
        </p:spPr>
        <p:txBody>
          <a:bodyPr anchor="b"/>
          <a:lstStyle>
            <a:lvl1pPr>
              <a:defRPr sz="2400"/>
            </a:lvl1pPr>
          </a:lstStyle>
          <a:p>
            <a:r>
              <a:rPr lang="nl-NL"/>
              <a:t>Klik om de stijl te bewerken</a:t>
            </a:r>
            <a:endParaRPr lang="en-US" dirty="0"/>
          </a:p>
        </p:txBody>
      </p:sp>
      <p:sp>
        <p:nvSpPr>
          <p:cNvPr id="14" name="Text Placeholder 2"/>
          <p:cNvSpPr>
            <a:spLocks noGrp="1"/>
          </p:cNvSpPr>
          <p:nvPr>
            <p:ph type="body" idx="1"/>
          </p:nvPr>
        </p:nvSpPr>
        <p:spPr>
          <a:xfrm>
            <a:off x="3106800" y="2170800"/>
            <a:ext cx="5317200" cy="457200"/>
          </a:xfrm>
        </p:spPr>
        <p:txBody>
          <a:bodyPr>
            <a:normAutofit/>
          </a:bodyPr>
          <a:lstStyle>
            <a:lvl1pPr marL="0" indent="0">
              <a:lnSpc>
                <a:spcPts val="1800"/>
              </a:lnSpc>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 om de modelstijlen te bewerken</a:t>
            </a:r>
          </a:p>
        </p:txBody>
      </p:sp>
      <p:sp>
        <p:nvSpPr>
          <p:cNvPr id="15" name="Content Placeholder 2"/>
          <p:cNvSpPr>
            <a:spLocks noGrp="1"/>
          </p:cNvSpPr>
          <p:nvPr>
            <p:ph idx="11"/>
          </p:nvPr>
        </p:nvSpPr>
        <p:spPr>
          <a:xfrm>
            <a:off x="3106800" y="2684110"/>
            <a:ext cx="5317200" cy="3845963"/>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dirty="0"/>
          </a:p>
        </p:txBody>
      </p:sp>
    </p:spTree>
    <p:extLst>
      <p:ext uri="{BB962C8B-B14F-4D97-AF65-F5344CB8AC3E}">
        <p14:creationId xmlns:p14="http://schemas.microsoft.com/office/powerpoint/2010/main" val="7120390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bject over volledige breedte">
    <p:spTree>
      <p:nvGrpSpPr>
        <p:cNvPr id="1" name=""/>
        <p:cNvGrpSpPr/>
        <p:nvPr/>
      </p:nvGrpSpPr>
      <p:grpSpPr>
        <a:xfrm>
          <a:off x="0" y="0"/>
          <a:ext cx="0" cy="0"/>
          <a:chOff x="0" y="0"/>
          <a:chExt cx="0" cy="0"/>
        </a:xfrm>
      </p:grpSpPr>
      <p:sp>
        <p:nvSpPr>
          <p:cNvPr id="3" name="Rechthoek 2"/>
          <p:cNvSpPr/>
          <p:nvPr userDrawn="1"/>
        </p:nvSpPr>
        <p:spPr>
          <a:xfrm>
            <a:off x="0" y="0"/>
            <a:ext cx="9144000" cy="667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Tijdelijke aanduiding voor inhoud 3"/>
          <p:cNvSpPr>
            <a:spLocks noGrp="1"/>
          </p:cNvSpPr>
          <p:nvPr>
            <p:ph sz="quarter" idx="10" hasCustomPrompt="1"/>
          </p:nvPr>
        </p:nvSpPr>
        <p:spPr bwMode="gray">
          <a:xfrm>
            <a:off x="0" y="0"/>
            <a:ext cx="9144000" cy="6678613"/>
          </a:xfrm>
          <a:solidFill>
            <a:schemeClr val="bg2"/>
          </a:solidFill>
        </p:spPr>
        <p:txBody>
          <a:bodyPr>
            <a:normAutofit/>
          </a:bodyPr>
          <a:lstStyle>
            <a:lvl1pPr marL="0" indent="0">
              <a:lnSpc>
                <a:spcPts val="1800"/>
              </a:lnSpc>
              <a:spcBef>
                <a:spcPts val="0"/>
              </a:spcBef>
              <a:buNone/>
              <a:defRPr sz="1600" b="1" baseline="0"/>
            </a:lvl1pPr>
          </a:lstStyle>
          <a:p>
            <a:pPr lvl="0"/>
            <a:r>
              <a:rPr lang="nl-NL" dirty="0"/>
              <a:t>Klik op een pictogram om een object toe te voegen.</a:t>
            </a:r>
          </a:p>
        </p:txBody>
      </p:sp>
    </p:spTree>
    <p:extLst>
      <p:ext uri="{BB962C8B-B14F-4D97-AF65-F5344CB8AC3E}">
        <p14:creationId xmlns:p14="http://schemas.microsoft.com/office/powerpoint/2010/main" val="32320716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fbeelding over volledige breedte">
    <p:spTree>
      <p:nvGrpSpPr>
        <p:cNvPr id="1" name=""/>
        <p:cNvGrpSpPr/>
        <p:nvPr/>
      </p:nvGrpSpPr>
      <p:grpSpPr>
        <a:xfrm>
          <a:off x="0" y="0"/>
          <a:ext cx="0" cy="0"/>
          <a:chOff x="0" y="0"/>
          <a:chExt cx="0" cy="0"/>
        </a:xfrm>
      </p:grpSpPr>
      <p:sp>
        <p:nvSpPr>
          <p:cNvPr id="3" name="Rechthoek 2"/>
          <p:cNvSpPr/>
          <p:nvPr userDrawn="1"/>
        </p:nvSpPr>
        <p:spPr>
          <a:xfrm>
            <a:off x="0" y="0"/>
            <a:ext cx="9144000" cy="667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ijdelijke aanduiding voor afbeelding 4"/>
          <p:cNvSpPr>
            <a:spLocks noGrp="1"/>
          </p:cNvSpPr>
          <p:nvPr>
            <p:ph type="pic" sz="quarter" idx="10" hasCustomPrompt="1"/>
          </p:nvPr>
        </p:nvSpPr>
        <p:spPr bwMode="ltGray">
          <a:xfrm>
            <a:off x="0" y="0"/>
            <a:ext cx="9144000" cy="6678613"/>
          </a:xfrm>
          <a:solidFill>
            <a:schemeClr val="bg2"/>
          </a:solidFill>
        </p:spPr>
        <p:txBody>
          <a:bodyPr>
            <a:normAutofit/>
          </a:bodyPr>
          <a:lstStyle>
            <a:lvl1pPr marL="0" indent="0">
              <a:lnSpc>
                <a:spcPts val="1800"/>
              </a:lnSpc>
              <a:spcBef>
                <a:spcPts val="0"/>
              </a:spcBef>
              <a:buNone/>
              <a:defRPr sz="1600" b="1"/>
            </a:lvl1pPr>
          </a:lstStyle>
          <a:p>
            <a:r>
              <a:rPr lang="nl-NL" dirty="0"/>
              <a:t>Klik op het pictogram om een afbeelding in te voegen.</a:t>
            </a:r>
          </a:p>
        </p:txBody>
      </p:sp>
    </p:spTree>
    <p:extLst>
      <p:ext uri="{BB962C8B-B14F-4D97-AF65-F5344CB8AC3E}">
        <p14:creationId xmlns:p14="http://schemas.microsoft.com/office/powerpoint/2010/main" val="37325744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Google Shape;82;p17"/>
          <p:cNvPicPr preferRelativeResize="0"/>
          <p:nvPr userDrawn="1"/>
        </p:nvPicPr>
        <p:blipFill>
          <a:blip r:embed="rId15">
            <a:alphaModFix/>
          </a:blip>
          <a:stretch>
            <a:fillRect/>
          </a:stretch>
        </p:blipFill>
        <p:spPr>
          <a:xfrm>
            <a:off x="101788" y="0"/>
            <a:ext cx="8912612" cy="6858000"/>
          </a:xfrm>
          <a:prstGeom prst="rect">
            <a:avLst/>
          </a:prstGeom>
          <a:noFill/>
          <a:ln>
            <a:noFill/>
          </a:ln>
        </p:spPr>
      </p:pic>
      <p:sp>
        <p:nvSpPr>
          <p:cNvPr id="2" name="Title Placeholder 1"/>
          <p:cNvSpPr>
            <a:spLocks noGrp="1"/>
          </p:cNvSpPr>
          <p:nvPr>
            <p:ph type="title"/>
          </p:nvPr>
        </p:nvSpPr>
        <p:spPr>
          <a:xfrm>
            <a:off x="1080000" y="365126"/>
            <a:ext cx="7344000" cy="660400"/>
          </a:xfrm>
          <a:prstGeom prst="rect">
            <a:avLst/>
          </a:prstGeom>
        </p:spPr>
        <p:txBody>
          <a:bodyPr vert="horz" lIns="0" tIns="0" rIns="0" bIns="0" rtlCol="0" anchor="ctr">
            <a:noAutofit/>
          </a:bodyPr>
          <a:lstStyle/>
          <a:p>
            <a:r>
              <a:rPr lang="nl-NL" dirty="0"/>
              <a:t>Klik om de stijl te bewerken</a:t>
            </a:r>
            <a:endParaRPr lang="en-US" dirty="0"/>
          </a:p>
        </p:txBody>
      </p:sp>
      <p:sp>
        <p:nvSpPr>
          <p:cNvPr id="3" name="Text Placeholder 2"/>
          <p:cNvSpPr>
            <a:spLocks noGrp="1"/>
          </p:cNvSpPr>
          <p:nvPr>
            <p:ph type="body" idx="1"/>
          </p:nvPr>
        </p:nvSpPr>
        <p:spPr>
          <a:xfrm>
            <a:off x="1080000" y="1080000"/>
            <a:ext cx="7344000" cy="5450400"/>
          </a:xfrm>
          <a:prstGeom prst="rect">
            <a:avLst/>
          </a:prstGeom>
        </p:spPr>
        <p:txBody>
          <a:bodyPr vert="horz" lIns="0" tIns="0" rIns="0" bIns="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Tree>
    <p:extLst>
      <p:ext uri="{BB962C8B-B14F-4D97-AF65-F5344CB8AC3E}">
        <p14:creationId xmlns:p14="http://schemas.microsoft.com/office/powerpoint/2010/main" val="806765096"/>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62" r:id="rId3"/>
    <p:sldLayoutId id="2147483673" r:id="rId4"/>
    <p:sldLayoutId id="2147483664" r:id="rId5"/>
    <p:sldLayoutId id="2147483663" r:id="rId6"/>
    <p:sldLayoutId id="2147483665" r:id="rId7"/>
    <p:sldLayoutId id="2147483675" r:id="rId8"/>
    <p:sldLayoutId id="2147483674" r:id="rId9"/>
    <p:sldLayoutId id="2147483820" r:id="rId10"/>
    <p:sldLayoutId id="2147483893" r:id="rId11"/>
    <p:sldLayoutId id="2147483896" r:id="rId12"/>
    <p:sldLayoutId id="2147483897" r:id="rId13"/>
  </p:sldLayoutIdLst>
  <p:txStyles>
    <p:titleStyle>
      <a:lvl1pPr algn="l" defTabSz="914400" rtl="0" eaLnBrk="1" latinLnBrk="0" hangingPunct="1">
        <a:lnSpc>
          <a:spcPts val="2600"/>
        </a:lnSpc>
        <a:spcBef>
          <a:spcPct val="0"/>
        </a:spcBef>
        <a:buNone/>
        <a:defRPr sz="2400" b="1" kern="1200">
          <a:solidFill>
            <a:schemeClr val="tx1"/>
          </a:solidFill>
          <a:latin typeface="+mj-lt"/>
          <a:ea typeface="+mj-ea"/>
          <a:cs typeface="+mj-cs"/>
        </a:defRPr>
      </a:lvl1pPr>
    </p:titleStyle>
    <p:bodyStyle>
      <a:lvl1pPr marL="266700" indent="-266700" algn="l" defTabSz="914400" rtl="0" eaLnBrk="1" latinLnBrk="0" hangingPunct="1">
        <a:lnSpc>
          <a:spcPts val="1400"/>
        </a:lnSpc>
        <a:spcBef>
          <a:spcPts val="1000"/>
        </a:spcBef>
        <a:buFont typeface="Arial" panose="020B0604020202020204" pitchFamily="34" charset="0"/>
        <a:buChar char="&gt;"/>
        <a:defRPr sz="1200" kern="1200">
          <a:solidFill>
            <a:schemeClr val="tx1"/>
          </a:solidFill>
          <a:latin typeface="+mn-lt"/>
          <a:ea typeface="+mn-ea"/>
          <a:cs typeface="+mn-cs"/>
        </a:defRPr>
      </a:lvl1pPr>
      <a:lvl2pPr marL="534988" indent="-268288" algn="l" defTabSz="914400" rtl="0" eaLnBrk="1" latinLnBrk="0" hangingPunct="1">
        <a:lnSpc>
          <a:spcPts val="1400"/>
        </a:lnSpc>
        <a:spcBef>
          <a:spcPts val="500"/>
        </a:spcBef>
        <a:buFont typeface="Arial" panose="020B0604020202020204" pitchFamily="34" charset="0"/>
        <a:buChar char="&gt;"/>
        <a:defRPr sz="1200" kern="1200">
          <a:solidFill>
            <a:schemeClr val="tx1"/>
          </a:solidFill>
          <a:latin typeface="+mn-lt"/>
          <a:ea typeface="+mn-ea"/>
          <a:cs typeface="+mn-cs"/>
        </a:defRPr>
      </a:lvl2pPr>
      <a:lvl3pPr marL="801688" indent="-266700" algn="l" defTabSz="914400" rtl="0" eaLnBrk="1" latinLnBrk="0" hangingPunct="1">
        <a:lnSpc>
          <a:spcPts val="1400"/>
        </a:lnSpc>
        <a:spcBef>
          <a:spcPts val="500"/>
        </a:spcBef>
        <a:buFont typeface="Arial" panose="020B0604020202020204" pitchFamily="34" charset="0"/>
        <a:buChar char="&gt;"/>
        <a:defRPr sz="1200" kern="1200">
          <a:solidFill>
            <a:schemeClr val="tx1"/>
          </a:solidFill>
          <a:latin typeface="+mn-lt"/>
          <a:ea typeface="+mn-ea"/>
          <a:cs typeface="+mn-cs"/>
        </a:defRPr>
      </a:lvl3pPr>
      <a:lvl4pPr marL="1077913" indent="-276225" algn="l" defTabSz="914400" rtl="0" eaLnBrk="1" latinLnBrk="0" hangingPunct="1">
        <a:lnSpc>
          <a:spcPts val="1400"/>
        </a:lnSpc>
        <a:spcBef>
          <a:spcPts val="500"/>
        </a:spcBef>
        <a:buFont typeface="Arial" panose="020B0604020202020204" pitchFamily="34" charset="0"/>
        <a:buChar char="&gt;"/>
        <a:defRPr sz="1200" kern="1200">
          <a:solidFill>
            <a:schemeClr val="tx1"/>
          </a:solidFill>
          <a:latin typeface="+mn-lt"/>
          <a:ea typeface="+mn-ea"/>
          <a:cs typeface="+mn-cs"/>
        </a:defRPr>
      </a:lvl4pPr>
      <a:lvl5pPr marL="1346200" indent="-268288" algn="l" defTabSz="914400" rtl="0" eaLnBrk="1" latinLnBrk="0" hangingPunct="1">
        <a:lnSpc>
          <a:spcPts val="1400"/>
        </a:lnSpc>
        <a:spcBef>
          <a:spcPts val="500"/>
        </a:spcBef>
        <a:buFont typeface="Arial" panose="020B0604020202020204" pitchFamily="34" charset="0"/>
        <a:buChar char="&gt;"/>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24.jpeg"/><Relationship Id="rId4" Type="http://schemas.openxmlformats.org/officeDocument/2006/relationships/hyperlink" Target="https://www.google.com/url?sa=i&amp;rct=j&amp;q=&amp;esrc=s&amp;source=images&amp;cd=&amp;cad=rja&amp;uact=8&amp;ved=2ahUKEwiP__T7k-reAhWK6qQKHd5ODZgQjRx6BAgBEAU&amp;url=https://movementdisorders.ufhealth.org/2011/11/23/physical-therapy-tips-for-freezing-of-gait/&amp;psig=AOvVaw17lzuqHqJF3EXBEH7DAyoo&amp;ust=1543050106031094"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26.png"/><Relationship Id="rId5" Type="http://schemas.microsoft.com/office/2007/relationships/hdphoto" Target="../media/hdphoto2.wdp"/><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35.jpe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www.google.nl/url?sa=i&amp;rct=j&amp;q=&amp;esrc=s&amp;source=images&amp;cd=&amp;cad=rja&amp;uact=8&amp;ved=0ahUKEwi14ZKx4pLSAhXC5xoKHZMcDoAQjRwIBw&amp;url=http://webvision.med.utah.edu/book/part-i-foundations/simple-anatomy-of-the-retina/&amp;psig=AFQjCNG2YAaLsUvz2ECiEdnLJGFyYG20PQ&amp;ust=1487271004501706"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36.jpe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38.png"/><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28.xml.rels><?xml version="1.0" encoding="UTF-8" standalone="yes"?>
<Relationships xmlns="http://schemas.openxmlformats.org/package/2006/relationships"><Relationship Id="rId3" Type="http://schemas.openxmlformats.org/officeDocument/2006/relationships/hyperlink" Target="http://www.parkinsonnet.nl/" TargetMode="External"/><Relationship Id="rId2" Type="http://schemas.openxmlformats.org/officeDocument/2006/relationships/hyperlink" Target="http://www.oogartsen.nl/" TargetMode="External"/><Relationship Id="rId1" Type="http://schemas.openxmlformats.org/officeDocument/2006/relationships/slideLayout" Target="../slideLayouts/slideLayout3.xml"/><Relationship Id="rId4" Type="http://schemas.openxmlformats.org/officeDocument/2006/relationships/hyperlink" Target="https://www.visio.org/visio.org/media/Visio/Downloads/Folders-en-brochures/TG_Visio_flexfolder_Visuele-klachten-bij-Parkinson.pdf"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1.tif"/><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4.png"/><Relationship Id="rId7"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14.jpeg"/><Relationship Id="rId11" Type="http://schemas.openxmlformats.org/officeDocument/2006/relationships/image" Target="../media/image19.jpeg"/><Relationship Id="rId5" Type="http://schemas.openxmlformats.org/officeDocument/2006/relationships/image" Target="../media/image13.jpeg"/><Relationship Id="rId10" Type="http://schemas.openxmlformats.org/officeDocument/2006/relationships/image" Target="../media/image18.jpeg"/><Relationship Id="rId4" Type="http://schemas.openxmlformats.org/officeDocument/2006/relationships/image" Target="../media/image12.png"/><Relationship Id="rId9" Type="http://schemas.openxmlformats.org/officeDocument/2006/relationships/image" Target="../media/image17.jpe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3.xml"/><Relationship Id="rId5" Type="http://schemas.openxmlformats.org/officeDocument/2006/relationships/image" Target="../media/image22.png"/><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a:picLocks noChangeAspect="1"/>
          </p:cNvPicPr>
          <p:nvPr/>
        </p:nvPicPr>
        <p:blipFill rotWithShape="1">
          <a:blip r:embed="rId2"/>
          <a:srcRect r="41022" b="50728"/>
          <a:stretch/>
        </p:blipFill>
        <p:spPr>
          <a:xfrm>
            <a:off x="-180769" y="-138518"/>
            <a:ext cx="2563991" cy="1514312"/>
          </a:xfrm>
          <a:prstGeom prst="rect">
            <a:avLst/>
          </a:prstGeom>
        </p:spPr>
      </p:pic>
      <p:sp>
        <p:nvSpPr>
          <p:cNvPr id="2" name="Titel 1"/>
          <p:cNvSpPr>
            <a:spLocks noGrp="1"/>
          </p:cNvSpPr>
          <p:nvPr>
            <p:ph type="ctrTitle"/>
          </p:nvPr>
        </p:nvSpPr>
        <p:spPr>
          <a:xfrm>
            <a:off x="352338" y="3606149"/>
            <a:ext cx="8774883" cy="2056419"/>
          </a:xfrm>
        </p:spPr>
        <p:txBody>
          <a:bodyPr/>
          <a:lstStyle/>
          <a:p>
            <a:r>
              <a:rPr lang="en-US" sz="3200" dirty="0" err="1"/>
              <a:t>Oogproblemen</a:t>
            </a:r>
            <a:r>
              <a:rPr lang="en-US" sz="3200" dirty="0"/>
              <a:t> </a:t>
            </a:r>
            <a:r>
              <a:rPr lang="en-US" sz="3200" dirty="0" err="1"/>
              <a:t>bij</a:t>
            </a:r>
            <a:r>
              <a:rPr lang="en-US" sz="3200" dirty="0"/>
              <a:t> de </a:t>
            </a:r>
            <a:r>
              <a:rPr lang="en-US" sz="3200" dirty="0" err="1"/>
              <a:t>ziekte</a:t>
            </a:r>
            <a:br>
              <a:rPr lang="en-US" sz="3200" dirty="0"/>
            </a:br>
            <a:br>
              <a:rPr lang="en-US" sz="3200" dirty="0"/>
            </a:br>
            <a:r>
              <a:rPr lang="en-US" sz="3200" dirty="0"/>
              <a:t> van Parkinson</a:t>
            </a:r>
            <a:endParaRPr lang="nl-NL" sz="3200" dirty="0"/>
          </a:p>
        </p:txBody>
      </p:sp>
      <p:pic>
        <p:nvPicPr>
          <p:cNvPr id="6" name="Afbeelding 5">
            <a:extLst>
              <a:ext uri="{FF2B5EF4-FFF2-40B4-BE49-F238E27FC236}">
                <a16:creationId xmlns:a16="http://schemas.microsoft.com/office/drawing/2014/main" id="{B7D4402B-D67F-469F-A28E-1E3C29C478B8}"/>
              </a:ext>
            </a:extLst>
          </p:cNvPr>
          <p:cNvPicPr>
            <a:picLocks noChangeAspect="1"/>
          </p:cNvPicPr>
          <p:nvPr/>
        </p:nvPicPr>
        <p:blipFill>
          <a:blip r:embed="rId3"/>
          <a:stretch>
            <a:fillRect/>
          </a:stretch>
        </p:blipFill>
        <p:spPr>
          <a:xfrm>
            <a:off x="1888892" y="618638"/>
            <a:ext cx="5366215" cy="3806865"/>
          </a:xfrm>
          <a:prstGeom prst="ellipse">
            <a:avLst/>
          </a:prstGeom>
          <a:ln>
            <a:noFill/>
          </a:ln>
          <a:effectLst>
            <a:softEdge rad="112500"/>
          </a:effectLst>
        </p:spPr>
      </p:pic>
      <p:sp>
        <p:nvSpPr>
          <p:cNvPr id="8" name="Ondertitel 7">
            <a:extLst>
              <a:ext uri="{FF2B5EF4-FFF2-40B4-BE49-F238E27FC236}">
                <a16:creationId xmlns:a16="http://schemas.microsoft.com/office/drawing/2014/main" id="{6DED9ED9-6D99-4A2D-9224-435F93B86BAC}"/>
              </a:ext>
            </a:extLst>
          </p:cNvPr>
          <p:cNvSpPr>
            <a:spLocks noGrp="1"/>
          </p:cNvSpPr>
          <p:nvPr>
            <p:ph type="subTitle" idx="1"/>
          </p:nvPr>
        </p:nvSpPr>
        <p:spPr>
          <a:xfrm>
            <a:off x="1261618" y="5927697"/>
            <a:ext cx="6858000" cy="1655762"/>
          </a:xfrm>
        </p:spPr>
        <p:txBody>
          <a:bodyPr/>
          <a:lstStyle/>
          <a:p>
            <a:r>
              <a:rPr lang="en-US" dirty="0" err="1"/>
              <a:t>Carlijn</a:t>
            </a:r>
            <a:r>
              <a:rPr lang="en-US" dirty="0"/>
              <a:t> Borm, </a:t>
            </a:r>
            <a:r>
              <a:rPr lang="en-US" dirty="0" err="1"/>
              <a:t>neuroloog</a:t>
            </a:r>
            <a:r>
              <a:rPr lang="en-US" dirty="0"/>
              <a:t> ZGT</a:t>
            </a:r>
          </a:p>
          <a:p>
            <a:r>
              <a:rPr lang="en-US"/>
              <a:t>16-09-2024</a:t>
            </a:r>
            <a:endParaRPr lang="nl-NL" dirty="0"/>
          </a:p>
        </p:txBody>
      </p:sp>
    </p:spTree>
    <p:extLst>
      <p:ext uri="{BB962C8B-B14F-4D97-AF65-F5344CB8AC3E}">
        <p14:creationId xmlns:p14="http://schemas.microsoft.com/office/powerpoint/2010/main" val="2519062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a:xfrm>
            <a:off x="467544" y="686210"/>
            <a:ext cx="8100000" cy="533400"/>
          </a:xfrm>
        </p:spPr>
        <p:txBody>
          <a:bodyPr/>
          <a:lstStyle/>
          <a:p>
            <a:r>
              <a:rPr lang="nl-NL" sz="3000" dirty="0"/>
              <a:t>Zien en lopen</a:t>
            </a:r>
          </a:p>
        </p:txBody>
      </p:sp>
      <p:sp>
        <p:nvSpPr>
          <p:cNvPr id="8" name="Tijdelijke aanduiding voor inhoud 7"/>
          <p:cNvSpPr>
            <a:spLocks noGrp="1"/>
          </p:cNvSpPr>
          <p:nvPr>
            <p:ph idx="1"/>
          </p:nvPr>
        </p:nvSpPr>
        <p:spPr>
          <a:xfrm>
            <a:off x="467544" y="1366317"/>
            <a:ext cx="8100000" cy="4125365"/>
          </a:xfrm>
        </p:spPr>
        <p:txBody>
          <a:bodyPr/>
          <a:lstStyle/>
          <a:p>
            <a:r>
              <a:rPr lang="en-US" dirty="0" err="1"/>
              <a:t>Verhoogd</a:t>
            </a:r>
            <a:r>
              <a:rPr lang="en-US" dirty="0"/>
              <a:t> </a:t>
            </a:r>
            <a:r>
              <a:rPr lang="en-US" dirty="0" err="1"/>
              <a:t>valrisico</a:t>
            </a:r>
            <a:r>
              <a:rPr lang="en-US" dirty="0"/>
              <a:t> </a:t>
            </a:r>
            <a:r>
              <a:rPr lang="en-US" dirty="0" err="1"/>
              <a:t>bij</a:t>
            </a:r>
            <a:r>
              <a:rPr lang="en-US" dirty="0"/>
              <a:t> </a:t>
            </a:r>
            <a:r>
              <a:rPr lang="en-US" dirty="0" err="1"/>
              <a:t>oogproblemen</a:t>
            </a:r>
            <a:endParaRPr lang="en-US" dirty="0"/>
          </a:p>
        </p:txBody>
      </p:sp>
      <p:pic>
        <p:nvPicPr>
          <p:cNvPr id="9" name="Picture 2" descr="Afbeeldingsresultaat voor warning sign"/>
          <p:cNvPicPr>
            <a:picLocks noChangeAspect="1" noChangeArrowheads="1"/>
          </p:cNvPicPr>
          <p:nvPr/>
        </p:nvPicPr>
        <p:blipFill>
          <a:blip r:embed="rId3" cstate="print"/>
          <a:srcRect/>
          <a:stretch>
            <a:fillRect/>
          </a:stretch>
        </p:blipFill>
        <p:spPr bwMode="auto">
          <a:xfrm>
            <a:off x="5385445" y="3256357"/>
            <a:ext cx="2498923" cy="2235325"/>
          </a:xfrm>
          <a:prstGeom prst="rect">
            <a:avLst/>
          </a:prstGeom>
          <a:noFill/>
        </p:spPr>
      </p:pic>
      <p:sp>
        <p:nvSpPr>
          <p:cNvPr id="35842" name="AutoShape 2" descr="Afbeeldingsresultaat voor cueing freezing"/>
          <p:cNvSpPr>
            <a:spLocks noChangeAspect="1" noChangeArrowheads="1"/>
          </p:cNvSpPr>
          <p:nvPr/>
        </p:nvSpPr>
        <p:spPr bwMode="auto">
          <a:xfrm>
            <a:off x="63500"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sp>
        <p:nvSpPr>
          <p:cNvPr id="35844" name="AutoShape 4" descr="Afbeeldingsresultaat voor cueing freezing"/>
          <p:cNvSpPr>
            <a:spLocks noChangeAspect="1" noChangeArrowheads="1"/>
          </p:cNvSpPr>
          <p:nvPr/>
        </p:nvSpPr>
        <p:spPr bwMode="auto">
          <a:xfrm>
            <a:off x="63500"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sp>
        <p:nvSpPr>
          <p:cNvPr id="35846" name="AutoShape 6" descr="Afbeeldingsresultaat voor cueing freezing"/>
          <p:cNvSpPr>
            <a:spLocks noChangeAspect="1" noChangeArrowheads="1"/>
          </p:cNvSpPr>
          <p:nvPr/>
        </p:nvSpPr>
        <p:spPr bwMode="auto">
          <a:xfrm>
            <a:off x="63500"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sp>
        <p:nvSpPr>
          <p:cNvPr id="35848" name="AutoShape 8" descr="Afbeeldingsresultaat voor cueing freezing"/>
          <p:cNvSpPr>
            <a:spLocks noChangeAspect="1" noChangeArrowheads="1"/>
          </p:cNvSpPr>
          <p:nvPr/>
        </p:nvSpPr>
        <p:spPr bwMode="auto">
          <a:xfrm>
            <a:off x="63500"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pic>
        <p:nvPicPr>
          <p:cNvPr id="35854" name="Picture 14" descr="Afbeeldingsresultaat voor cueing freezing">
            <a:hlinkClick r:id="rId4"/>
          </p:cNvPr>
          <p:cNvPicPr>
            <a:picLocks noChangeAspect="1" noChangeArrowheads="1"/>
          </p:cNvPicPr>
          <p:nvPr/>
        </p:nvPicPr>
        <p:blipFill>
          <a:blip r:embed="rId5" cstate="print"/>
          <a:srcRect/>
          <a:stretch>
            <a:fillRect/>
          </a:stretch>
        </p:blipFill>
        <p:spPr bwMode="auto">
          <a:xfrm>
            <a:off x="728856" y="2158726"/>
            <a:ext cx="2893382" cy="3853459"/>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369A15BD-B1C9-4187-B6F1-095ECD258D58}"/>
              </a:ext>
            </a:extLst>
          </p:cNvPr>
          <p:cNvSpPr>
            <a:spLocks noGrp="1"/>
          </p:cNvSpPr>
          <p:nvPr>
            <p:ph type="title"/>
          </p:nvPr>
        </p:nvSpPr>
        <p:spPr>
          <a:xfrm>
            <a:off x="2231923" y="1131094"/>
            <a:ext cx="6283427" cy="994172"/>
          </a:xfrm>
        </p:spPr>
        <p:txBody>
          <a:bodyPr/>
          <a:lstStyle/>
          <a:p>
            <a:r>
              <a:rPr lang="en-US" dirty="0"/>
              <a:t>M</a:t>
            </a:r>
            <a:r>
              <a:rPr lang="nl-NL" dirty="0"/>
              <a:t>eest voorkomende problemen</a:t>
            </a:r>
            <a:endParaRPr lang="nl-NL" b="1" dirty="0"/>
          </a:p>
        </p:txBody>
      </p:sp>
      <p:sp>
        <p:nvSpPr>
          <p:cNvPr id="4" name="Tijdelijke aanduiding voor inhoud 3">
            <a:extLst>
              <a:ext uri="{FF2B5EF4-FFF2-40B4-BE49-F238E27FC236}">
                <a16:creationId xmlns:a16="http://schemas.microsoft.com/office/drawing/2014/main" id="{5311AE1F-C584-48C2-9C47-E73DF75F8567}"/>
              </a:ext>
            </a:extLst>
          </p:cNvPr>
          <p:cNvSpPr>
            <a:spLocks noGrp="1"/>
          </p:cNvSpPr>
          <p:nvPr>
            <p:ph sz="half" idx="2"/>
          </p:nvPr>
        </p:nvSpPr>
        <p:spPr>
          <a:xfrm>
            <a:off x="1327355" y="2002470"/>
            <a:ext cx="7492180" cy="3926382"/>
          </a:xfrm>
        </p:spPr>
        <p:txBody>
          <a:bodyPr/>
          <a:lstStyle/>
          <a:p>
            <a:pPr marL="0" indent="0">
              <a:buNone/>
            </a:pPr>
            <a:endParaRPr lang="nl-NL" dirty="0"/>
          </a:p>
        </p:txBody>
      </p:sp>
      <p:sp>
        <p:nvSpPr>
          <p:cNvPr id="10" name="Tekstvak 9">
            <a:extLst>
              <a:ext uri="{FF2B5EF4-FFF2-40B4-BE49-F238E27FC236}">
                <a16:creationId xmlns:a16="http://schemas.microsoft.com/office/drawing/2014/main" id="{47E8937B-6016-497E-81E5-CFD164917136}"/>
              </a:ext>
            </a:extLst>
          </p:cNvPr>
          <p:cNvSpPr txBox="1"/>
          <p:nvPr/>
        </p:nvSpPr>
        <p:spPr>
          <a:xfrm>
            <a:off x="3436850" y="2737418"/>
            <a:ext cx="1841006" cy="2423740"/>
          </a:xfrm>
          <a:prstGeom prst="rect">
            <a:avLst/>
          </a:prstGeom>
          <a:noFill/>
        </p:spPr>
        <p:txBody>
          <a:bodyPr wrap="square" rtlCol="0">
            <a:spAutoFit/>
          </a:bodyPr>
          <a:lstStyle/>
          <a:p>
            <a:r>
              <a:rPr lang="nl-NL" sz="1950" dirty="0"/>
              <a:t>86%</a:t>
            </a:r>
          </a:p>
          <a:p>
            <a:endParaRPr lang="nl-NL" sz="900" dirty="0"/>
          </a:p>
          <a:p>
            <a:endParaRPr lang="nl-NL" sz="900" dirty="0"/>
          </a:p>
          <a:p>
            <a:endParaRPr lang="nl-NL" sz="900" dirty="0"/>
          </a:p>
          <a:p>
            <a:endParaRPr lang="nl-NL" sz="900" dirty="0"/>
          </a:p>
          <a:p>
            <a:endParaRPr lang="nl-NL" sz="900" dirty="0"/>
          </a:p>
          <a:p>
            <a:r>
              <a:rPr lang="nl-NL" sz="1950" dirty="0"/>
              <a:t>50%</a:t>
            </a:r>
          </a:p>
          <a:p>
            <a:pPr marL="342900" indent="-342900">
              <a:buFont typeface="Arial" panose="020B0604020202020204" pitchFamily="34" charset="0"/>
              <a:buChar char="•"/>
            </a:pPr>
            <a:endParaRPr lang="nl-NL" sz="1950" dirty="0"/>
          </a:p>
          <a:p>
            <a:endParaRPr lang="nl-NL" sz="1950" dirty="0"/>
          </a:p>
          <a:p>
            <a:pPr marL="342900" indent="-342900">
              <a:buFont typeface="Arial" panose="020B0604020202020204" pitchFamily="34" charset="0"/>
              <a:buChar char="•"/>
            </a:pPr>
            <a:endParaRPr lang="nl-NL" sz="900" dirty="0"/>
          </a:p>
          <a:p>
            <a:r>
              <a:rPr lang="nl-NL" sz="1950" dirty="0"/>
              <a:t>17%</a:t>
            </a:r>
          </a:p>
        </p:txBody>
      </p:sp>
      <p:pic>
        <p:nvPicPr>
          <p:cNvPr id="13" name="Afbeelding 12" descr="Afbeelding met biljartbal&#10;&#10;Automatisch gegenereerde beschrijving">
            <a:extLst>
              <a:ext uri="{FF2B5EF4-FFF2-40B4-BE49-F238E27FC236}">
                <a16:creationId xmlns:a16="http://schemas.microsoft.com/office/drawing/2014/main" id="{43DA741F-BF30-433B-9D7D-B8A8D7767A5B}"/>
              </a:ext>
            </a:extLst>
          </p:cNvPr>
          <p:cNvPicPr>
            <a:picLocks noChangeAspect="1"/>
          </p:cNvPicPr>
          <p:nvPr/>
        </p:nvPicPr>
        <p:blipFill rotWithShape="1">
          <a:blip r:embed="rId3"/>
          <a:srcRect r="72033" b="58994"/>
          <a:stretch/>
        </p:blipFill>
        <p:spPr>
          <a:xfrm>
            <a:off x="4067305" y="3429001"/>
            <a:ext cx="987480" cy="994172"/>
          </a:xfrm>
          <a:prstGeom prst="rect">
            <a:avLst/>
          </a:prstGeom>
        </p:spPr>
      </p:pic>
      <p:pic>
        <p:nvPicPr>
          <p:cNvPr id="14" name="Afbeelding 13" descr="Afbeelding met wiel, transport&#10;&#10;Automatisch gegenereerde beschrijving">
            <a:extLst>
              <a:ext uri="{FF2B5EF4-FFF2-40B4-BE49-F238E27FC236}">
                <a16:creationId xmlns:a16="http://schemas.microsoft.com/office/drawing/2014/main" id="{8AE98CDD-446D-4C2F-AC48-9618352AE491}"/>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9239" b="44293" l="1828" r="17204">
                        <a14:foregroundMark x1="10323" y1="44293" x2="10323" y2="44293"/>
                        <a14:foregroundMark x1="14409" y1="17935" x2="14409" y2="17935"/>
                        <a14:foregroundMark x1="16237" y1="27174" x2="16237" y2="27174"/>
                      </a14:backgroundRemoval>
                    </a14:imgEffect>
                  </a14:imgLayer>
                </a14:imgProps>
              </a:ext>
            </a:extLst>
          </a:blip>
          <a:srcRect t="5153" r="80806" b="51779"/>
          <a:stretch/>
        </p:blipFill>
        <p:spPr>
          <a:xfrm>
            <a:off x="3994538" y="2366164"/>
            <a:ext cx="1119697" cy="994172"/>
          </a:xfrm>
          <a:prstGeom prst="rect">
            <a:avLst/>
          </a:prstGeom>
        </p:spPr>
      </p:pic>
      <p:sp>
        <p:nvSpPr>
          <p:cNvPr id="15" name="Ovaal 14">
            <a:extLst>
              <a:ext uri="{FF2B5EF4-FFF2-40B4-BE49-F238E27FC236}">
                <a16:creationId xmlns:a16="http://schemas.microsoft.com/office/drawing/2014/main" id="{3788D548-2116-4C88-BCE0-922CA5BEF1CA}"/>
              </a:ext>
            </a:extLst>
          </p:cNvPr>
          <p:cNvSpPr/>
          <p:nvPr/>
        </p:nvSpPr>
        <p:spPr>
          <a:xfrm>
            <a:off x="4197582" y="2565922"/>
            <a:ext cx="752384" cy="739067"/>
          </a:xfrm>
          <a:prstGeom prst="ellipse">
            <a:avLst/>
          </a:prstGeom>
          <a:no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50" dirty="0">
              <a:noFill/>
            </a:endParaRPr>
          </a:p>
        </p:txBody>
      </p:sp>
      <p:sp>
        <p:nvSpPr>
          <p:cNvPr id="16" name="Rechthoek 15">
            <a:extLst>
              <a:ext uri="{FF2B5EF4-FFF2-40B4-BE49-F238E27FC236}">
                <a16:creationId xmlns:a16="http://schemas.microsoft.com/office/drawing/2014/main" id="{7353976A-D4FA-4A28-88B5-C23B413B0046}"/>
              </a:ext>
            </a:extLst>
          </p:cNvPr>
          <p:cNvSpPr/>
          <p:nvPr/>
        </p:nvSpPr>
        <p:spPr>
          <a:xfrm>
            <a:off x="4178383" y="2468097"/>
            <a:ext cx="752006" cy="420404"/>
          </a:xfrm>
          <a:prstGeom prst="rect">
            <a:avLst/>
          </a:prstGeom>
          <a:noFill/>
        </p:spPr>
        <p:txBody>
          <a:bodyPr spcFirstLastPara="1" wrap="none" lIns="68580" tIns="34290" rIns="68580" bIns="34290" numCol="1">
            <a:prstTxWarp prst="textArchUp">
              <a:avLst>
                <a:gd name="adj" fmla="val 6390353"/>
              </a:avLst>
            </a:prstTxWarp>
            <a:spAutoFit/>
          </a:bodyPr>
          <a:lstStyle/>
          <a:p>
            <a:pPr algn="ctr"/>
            <a:r>
              <a:rPr lang="nl-NL" sz="1050" dirty="0">
                <a:ln w="0"/>
                <a:solidFill>
                  <a:schemeClr val="bg2">
                    <a:lumMod val="25000"/>
                  </a:schemeClr>
                </a:solidFill>
                <a:effectLst>
                  <a:outerShdw blurRad="38100" dist="19050" dir="2700000" algn="tl" rotWithShape="0">
                    <a:schemeClr val="dk1">
                      <a:alpha val="40000"/>
                    </a:schemeClr>
                  </a:outerShdw>
                </a:effectLst>
              </a:rPr>
              <a:t>Droge ogen</a:t>
            </a:r>
          </a:p>
        </p:txBody>
      </p:sp>
      <p:pic>
        <p:nvPicPr>
          <p:cNvPr id="17" name="Afbeelding 16" descr="Afbeelding met wiel, transport&#10;&#10;Automatisch gegenereerde beschrijving">
            <a:extLst>
              <a:ext uri="{FF2B5EF4-FFF2-40B4-BE49-F238E27FC236}">
                <a16:creationId xmlns:a16="http://schemas.microsoft.com/office/drawing/2014/main" id="{5BFE22AA-646B-4F86-90ED-514139E23CB5}"/>
              </a:ext>
            </a:extLst>
          </p:cNvPr>
          <p:cNvPicPr>
            <a:picLocks noChangeAspect="1"/>
          </p:cNvPicPr>
          <p:nvPr/>
        </p:nvPicPr>
        <p:blipFill rotWithShape="1">
          <a:blip r:embed="rId6">
            <a:extLst>
              <a:ext uri="{BEBA8EAE-BF5A-486C-A8C5-ECC9F3942E4B}">
                <a14:imgProps xmlns:a14="http://schemas.microsoft.com/office/drawing/2010/main">
                  <a14:imgLayer r:embed="rId5">
                    <a14:imgEffect>
                      <a14:backgroundRemoval t="57337" b="89402" l="1828" r="17204">
                        <a14:foregroundMark x1="10860" y1="89402" x2="10860" y2="89402"/>
                      </a14:backgroundRemoval>
                    </a14:imgEffect>
                  </a14:imgLayer>
                </a14:imgProps>
              </a:ext>
            </a:extLst>
          </a:blip>
          <a:srcRect t="53522" r="80806" b="7539"/>
          <a:stretch/>
        </p:blipFill>
        <p:spPr>
          <a:xfrm>
            <a:off x="4040250" y="4470823"/>
            <a:ext cx="1119697" cy="898864"/>
          </a:xfrm>
          <a:prstGeom prst="rect">
            <a:avLst/>
          </a:prstGeom>
        </p:spPr>
      </p:pic>
      <p:sp>
        <p:nvSpPr>
          <p:cNvPr id="18" name="Ovaal 17">
            <a:extLst>
              <a:ext uri="{FF2B5EF4-FFF2-40B4-BE49-F238E27FC236}">
                <a16:creationId xmlns:a16="http://schemas.microsoft.com/office/drawing/2014/main" id="{0C193ED5-01BA-459A-94B8-D4FFD137B460}"/>
              </a:ext>
            </a:extLst>
          </p:cNvPr>
          <p:cNvSpPr/>
          <p:nvPr/>
        </p:nvSpPr>
        <p:spPr>
          <a:xfrm>
            <a:off x="4258558" y="4570504"/>
            <a:ext cx="752384" cy="739067"/>
          </a:xfrm>
          <a:prstGeom prst="ellipse">
            <a:avLst/>
          </a:prstGeom>
          <a:no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50" dirty="0">
              <a:noFill/>
            </a:endParaRPr>
          </a:p>
        </p:txBody>
      </p:sp>
      <p:sp>
        <p:nvSpPr>
          <p:cNvPr id="19" name="Rechthoek 18">
            <a:extLst>
              <a:ext uri="{FF2B5EF4-FFF2-40B4-BE49-F238E27FC236}">
                <a16:creationId xmlns:a16="http://schemas.microsoft.com/office/drawing/2014/main" id="{53EB7774-1CA0-4584-AEE6-BF8C60AE60E9}"/>
              </a:ext>
            </a:extLst>
          </p:cNvPr>
          <p:cNvSpPr/>
          <p:nvPr/>
        </p:nvSpPr>
        <p:spPr>
          <a:xfrm>
            <a:off x="4254249" y="4474704"/>
            <a:ext cx="752006" cy="420404"/>
          </a:xfrm>
          <a:prstGeom prst="rect">
            <a:avLst/>
          </a:prstGeom>
          <a:noFill/>
        </p:spPr>
        <p:txBody>
          <a:bodyPr spcFirstLastPara="1" wrap="none" lIns="68580" tIns="34290" rIns="68580" bIns="34290" numCol="1">
            <a:prstTxWarp prst="textArchUp">
              <a:avLst>
                <a:gd name="adj" fmla="val 6390353"/>
              </a:avLst>
            </a:prstTxWarp>
            <a:spAutoFit/>
          </a:bodyPr>
          <a:lstStyle/>
          <a:p>
            <a:pPr algn="ctr"/>
            <a:r>
              <a:rPr lang="nl-NL" sz="1050" dirty="0">
                <a:ln w="0"/>
                <a:solidFill>
                  <a:schemeClr val="bg2">
                    <a:lumMod val="25000"/>
                  </a:schemeClr>
                </a:solidFill>
                <a:effectLst>
                  <a:outerShdw blurRad="38100" dist="19050" dir="2700000" algn="tl" rotWithShape="0">
                    <a:schemeClr val="dk1">
                      <a:alpha val="40000"/>
                    </a:schemeClr>
                  </a:outerShdw>
                </a:effectLst>
              </a:rPr>
              <a:t>Staar</a:t>
            </a:r>
          </a:p>
        </p:txBody>
      </p:sp>
      <p:sp>
        <p:nvSpPr>
          <p:cNvPr id="12" name="Rechthoek 11">
            <a:extLst>
              <a:ext uri="{FF2B5EF4-FFF2-40B4-BE49-F238E27FC236}">
                <a16:creationId xmlns:a16="http://schemas.microsoft.com/office/drawing/2014/main" id="{4C5452E6-FAD1-4984-8241-C518710BF14C}"/>
              </a:ext>
            </a:extLst>
          </p:cNvPr>
          <p:cNvSpPr/>
          <p:nvPr/>
        </p:nvSpPr>
        <p:spPr>
          <a:xfrm>
            <a:off x="4217437" y="3462269"/>
            <a:ext cx="752006" cy="420404"/>
          </a:xfrm>
          <a:prstGeom prst="rect">
            <a:avLst/>
          </a:prstGeom>
          <a:noFill/>
        </p:spPr>
        <p:txBody>
          <a:bodyPr spcFirstLastPara="1" wrap="none" lIns="68580" tIns="34290" rIns="68580" bIns="34290" numCol="1">
            <a:prstTxWarp prst="textArchUp">
              <a:avLst>
                <a:gd name="adj" fmla="val 6390353"/>
              </a:avLst>
            </a:prstTxWarp>
            <a:spAutoFit/>
          </a:bodyPr>
          <a:lstStyle/>
          <a:p>
            <a:pPr algn="ctr"/>
            <a:r>
              <a:rPr lang="nl-NL" sz="1050" dirty="0">
                <a:ln w="0"/>
                <a:solidFill>
                  <a:schemeClr val="bg2">
                    <a:lumMod val="25000"/>
                  </a:schemeClr>
                </a:solidFill>
                <a:effectLst>
                  <a:outerShdw blurRad="38100" dist="19050" dir="2700000" algn="tl" rotWithShape="0">
                    <a:schemeClr val="dk1">
                      <a:alpha val="40000"/>
                    </a:schemeClr>
                  </a:outerShdw>
                </a:effectLst>
              </a:rPr>
              <a:t>Dubbel zien</a:t>
            </a:r>
          </a:p>
        </p:txBody>
      </p:sp>
    </p:spTree>
    <p:extLst>
      <p:ext uri="{BB962C8B-B14F-4D97-AF65-F5344CB8AC3E}">
        <p14:creationId xmlns:p14="http://schemas.microsoft.com/office/powerpoint/2010/main" val="563549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A6AAA3-3ECE-4F26-AD0A-D1402EBEE94A}"/>
              </a:ext>
            </a:extLst>
          </p:cNvPr>
          <p:cNvSpPr>
            <a:spLocks noGrp="1"/>
          </p:cNvSpPr>
          <p:nvPr>
            <p:ph type="title"/>
          </p:nvPr>
        </p:nvSpPr>
        <p:spPr>
          <a:xfrm>
            <a:off x="522000" y="749098"/>
            <a:ext cx="8100000" cy="533400"/>
          </a:xfrm>
        </p:spPr>
        <p:txBody>
          <a:bodyPr>
            <a:normAutofit/>
          </a:bodyPr>
          <a:lstStyle/>
          <a:p>
            <a:r>
              <a:rPr lang="nl-NL" sz="3500" dirty="0"/>
              <a:t>Droge ogen: symptomen </a:t>
            </a:r>
          </a:p>
        </p:txBody>
      </p:sp>
      <p:sp>
        <p:nvSpPr>
          <p:cNvPr id="3" name="Tijdelijke aanduiding voor inhoud 2">
            <a:extLst>
              <a:ext uri="{FF2B5EF4-FFF2-40B4-BE49-F238E27FC236}">
                <a16:creationId xmlns:a16="http://schemas.microsoft.com/office/drawing/2014/main" id="{AED618AB-B5E9-4A9F-8599-60CDD6A326D5}"/>
              </a:ext>
            </a:extLst>
          </p:cNvPr>
          <p:cNvSpPr>
            <a:spLocks noGrp="1"/>
          </p:cNvSpPr>
          <p:nvPr>
            <p:ph idx="1"/>
          </p:nvPr>
        </p:nvSpPr>
        <p:spPr>
          <a:xfrm>
            <a:off x="810301" y="2275121"/>
            <a:ext cx="7116990" cy="3507513"/>
          </a:xfrm>
          <a:prstGeom prst="rect">
            <a:avLst/>
          </a:prstGeom>
        </p:spPr>
        <p:txBody>
          <a:bodyPr/>
          <a:lstStyle/>
          <a:p>
            <a:pPr marL="342900" lvl="0" indent="-342900">
              <a:lnSpc>
                <a:spcPct val="115000"/>
              </a:lnSpc>
              <a:spcAft>
                <a:spcPts val="1000"/>
              </a:spcAft>
              <a:buFont typeface="Calibri" panose="020F0502020204030204" pitchFamily="34" charset="0"/>
              <a:buChar char="-"/>
            </a:pPr>
            <a:r>
              <a:rPr lang="nl-NL" sz="1800" dirty="0">
                <a:effectLst/>
                <a:latin typeface="Calibri" panose="020F0502020204030204" pitchFamily="34" charset="0"/>
                <a:ea typeface="Calibri" panose="020F0502020204030204" pitchFamily="34" charset="0"/>
                <a:cs typeface="Times New Roman" panose="02020603050405020304" pitchFamily="18" charset="0"/>
              </a:rPr>
              <a:t>Symptomen:</a:t>
            </a:r>
          </a:p>
          <a:p>
            <a:pPr marL="342900" lvl="0" indent="-342900">
              <a:lnSpc>
                <a:spcPct val="115000"/>
              </a:lnSpc>
              <a:spcAft>
                <a:spcPts val="1000"/>
              </a:spcAft>
              <a:buFont typeface="Calibri" panose="020F0502020204030204" pitchFamily="34" charset="0"/>
              <a:buChar char="-"/>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Calibri" panose="020F0502020204030204" pitchFamily="34" charset="0"/>
              <a:buChar char="-"/>
            </a:pPr>
            <a:r>
              <a:rPr lang="nl-NL" sz="1800" dirty="0">
                <a:effectLst/>
                <a:latin typeface="Calibri" panose="020F0502020204030204" pitchFamily="34" charset="0"/>
                <a:ea typeface="Calibri" panose="020F0502020204030204" pitchFamily="34" charset="0"/>
                <a:cs typeface="Times New Roman" panose="02020603050405020304" pitchFamily="18" charset="0"/>
              </a:rPr>
              <a:t>Behandeling: kunst tranen</a:t>
            </a:r>
          </a:p>
          <a:p>
            <a:endParaRPr lang="nl-NL" dirty="0"/>
          </a:p>
        </p:txBody>
      </p:sp>
      <p:pic>
        <p:nvPicPr>
          <p:cNvPr id="2050" name="Picture 2" descr="De klachten (symptomen) - Droge Ogen Specialist">
            <a:extLst>
              <a:ext uri="{FF2B5EF4-FFF2-40B4-BE49-F238E27FC236}">
                <a16:creationId xmlns:a16="http://schemas.microsoft.com/office/drawing/2014/main" id="{69172C6D-707D-4819-96CE-E9D79AD46CF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6055"/>
          <a:stretch/>
        </p:blipFill>
        <p:spPr bwMode="auto">
          <a:xfrm>
            <a:off x="285980" y="1904546"/>
            <a:ext cx="8858020" cy="3507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95820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98E569-1768-4EB5-92FE-FE9373A73331}"/>
              </a:ext>
            </a:extLst>
          </p:cNvPr>
          <p:cNvSpPr>
            <a:spLocks noGrp="1"/>
          </p:cNvSpPr>
          <p:nvPr>
            <p:ph type="title"/>
          </p:nvPr>
        </p:nvSpPr>
        <p:spPr>
          <a:xfrm>
            <a:off x="1202944" y="764864"/>
            <a:ext cx="7344000" cy="660400"/>
          </a:xfrm>
        </p:spPr>
        <p:txBody>
          <a:bodyPr anchor="ctr">
            <a:normAutofit/>
          </a:bodyPr>
          <a:lstStyle/>
          <a:p>
            <a:r>
              <a:rPr lang="nl-NL" sz="3500" dirty="0"/>
              <a:t>Droge ogen: hoe ontstaat het? </a:t>
            </a:r>
          </a:p>
        </p:txBody>
      </p:sp>
      <p:pic>
        <p:nvPicPr>
          <p:cNvPr id="3074" name="Picture 2" descr="Droge ogen">
            <a:extLst>
              <a:ext uri="{FF2B5EF4-FFF2-40B4-BE49-F238E27FC236}">
                <a16:creationId xmlns:a16="http://schemas.microsoft.com/office/drawing/2014/main" id="{352539CD-8BF4-47B1-909B-204F0CBC25B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593273" y="1537744"/>
            <a:ext cx="5266349" cy="4555392"/>
          </a:xfrm>
          <a:prstGeom prst="rect">
            <a:avLst/>
          </a:prstGeom>
          <a:solidFill>
            <a:srgbClr val="FFFFFF"/>
          </a:solidFill>
        </p:spPr>
      </p:pic>
    </p:spTree>
    <p:extLst>
      <p:ext uri="{BB962C8B-B14F-4D97-AF65-F5344CB8AC3E}">
        <p14:creationId xmlns:p14="http://schemas.microsoft.com/office/powerpoint/2010/main" val="9785223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3" name="Title 1">
            <a:extLst>
              <a:ext uri="{FF2B5EF4-FFF2-40B4-BE49-F238E27FC236}">
                <a16:creationId xmlns:a16="http://schemas.microsoft.com/office/drawing/2014/main" id="{18B54D9D-33A5-8746-08E2-56C0565204CC}"/>
              </a:ext>
            </a:extLst>
          </p:cNvPr>
          <p:cNvSpPr>
            <a:spLocks noGrp="1"/>
          </p:cNvSpPr>
          <p:nvPr>
            <p:ph type="title"/>
          </p:nvPr>
        </p:nvSpPr>
        <p:spPr/>
        <p:txBody>
          <a:bodyPr/>
          <a:lstStyle/>
          <a:p>
            <a:r>
              <a:rPr lang="en-US" sz="3500" dirty="0" err="1"/>
              <a:t>Droge</a:t>
            </a:r>
            <a:r>
              <a:rPr lang="en-US" sz="3500" dirty="0"/>
              <a:t> </a:t>
            </a:r>
            <a:r>
              <a:rPr lang="en-US" sz="3500" dirty="0" err="1"/>
              <a:t>ogen</a:t>
            </a:r>
            <a:r>
              <a:rPr lang="en-US" sz="3500" dirty="0"/>
              <a:t>: </a:t>
            </a:r>
            <a:r>
              <a:rPr lang="en-US" sz="3500" dirty="0" err="1"/>
              <a:t>behandeling</a:t>
            </a:r>
            <a:endParaRPr lang="en-US" sz="3500" dirty="0"/>
          </a:p>
        </p:txBody>
      </p:sp>
      <p:pic>
        <p:nvPicPr>
          <p:cNvPr id="4098" name="Picture 2" descr="Behandeling van droge ogen - Droge Ogen">
            <a:extLst>
              <a:ext uri="{FF2B5EF4-FFF2-40B4-BE49-F238E27FC236}">
                <a16:creationId xmlns:a16="http://schemas.microsoft.com/office/drawing/2014/main" id="{D3C6FFFC-6C33-40F0-A4BD-D61F667BF74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22000" y="1852317"/>
            <a:ext cx="8100000" cy="4050000"/>
          </a:xfrm>
          <a:prstGeom prst="rect">
            <a:avLst/>
          </a:prstGeom>
          <a:solidFill>
            <a:srgbClr val="FFFFFF"/>
          </a:solidFill>
        </p:spPr>
      </p:pic>
    </p:spTree>
    <p:extLst>
      <p:ext uri="{BB962C8B-B14F-4D97-AF65-F5344CB8AC3E}">
        <p14:creationId xmlns:p14="http://schemas.microsoft.com/office/powerpoint/2010/main" val="28723439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1F94B0-957D-44C5-AA35-C09E49636E44}"/>
              </a:ext>
            </a:extLst>
          </p:cNvPr>
          <p:cNvSpPr>
            <a:spLocks noGrp="1"/>
          </p:cNvSpPr>
          <p:nvPr>
            <p:ph type="title"/>
          </p:nvPr>
        </p:nvSpPr>
        <p:spPr>
          <a:xfrm>
            <a:off x="522000" y="797222"/>
            <a:ext cx="8100000" cy="533400"/>
          </a:xfrm>
        </p:spPr>
        <p:txBody>
          <a:bodyPr>
            <a:normAutofit/>
          </a:bodyPr>
          <a:lstStyle/>
          <a:p>
            <a:r>
              <a:rPr lang="nl-NL" sz="3500" dirty="0"/>
              <a:t>Dubbelzien: symptomen</a:t>
            </a:r>
          </a:p>
        </p:txBody>
      </p:sp>
      <p:sp>
        <p:nvSpPr>
          <p:cNvPr id="3" name="Tijdelijke aanduiding voor inhoud 2">
            <a:extLst>
              <a:ext uri="{FF2B5EF4-FFF2-40B4-BE49-F238E27FC236}">
                <a16:creationId xmlns:a16="http://schemas.microsoft.com/office/drawing/2014/main" id="{CAC1DA34-78BF-4000-A9F6-9E6CA014F87F}"/>
              </a:ext>
            </a:extLst>
          </p:cNvPr>
          <p:cNvSpPr>
            <a:spLocks noGrp="1"/>
          </p:cNvSpPr>
          <p:nvPr>
            <p:ph idx="1"/>
          </p:nvPr>
        </p:nvSpPr>
        <p:spPr>
          <a:xfrm>
            <a:off x="794864" y="1876413"/>
            <a:ext cx="7344000" cy="5450074"/>
          </a:xfrm>
        </p:spPr>
        <p:txBody>
          <a:bodyPr/>
          <a:lstStyle/>
          <a:p>
            <a:r>
              <a:rPr lang="nl-NL" sz="1800" dirty="0">
                <a:effectLst/>
                <a:latin typeface="Calibri" panose="020F0502020204030204" pitchFamily="34" charset="0"/>
                <a:ea typeface="Calibri" panose="020F0502020204030204" pitchFamily="34" charset="0"/>
                <a:cs typeface="Times New Roman" panose="02020603050405020304" pitchFamily="18" charset="0"/>
              </a:rPr>
              <a:t>Beelden naast of boven elkaar</a:t>
            </a:r>
          </a:p>
          <a:p>
            <a:r>
              <a:rPr lang="nl-NL" sz="1800" dirty="0">
                <a:effectLst/>
                <a:latin typeface="Calibri" panose="020F0502020204030204" pitchFamily="34" charset="0"/>
                <a:ea typeface="Calibri" panose="020F0502020204030204" pitchFamily="34" charset="0"/>
                <a:cs typeface="Times New Roman" panose="02020603050405020304" pitchFamily="18" charset="0"/>
              </a:rPr>
              <a:t>Vermoeide ogen</a:t>
            </a:r>
          </a:p>
          <a:p>
            <a:r>
              <a:rPr lang="nl-NL" sz="1800" dirty="0">
                <a:latin typeface="Calibri" panose="020F0502020204030204" pitchFamily="34" charset="0"/>
                <a:ea typeface="Calibri" panose="020F0502020204030204" pitchFamily="34" charset="0"/>
                <a:cs typeface="Times New Roman" panose="02020603050405020304" pitchFamily="18" charset="0"/>
              </a:rPr>
              <a:t>W</a:t>
            </a:r>
            <a:r>
              <a:rPr lang="nl-NL" sz="1800" dirty="0">
                <a:effectLst/>
                <a:latin typeface="Calibri" panose="020F0502020204030204" pitchFamily="34" charset="0"/>
                <a:ea typeface="Calibri" panose="020F0502020204030204" pitchFamily="34" charset="0"/>
                <a:cs typeface="Times New Roman" panose="02020603050405020304" pitchFamily="18" charset="0"/>
              </a:rPr>
              <a:t>oorden lopen door elkaar</a:t>
            </a:r>
          </a:p>
          <a:p>
            <a:r>
              <a:rPr lang="nl-NL" sz="1800" dirty="0">
                <a:latin typeface="Calibri" panose="020F0502020204030204" pitchFamily="34" charset="0"/>
                <a:ea typeface="Calibri" panose="020F0502020204030204" pitchFamily="34" charset="0"/>
                <a:cs typeface="Times New Roman" panose="02020603050405020304" pitchFamily="18" charset="0"/>
              </a:rPr>
              <a:t>Taak specifiek: W</a:t>
            </a:r>
            <a:r>
              <a:rPr lang="nl-NL" sz="1800" dirty="0">
                <a:effectLst/>
                <a:latin typeface="Calibri" panose="020F0502020204030204" pitchFamily="34" charset="0"/>
                <a:ea typeface="Calibri" panose="020F0502020204030204" pitchFamily="34" charset="0"/>
                <a:cs typeface="Times New Roman" panose="02020603050405020304" pitchFamily="18" charset="0"/>
              </a:rPr>
              <a:t>azig of dubbelzien tijdens het lezen</a:t>
            </a:r>
          </a:p>
          <a:p>
            <a:r>
              <a:rPr lang="nl-NL" sz="1800" dirty="0">
                <a:latin typeface="Calibri" panose="020F0502020204030204" pitchFamily="34" charset="0"/>
                <a:ea typeface="Calibri" panose="020F0502020204030204" pitchFamily="34" charset="0"/>
                <a:cs typeface="Times New Roman" panose="02020603050405020304" pitchFamily="18" charset="0"/>
              </a:rPr>
              <a:t>H</a:t>
            </a:r>
            <a:r>
              <a:rPr lang="nl-NL" sz="1800" dirty="0">
                <a:effectLst/>
                <a:latin typeface="Calibri" panose="020F0502020204030204" pitchFamily="34" charset="0"/>
                <a:ea typeface="Calibri" panose="020F0502020204030204" pitchFamily="34" charset="0"/>
                <a:cs typeface="Times New Roman" panose="02020603050405020304" pitchFamily="18" charset="0"/>
              </a:rPr>
              <a:t>oofdpijn</a:t>
            </a:r>
          </a:p>
          <a:p>
            <a:endParaRPr lang="nl-NL" sz="1800" dirty="0">
              <a:latin typeface="Calibri" panose="020F0502020204030204" pitchFamily="34" charset="0"/>
              <a:ea typeface="Calibri" panose="020F0502020204030204" pitchFamily="34" charset="0"/>
              <a:cs typeface="Times New Roman" panose="02020603050405020304" pitchFamily="18" charset="0"/>
            </a:endParaRPr>
          </a:p>
          <a:p>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dirty="0"/>
          </a:p>
        </p:txBody>
      </p:sp>
      <p:pic>
        <p:nvPicPr>
          <p:cNvPr id="7" name="Afbeelding 6" descr="Double Vision Surreal Portraits | Surreal portrait, Distortion art,  Portrait art">
            <a:extLst>
              <a:ext uri="{FF2B5EF4-FFF2-40B4-BE49-F238E27FC236}">
                <a16:creationId xmlns:a16="http://schemas.microsoft.com/office/drawing/2014/main" id="{CEB32429-6A3B-4F9A-A03F-F290D294BD8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241937" y="2132130"/>
            <a:ext cx="2541845" cy="3918393"/>
          </a:xfrm>
          <a:prstGeom prst="rect">
            <a:avLst/>
          </a:prstGeom>
          <a:noFill/>
          <a:ln>
            <a:noFill/>
          </a:ln>
        </p:spPr>
      </p:pic>
    </p:spTree>
    <p:extLst>
      <p:ext uri="{BB962C8B-B14F-4D97-AF65-F5344CB8AC3E}">
        <p14:creationId xmlns:p14="http://schemas.microsoft.com/office/powerpoint/2010/main" val="3409477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1F94B0-957D-44C5-AA35-C09E49636E44}"/>
              </a:ext>
            </a:extLst>
          </p:cNvPr>
          <p:cNvSpPr>
            <a:spLocks noGrp="1"/>
          </p:cNvSpPr>
          <p:nvPr>
            <p:ph type="title"/>
          </p:nvPr>
        </p:nvSpPr>
        <p:spPr>
          <a:xfrm>
            <a:off x="522000" y="799584"/>
            <a:ext cx="8100000" cy="533400"/>
          </a:xfrm>
        </p:spPr>
        <p:txBody>
          <a:bodyPr/>
          <a:lstStyle/>
          <a:p>
            <a:r>
              <a:rPr lang="nl-NL" sz="3200" dirty="0"/>
              <a:t>Dubbelzien:  hoe ontstaat het? </a:t>
            </a:r>
          </a:p>
        </p:txBody>
      </p:sp>
      <p:sp>
        <p:nvSpPr>
          <p:cNvPr id="3" name="Tijdelijke aanduiding voor inhoud 2">
            <a:extLst>
              <a:ext uri="{FF2B5EF4-FFF2-40B4-BE49-F238E27FC236}">
                <a16:creationId xmlns:a16="http://schemas.microsoft.com/office/drawing/2014/main" id="{CAC1DA34-78BF-4000-A9F6-9E6CA014F87F}"/>
              </a:ext>
            </a:extLst>
          </p:cNvPr>
          <p:cNvSpPr>
            <a:spLocks noGrp="1"/>
          </p:cNvSpPr>
          <p:nvPr>
            <p:ph idx="1"/>
          </p:nvPr>
        </p:nvSpPr>
        <p:spPr>
          <a:xfrm>
            <a:off x="723484" y="1630607"/>
            <a:ext cx="7344000" cy="5450074"/>
          </a:xfrm>
        </p:spPr>
        <p:txBody>
          <a:bodyPr/>
          <a:lstStyle/>
          <a:p>
            <a:r>
              <a:rPr lang="nl-NL" sz="1600" dirty="0"/>
              <a:t>1 oog of twee ogen?</a:t>
            </a:r>
          </a:p>
          <a:p>
            <a:r>
              <a:rPr lang="nl-NL" sz="1600" dirty="0"/>
              <a:t>Veraf of dichtbij?</a:t>
            </a:r>
          </a:p>
          <a:p>
            <a:endParaRPr lang="nl-NL" dirty="0"/>
          </a:p>
        </p:txBody>
      </p:sp>
      <p:pic>
        <p:nvPicPr>
          <p:cNvPr id="6148" name="Picture 4" descr="Double Vision vs. Myopia: How To Tell The Difference">
            <a:extLst>
              <a:ext uri="{FF2B5EF4-FFF2-40B4-BE49-F238E27FC236}">
                <a16:creationId xmlns:a16="http://schemas.microsoft.com/office/drawing/2014/main" id="{644EBEBD-1DDD-4F80-ADB3-83B8AD216C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9171" y="2562986"/>
            <a:ext cx="8192627" cy="41253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04324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1F94B0-957D-44C5-AA35-C09E49636E44}"/>
              </a:ext>
            </a:extLst>
          </p:cNvPr>
          <p:cNvSpPr>
            <a:spLocks noGrp="1"/>
          </p:cNvSpPr>
          <p:nvPr>
            <p:ph type="title"/>
          </p:nvPr>
        </p:nvSpPr>
        <p:spPr>
          <a:xfrm>
            <a:off x="522000" y="871498"/>
            <a:ext cx="8100000" cy="533400"/>
          </a:xfrm>
        </p:spPr>
        <p:txBody>
          <a:bodyPr>
            <a:normAutofit/>
          </a:bodyPr>
          <a:lstStyle/>
          <a:p>
            <a:r>
              <a:rPr lang="nl-NL" dirty="0"/>
              <a:t>Dubbelzien:  hoe ontstaat het? </a:t>
            </a:r>
          </a:p>
        </p:txBody>
      </p:sp>
      <p:sp>
        <p:nvSpPr>
          <p:cNvPr id="3" name="Tijdelijke aanduiding voor inhoud 2">
            <a:extLst>
              <a:ext uri="{FF2B5EF4-FFF2-40B4-BE49-F238E27FC236}">
                <a16:creationId xmlns:a16="http://schemas.microsoft.com/office/drawing/2014/main" id="{CAC1DA34-78BF-4000-A9F6-9E6CA014F87F}"/>
              </a:ext>
            </a:extLst>
          </p:cNvPr>
          <p:cNvSpPr>
            <a:spLocks noGrp="1"/>
          </p:cNvSpPr>
          <p:nvPr>
            <p:ph idx="1"/>
          </p:nvPr>
        </p:nvSpPr>
        <p:spPr/>
        <p:txBody>
          <a:bodyPr/>
          <a:lstStyle/>
          <a:p>
            <a:endParaRPr lang="nl-NL" dirty="0"/>
          </a:p>
        </p:txBody>
      </p:sp>
      <p:pic>
        <p:nvPicPr>
          <p:cNvPr id="6146" name="Picture 2" descr="Convergence Insufficiency - Visual Skills for Learning Singapore | Convergence  insufficiency, Vision therapy activities, Vision therapy">
            <a:extLst>
              <a:ext uri="{FF2B5EF4-FFF2-40B4-BE49-F238E27FC236}">
                <a16:creationId xmlns:a16="http://schemas.microsoft.com/office/drawing/2014/main" id="{65A9A655-91F5-48F5-860C-146AC6642DE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7713"/>
          <a:stretch/>
        </p:blipFill>
        <p:spPr bwMode="auto">
          <a:xfrm>
            <a:off x="1316837" y="1528560"/>
            <a:ext cx="6510326" cy="4697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69768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1F94B0-957D-44C5-AA35-C09E49636E44}"/>
              </a:ext>
            </a:extLst>
          </p:cNvPr>
          <p:cNvSpPr>
            <a:spLocks noGrp="1"/>
          </p:cNvSpPr>
          <p:nvPr>
            <p:ph type="title"/>
          </p:nvPr>
        </p:nvSpPr>
        <p:spPr>
          <a:xfrm>
            <a:off x="522000" y="845596"/>
            <a:ext cx="8100000" cy="533400"/>
          </a:xfrm>
        </p:spPr>
        <p:txBody>
          <a:bodyPr/>
          <a:lstStyle/>
          <a:p>
            <a:r>
              <a:rPr lang="nl-NL" sz="3200" dirty="0"/>
              <a:t>Dubbelzien: behandeling </a:t>
            </a:r>
          </a:p>
        </p:txBody>
      </p:sp>
      <p:sp>
        <p:nvSpPr>
          <p:cNvPr id="3" name="Tijdelijke aanduiding voor inhoud 2">
            <a:extLst>
              <a:ext uri="{FF2B5EF4-FFF2-40B4-BE49-F238E27FC236}">
                <a16:creationId xmlns:a16="http://schemas.microsoft.com/office/drawing/2014/main" id="{CAC1DA34-78BF-4000-A9F6-9E6CA014F87F}"/>
              </a:ext>
            </a:extLst>
          </p:cNvPr>
          <p:cNvSpPr>
            <a:spLocks noGrp="1"/>
          </p:cNvSpPr>
          <p:nvPr>
            <p:ph idx="1"/>
          </p:nvPr>
        </p:nvSpPr>
        <p:spPr>
          <a:xfrm>
            <a:off x="1030839" y="1630607"/>
            <a:ext cx="7344000" cy="5450074"/>
          </a:xfrm>
        </p:spPr>
        <p:txBody>
          <a:bodyPr>
            <a:normAutofit/>
          </a:bodyPr>
          <a:lstStyle/>
          <a:p>
            <a:r>
              <a:rPr lang="nl-NL" sz="1600" dirty="0"/>
              <a:t>Medicatie effect?</a:t>
            </a:r>
          </a:p>
          <a:p>
            <a:endParaRPr lang="nl-NL" sz="1600" dirty="0"/>
          </a:p>
          <a:p>
            <a:r>
              <a:rPr lang="nl-NL" sz="1600" dirty="0"/>
              <a:t>Prisma bril</a:t>
            </a:r>
          </a:p>
          <a:p>
            <a:endParaRPr lang="nl-NL" sz="1600" dirty="0"/>
          </a:p>
          <a:p>
            <a:r>
              <a:rPr lang="nl-NL" sz="1600" dirty="0"/>
              <a:t>Convergentie oefeningen</a:t>
            </a:r>
          </a:p>
          <a:p>
            <a:endParaRPr lang="nl-NL" sz="1600" dirty="0"/>
          </a:p>
          <a:p>
            <a:r>
              <a:rPr lang="nl-NL" sz="1600" dirty="0"/>
              <a:t>Afplakken van 1 oog</a:t>
            </a:r>
          </a:p>
          <a:p>
            <a:endParaRPr lang="nl-NL" sz="1600" dirty="0"/>
          </a:p>
          <a:p>
            <a:r>
              <a:rPr lang="nl-NL" sz="1600" dirty="0"/>
              <a:t>Neem de tijd</a:t>
            </a:r>
          </a:p>
          <a:p>
            <a:endParaRPr lang="nl-NL" sz="1600" dirty="0"/>
          </a:p>
          <a:p>
            <a:r>
              <a:rPr lang="nl-NL" sz="1600" dirty="0"/>
              <a:t>Orthoptist</a:t>
            </a:r>
          </a:p>
          <a:p>
            <a:endParaRPr lang="nl-NL" sz="1600" dirty="0"/>
          </a:p>
          <a:p>
            <a:r>
              <a:rPr lang="nl-NL" sz="1600" dirty="0"/>
              <a:t>Ergotherapie</a:t>
            </a:r>
          </a:p>
        </p:txBody>
      </p:sp>
      <p:pic>
        <p:nvPicPr>
          <p:cNvPr id="4098" name="Picture 2">
            <a:extLst>
              <a:ext uri="{FF2B5EF4-FFF2-40B4-BE49-F238E27FC236}">
                <a16:creationId xmlns:a16="http://schemas.microsoft.com/office/drawing/2014/main" id="{2D7EA76C-5EDD-4330-BD49-FC5AE05312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4537603"/>
            <a:ext cx="4655128" cy="15856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85630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885670-DBC6-4F43-8EF5-0BD6200A1D96}"/>
              </a:ext>
            </a:extLst>
          </p:cNvPr>
          <p:cNvSpPr>
            <a:spLocks noGrp="1"/>
          </p:cNvSpPr>
          <p:nvPr>
            <p:ph type="title"/>
          </p:nvPr>
        </p:nvSpPr>
        <p:spPr>
          <a:xfrm>
            <a:off x="522000" y="694753"/>
            <a:ext cx="8100000" cy="533400"/>
          </a:xfrm>
        </p:spPr>
        <p:txBody>
          <a:bodyPr>
            <a:normAutofit fontScale="90000"/>
          </a:bodyPr>
          <a:lstStyle/>
          <a:p>
            <a:r>
              <a:rPr lang="nl-NL" sz="3000" dirty="0"/>
              <a:t>Verminderd contrast en kleurenzien: symptomen</a:t>
            </a:r>
          </a:p>
        </p:txBody>
      </p:sp>
      <p:sp>
        <p:nvSpPr>
          <p:cNvPr id="3" name="Tijdelijke aanduiding voor inhoud 2">
            <a:extLst>
              <a:ext uri="{FF2B5EF4-FFF2-40B4-BE49-F238E27FC236}">
                <a16:creationId xmlns:a16="http://schemas.microsoft.com/office/drawing/2014/main" id="{ED300923-6DE9-4346-BEEF-FC1123ACC19A}"/>
              </a:ext>
            </a:extLst>
          </p:cNvPr>
          <p:cNvSpPr>
            <a:spLocks noGrp="1"/>
          </p:cNvSpPr>
          <p:nvPr>
            <p:ph idx="1"/>
          </p:nvPr>
        </p:nvSpPr>
        <p:spPr/>
        <p:txBody>
          <a:bodyPr/>
          <a:lstStyle/>
          <a:p>
            <a:endParaRPr lang="nl-NL" dirty="0"/>
          </a:p>
          <a:p>
            <a:endParaRPr lang="nl-NL" dirty="0"/>
          </a:p>
        </p:txBody>
      </p:sp>
      <p:pic>
        <p:nvPicPr>
          <p:cNvPr id="7" name="Afbeelding 6">
            <a:extLst>
              <a:ext uri="{FF2B5EF4-FFF2-40B4-BE49-F238E27FC236}">
                <a16:creationId xmlns:a16="http://schemas.microsoft.com/office/drawing/2014/main" id="{A3ABE9C0-8678-415B-B7C7-EC34F2578B19}"/>
              </a:ext>
            </a:extLst>
          </p:cNvPr>
          <p:cNvPicPr>
            <a:picLocks noChangeAspect="1"/>
          </p:cNvPicPr>
          <p:nvPr/>
        </p:nvPicPr>
        <p:blipFill>
          <a:blip r:embed="rId3"/>
          <a:stretch>
            <a:fillRect/>
          </a:stretch>
        </p:blipFill>
        <p:spPr>
          <a:xfrm>
            <a:off x="411662" y="1512948"/>
            <a:ext cx="6520083" cy="3608201"/>
          </a:xfrm>
          <a:prstGeom prst="rect">
            <a:avLst/>
          </a:prstGeom>
        </p:spPr>
      </p:pic>
      <p:pic>
        <p:nvPicPr>
          <p:cNvPr id="2050" name="Picture 2" descr=" may not be noticed by the patients as adaptation sets in.">
            <a:extLst>
              <a:ext uri="{FF2B5EF4-FFF2-40B4-BE49-F238E27FC236}">
                <a16:creationId xmlns:a16="http://schemas.microsoft.com/office/drawing/2014/main" id="{8977A173-4FF8-463D-AD3A-C2E2403F55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2694" y="5138509"/>
            <a:ext cx="2921306" cy="17477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7500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7D05316F-4978-43D4-91B5-48557E7B9242}"/>
              </a:ext>
            </a:extLst>
          </p:cNvPr>
          <p:cNvSpPr>
            <a:spLocks noGrp="1"/>
          </p:cNvSpPr>
          <p:nvPr>
            <p:ph type="title"/>
          </p:nvPr>
        </p:nvSpPr>
        <p:spPr>
          <a:xfrm>
            <a:off x="522000" y="729136"/>
            <a:ext cx="8100000" cy="533400"/>
          </a:xfrm>
        </p:spPr>
        <p:txBody>
          <a:bodyPr>
            <a:normAutofit/>
          </a:bodyPr>
          <a:lstStyle/>
          <a:p>
            <a:r>
              <a:rPr lang="nl-NL" dirty="0"/>
              <a:t>Inhoud </a:t>
            </a:r>
          </a:p>
        </p:txBody>
      </p:sp>
      <p:sp>
        <p:nvSpPr>
          <p:cNvPr id="8" name="Tijdelijke aanduiding voor inhoud 7">
            <a:extLst>
              <a:ext uri="{FF2B5EF4-FFF2-40B4-BE49-F238E27FC236}">
                <a16:creationId xmlns:a16="http://schemas.microsoft.com/office/drawing/2014/main" id="{F83E22B4-2A5C-4997-B2CC-2B594352BB21}"/>
              </a:ext>
            </a:extLst>
          </p:cNvPr>
          <p:cNvSpPr>
            <a:spLocks noGrp="1"/>
          </p:cNvSpPr>
          <p:nvPr>
            <p:ph idx="1"/>
          </p:nvPr>
        </p:nvSpPr>
        <p:spPr>
          <a:xfrm>
            <a:off x="522000" y="1509205"/>
            <a:ext cx="8100000" cy="4430796"/>
          </a:xfrm>
        </p:spPr>
        <p:txBody>
          <a:bodyPr>
            <a:normAutofit/>
          </a:bodyPr>
          <a:lstStyle/>
          <a:p>
            <a:r>
              <a:rPr lang="nl-NL" dirty="0"/>
              <a:t>Welke problemen met ogen komen voor bij mensen met de ziekte van Parkinson?</a:t>
            </a:r>
          </a:p>
          <a:p>
            <a:endParaRPr lang="nl-NL" dirty="0"/>
          </a:p>
          <a:p>
            <a:r>
              <a:rPr lang="nl-NL" dirty="0"/>
              <a:t>Wat zijn de meest voorkomende oogziekten?</a:t>
            </a:r>
          </a:p>
          <a:p>
            <a:endParaRPr lang="nl-NL" dirty="0"/>
          </a:p>
          <a:p>
            <a:r>
              <a:rPr lang="nl-NL" dirty="0"/>
              <a:t>Wat zijn de symptomen?</a:t>
            </a:r>
          </a:p>
          <a:p>
            <a:endParaRPr lang="nl-NL" dirty="0"/>
          </a:p>
          <a:p>
            <a:r>
              <a:rPr lang="nl-NL" dirty="0"/>
              <a:t>Hoe ontstaat het?</a:t>
            </a:r>
          </a:p>
          <a:p>
            <a:endParaRPr lang="nl-NL" dirty="0"/>
          </a:p>
          <a:p>
            <a:r>
              <a:rPr lang="nl-NL" dirty="0"/>
              <a:t>Welke mogelijke oplossingen zijn er?</a:t>
            </a:r>
          </a:p>
          <a:p>
            <a:endParaRPr lang="nl-NL" dirty="0"/>
          </a:p>
        </p:txBody>
      </p:sp>
      <p:pic>
        <p:nvPicPr>
          <p:cNvPr id="4" name="Picture 2" descr="G:\parkinson and vision study\VIP-logo1.png">
            <a:extLst>
              <a:ext uri="{FF2B5EF4-FFF2-40B4-BE49-F238E27FC236}">
                <a16:creationId xmlns:a16="http://schemas.microsoft.com/office/drawing/2014/main" id="{BCEFBA71-0302-461E-A34B-4061AC6FFBC0}"/>
              </a:ext>
            </a:extLst>
          </p:cNvPr>
          <p:cNvPicPr>
            <a:picLocks noChangeAspect="1" noChangeArrowheads="1"/>
          </p:cNvPicPr>
          <p:nvPr/>
        </p:nvPicPr>
        <p:blipFill>
          <a:blip r:embed="rId2" cstate="print"/>
          <a:srcRect t="14483" r="412" b="13105"/>
          <a:stretch>
            <a:fillRect/>
          </a:stretch>
        </p:blipFill>
        <p:spPr bwMode="auto">
          <a:xfrm>
            <a:off x="8546944" y="143458"/>
            <a:ext cx="439248" cy="266500"/>
          </a:xfrm>
          <a:prstGeom prst="rect">
            <a:avLst/>
          </a:prstGeom>
          <a:noFill/>
        </p:spPr>
      </p:pic>
    </p:spTree>
    <p:extLst>
      <p:ext uri="{BB962C8B-B14F-4D97-AF65-F5344CB8AC3E}">
        <p14:creationId xmlns:p14="http://schemas.microsoft.com/office/powerpoint/2010/main" val="29983027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885670-DBC6-4F43-8EF5-0BD6200A1D96}"/>
              </a:ext>
            </a:extLst>
          </p:cNvPr>
          <p:cNvSpPr>
            <a:spLocks noGrp="1"/>
          </p:cNvSpPr>
          <p:nvPr>
            <p:ph type="title"/>
          </p:nvPr>
        </p:nvSpPr>
        <p:spPr>
          <a:xfrm>
            <a:off x="522000" y="845596"/>
            <a:ext cx="8100000" cy="533400"/>
          </a:xfrm>
        </p:spPr>
        <p:txBody>
          <a:bodyPr>
            <a:normAutofit fontScale="90000"/>
          </a:bodyPr>
          <a:lstStyle/>
          <a:p>
            <a:pPr algn="ctr"/>
            <a:r>
              <a:rPr lang="nl-NL" sz="3200" dirty="0"/>
              <a:t>Verminderd contrast en kleurenzien</a:t>
            </a:r>
            <a:br>
              <a:rPr lang="nl-NL" sz="3200" dirty="0"/>
            </a:br>
            <a:r>
              <a:rPr lang="nl-NL" sz="3200" dirty="0"/>
              <a:t>hoe komt het?</a:t>
            </a:r>
          </a:p>
        </p:txBody>
      </p:sp>
      <p:sp>
        <p:nvSpPr>
          <p:cNvPr id="3" name="Tijdelijke aanduiding voor inhoud 2">
            <a:extLst>
              <a:ext uri="{FF2B5EF4-FFF2-40B4-BE49-F238E27FC236}">
                <a16:creationId xmlns:a16="http://schemas.microsoft.com/office/drawing/2014/main" id="{ED300923-6DE9-4346-BEEF-FC1123ACC19A}"/>
              </a:ext>
            </a:extLst>
          </p:cNvPr>
          <p:cNvSpPr>
            <a:spLocks noGrp="1"/>
          </p:cNvSpPr>
          <p:nvPr>
            <p:ph idx="1"/>
          </p:nvPr>
        </p:nvSpPr>
        <p:spPr>
          <a:xfrm>
            <a:off x="900000" y="2043562"/>
            <a:ext cx="7344000" cy="5450074"/>
          </a:xfrm>
        </p:spPr>
        <p:txBody>
          <a:bodyPr/>
          <a:lstStyle/>
          <a:p>
            <a:r>
              <a:rPr lang="nl-NL" sz="1600" dirty="0"/>
              <a:t>Oogzenuw en netvlies dunner</a:t>
            </a:r>
          </a:p>
          <a:p>
            <a:r>
              <a:rPr lang="nl-NL" sz="1600" dirty="0"/>
              <a:t>Minder dopamine in de retina</a:t>
            </a:r>
          </a:p>
          <a:p>
            <a:endParaRPr lang="nl-NL" dirty="0"/>
          </a:p>
          <a:p>
            <a:endParaRPr lang="nl-NL" dirty="0"/>
          </a:p>
        </p:txBody>
      </p:sp>
      <p:pic>
        <p:nvPicPr>
          <p:cNvPr id="6" name="Picture 2" descr="Afbeeldingsresultaat voor fundus eye function">
            <a:hlinkClick r:id="rId3"/>
            <a:extLst>
              <a:ext uri="{FF2B5EF4-FFF2-40B4-BE49-F238E27FC236}">
                <a16:creationId xmlns:a16="http://schemas.microsoft.com/office/drawing/2014/main" id="{F910BD09-9205-426F-9C9E-4090DA163F8A}"/>
              </a:ext>
            </a:extLst>
          </p:cNvPr>
          <p:cNvPicPr>
            <a:picLocks noChangeAspect="1" noChangeArrowheads="1"/>
          </p:cNvPicPr>
          <p:nvPr/>
        </p:nvPicPr>
        <p:blipFill>
          <a:blip r:embed="rId4" cstate="print"/>
          <a:srcRect b="8365"/>
          <a:stretch>
            <a:fillRect/>
          </a:stretch>
        </p:blipFill>
        <p:spPr bwMode="auto">
          <a:xfrm>
            <a:off x="5631128" y="3130565"/>
            <a:ext cx="2915816" cy="2809435"/>
          </a:xfrm>
          <a:prstGeom prst="rect">
            <a:avLst/>
          </a:prstGeom>
          <a:noFill/>
        </p:spPr>
      </p:pic>
    </p:spTree>
    <p:extLst>
      <p:ext uri="{BB962C8B-B14F-4D97-AF65-F5344CB8AC3E}">
        <p14:creationId xmlns:p14="http://schemas.microsoft.com/office/powerpoint/2010/main" val="38330978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885670-DBC6-4F43-8EF5-0BD6200A1D96}"/>
              </a:ext>
            </a:extLst>
          </p:cNvPr>
          <p:cNvSpPr>
            <a:spLocks noGrp="1"/>
          </p:cNvSpPr>
          <p:nvPr>
            <p:ph type="title"/>
          </p:nvPr>
        </p:nvSpPr>
        <p:spPr>
          <a:xfrm>
            <a:off x="522000" y="832917"/>
            <a:ext cx="8100000" cy="533400"/>
          </a:xfrm>
        </p:spPr>
        <p:txBody>
          <a:bodyPr>
            <a:normAutofit fontScale="90000"/>
          </a:bodyPr>
          <a:lstStyle/>
          <a:p>
            <a:pPr algn="ctr"/>
            <a:r>
              <a:rPr lang="nl-NL" sz="3200" dirty="0"/>
              <a:t>Verminderd contrast en kleurenzien:</a:t>
            </a:r>
            <a:br>
              <a:rPr lang="nl-NL" sz="3200" dirty="0"/>
            </a:br>
            <a:r>
              <a:rPr lang="nl-NL" sz="3200" dirty="0"/>
              <a:t>behandeling</a:t>
            </a:r>
          </a:p>
        </p:txBody>
      </p:sp>
      <p:sp>
        <p:nvSpPr>
          <p:cNvPr id="3" name="Tijdelijke aanduiding voor inhoud 2">
            <a:extLst>
              <a:ext uri="{FF2B5EF4-FFF2-40B4-BE49-F238E27FC236}">
                <a16:creationId xmlns:a16="http://schemas.microsoft.com/office/drawing/2014/main" id="{ED300923-6DE9-4346-BEEF-FC1123ACC19A}"/>
              </a:ext>
            </a:extLst>
          </p:cNvPr>
          <p:cNvSpPr>
            <a:spLocks noGrp="1"/>
          </p:cNvSpPr>
          <p:nvPr>
            <p:ph idx="1"/>
          </p:nvPr>
        </p:nvSpPr>
        <p:spPr>
          <a:xfrm>
            <a:off x="446944" y="1366317"/>
            <a:ext cx="8100000" cy="4125365"/>
          </a:xfrm>
        </p:spPr>
        <p:txBody>
          <a:bodyPr>
            <a:normAutofit/>
          </a:bodyPr>
          <a:lstStyle/>
          <a:p>
            <a:pPr marL="0" indent="0">
              <a:buNone/>
            </a:pPr>
            <a:endParaRPr lang="nl-NL" sz="1600" dirty="0"/>
          </a:p>
          <a:p>
            <a:r>
              <a:rPr lang="nl-NL" sz="1600" dirty="0"/>
              <a:t>Medicatie</a:t>
            </a:r>
          </a:p>
          <a:p>
            <a:r>
              <a:rPr lang="nl-NL" sz="1600" dirty="0" err="1"/>
              <a:t>Contrastverhogende</a:t>
            </a:r>
            <a:r>
              <a:rPr lang="nl-NL" sz="1600" dirty="0"/>
              <a:t> bril</a:t>
            </a:r>
          </a:p>
          <a:p>
            <a:r>
              <a:rPr lang="nl-NL" sz="1600" dirty="0"/>
              <a:t>Verlichting in huis</a:t>
            </a:r>
          </a:p>
          <a:p>
            <a:r>
              <a:rPr lang="nl-NL" sz="1600" dirty="0"/>
              <a:t>Instellingen computer </a:t>
            </a:r>
          </a:p>
          <a:p>
            <a:r>
              <a:rPr lang="nl-NL" sz="1600" dirty="0"/>
              <a:t>Aandacht voor traplopen</a:t>
            </a:r>
          </a:p>
        </p:txBody>
      </p:sp>
      <p:pic>
        <p:nvPicPr>
          <p:cNvPr id="4" name="Picture 2" descr="G:\parkinson and vision study\VIP-logo1.png">
            <a:extLst>
              <a:ext uri="{FF2B5EF4-FFF2-40B4-BE49-F238E27FC236}">
                <a16:creationId xmlns:a16="http://schemas.microsoft.com/office/drawing/2014/main" id="{71B79C5F-2485-45FC-B116-8DCAB8D4332B}"/>
              </a:ext>
            </a:extLst>
          </p:cNvPr>
          <p:cNvPicPr>
            <a:picLocks noChangeAspect="1" noChangeArrowheads="1"/>
          </p:cNvPicPr>
          <p:nvPr/>
        </p:nvPicPr>
        <p:blipFill>
          <a:blip r:embed="rId3" cstate="print"/>
          <a:srcRect t="14483" r="412" b="13105"/>
          <a:stretch>
            <a:fillRect/>
          </a:stretch>
        </p:blipFill>
        <p:spPr bwMode="auto">
          <a:xfrm>
            <a:off x="8546944" y="143458"/>
            <a:ext cx="439248" cy="266500"/>
          </a:xfrm>
          <a:prstGeom prst="rect">
            <a:avLst/>
          </a:prstGeom>
          <a:noFill/>
        </p:spPr>
      </p:pic>
      <p:pic>
        <p:nvPicPr>
          <p:cNvPr id="8" name="Afbeelding 7">
            <a:extLst>
              <a:ext uri="{FF2B5EF4-FFF2-40B4-BE49-F238E27FC236}">
                <a16:creationId xmlns:a16="http://schemas.microsoft.com/office/drawing/2014/main" id="{38BA8CB8-63FB-41E8-8F7B-E6E524CFEB79}"/>
              </a:ext>
            </a:extLst>
          </p:cNvPr>
          <p:cNvPicPr>
            <a:picLocks noChangeAspect="1"/>
          </p:cNvPicPr>
          <p:nvPr/>
        </p:nvPicPr>
        <p:blipFill>
          <a:blip r:embed="rId4"/>
          <a:stretch>
            <a:fillRect/>
          </a:stretch>
        </p:blipFill>
        <p:spPr>
          <a:xfrm>
            <a:off x="3124200" y="4541753"/>
            <a:ext cx="6019800" cy="2228850"/>
          </a:xfrm>
          <a:prstGeom prst="rect">
            <a:avLst/>
          </a:prstGeom>
        </p:spPr>
      </p:pic>
      <p:pic>
        <p:nvPicPr>
          <p:cNvPr id="10" name="Afbeelding 9">
            <a:extLst>
              <a:ext uri="{FF2B5EF4-FFF2-40B4-BE49-F238E27FC236}">
                <a16:creationId xmlns:a16="http://schemas.microsoft.com/office/drawing/2014/main" id="{62743273-444A-4297-949A-8092B0E908B7}"/>
              </a:ext>
            </a:extLst>
          </p:cNvPr>
          <p:cNvPicPr>
            <a:picLocks noChangeAspect="1"/>
          </p:cNvPicPr>
          <p:nvPr/>
        </p:nvPicPr>
        <p:blipFill rotWithShape="1">
          <a:blip r:embed="rId5"/>
          <a:srcRect l="4540" t="9808"/>
          <a:stretch/>
        </p:blipFill>
        <p:spPr>
          <a:xfrm>
            <a:off x="3532909" y="2098046"/>
            <a:ext cx="5453283" cy="2443707"/>
          </a:xfrm>
          <a:prstGeom prst="rect">
            <a:avLst/>
          </a:prstGeom>
        </p:spPr>
      </p:pic>
    </p:spTree>
    <p:extLst>
      <p:ext uri="{BB962C8B-B14F-4D97-AF65-F5344CB8AC3E}">
        <p14:creationId xmlns:p14="http://schemas.microsoft.com/office/powerpoint/2010/main" val="40146770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43A2069-1A6B-4C54-885A-062181418B67}"/>
              </a:ext>
            </a:extLst>
          </p:cNvPr>
          <p:cNvSpPr>
            <a:spLocks noGrp="1"/>
          </p:cNvSpPr>
          <p:nvPr>
            <p:ph type="title"/>
          </p:nvPr>
        </p:nvSpPr>
        <p:spPr/>
        <p:txBody>
          <a:bodyPr/>
          <a:lstStyle/>
          <a:p>
            <a:r>
              <a:rPr lang="nl-NL" dirty="0"/>
              <a:t>Cataract</a:t>
            </a:r>
          </a:p>
        </p:txBody>
      </p:sp>
      <p:sp>
        <p:nvSpPr>
          <p:cNvPr id="3" name="Tijdelijke aanduiding voor inhoud 2">
            <a:extLst>
              <a:ext uri="{FF2B5EF4-FFF2-40B4-BE49-F238E27FC236}">
                <a16:creationId xmlns:a16="http://schemas.microsoft.com/office/drawing/2014/main" id="{FE50F517-83FA-41EE-A4FC-81AB3208F858}"/>
              </a:ext>
            </a:extLst>
          </p:cNvPr>
          <p:cNvSpPr>
            <a:spLocks noGrp="1"/>
          </p:cNvSpPr>
          <p:nvPr>
            <p:ph idx="1"/>
          </p:nvPr>
        </p:nvSpPr>
        <p:spPr/>
        <p:txBody>
          <a:bodyPr/>
          <a:lstStyle/>
          <a:p>
            <a:r>
              <a:rPr lang="nl-NL" sz="1600" dirty="0"/>
              <a:t>Staar</a:t>
            </a:r>
          </a:p>
          <a:p>
            <a:endParaRPr lang="nl-NL" sz="1600" dirty="0"/>
          </a:p>
          <a:p>
            <a:r>
              <a:rPr lang="nl-NL" sz="1600" dirty="0"/>
              <a:t>Wazig zien</a:t>
            </a:r>
          </a:p>
          <a:p>
            <a:r>
              <a:rPr lang="nl-NL" sz="1600" dirty="0"/>
              <a:t>Dubbelbeeld in 1 oog</a:t>
            </a:r>
          </a:p>
          <a:p>
            <a:r>
              <a:rPr lang="nl-NL" sz="1600" dirty="0"/>
              <a:t>Minder contrast of kleurenzien</a:t>
            </a:r>
          </a:p>
          <a:p>
            <a:r>
              <a:rPr lang="nl-NL" sz="1600" dirty="0"/>
              <a:t>Halo’s</a:t>
            </a:r>
          </a:p>
          <a:p>
            <a:endParaRPr lang="nl-NL" dirty="0"/>
          </a:p>
        </p:txBody>
      </p:sp>
      <p:pic>
        <p:nvPicPr>
          <p:cNvPr id="5122" name="Picture 2" descr=" ">
            <a:extLst>
              <a:ext uri="{FF2B5EF4-FFF2-40B4-BE49-F238E27FC236}">
                <a16:creationId xmlns:a16="http://schemas.microsoft.com/office/drawing/2014/main" id="{AB3B8497-25CC-437B-8270-C8E364B0FE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8795" y="1616023"/>
            <a:ext cx="2433205" cy="4522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02950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43A2069-1A6B-4C54-885A-062181418B67}"/>
              </a:ext>
            </a:extLst>
          </p:cNvPr>
          <p:cNvSpPr>
            <a:spLocks noGrp="1"/>
          </p:cNvSpPr>
          <p:nvPr>
            <p:ph type="title"/>
          </p:nvPr>
        </p:nvSpPr>
        <p:spPr/>
        <p:txBody>
          <a:bodyPr/>
          <a:lstStyle/>
          <a:p>
            <a:r>
              <a:rPr lang="nl-NL" dirty="0"/>
              <a:t>Cataract</a:t>
            </a:r>
          </a:p>
        </p:txBody>
      </p:sp>
      <p:sp>
        <p:nvSpPr>
          <p:cNvPr id="3" name="Tijdelijke aanduiding voor inhoud 2">
            <a:extLst>
              <a:ext uri="{FF2B5EF4-FFF2-40B4-BE49-F238E27FC236}">
                <a16:creationId xmlns:a16="http://schemas.microsoft.com/office/drawing/2014/main" id="{FE50F517-83FA-41EE-A4FC-81AB3208F858}"/>
              </a:ext>
            </a:extLst>
          </p:cNvPr>
          <p:cNvSpPr>
            <a:spLocks noGrp="1"/>
          </p:cNvSpPr>
          <p:nvPr>
            <p:ph idx="1"/>
          </p:nvPr>
        </p:nvSpPr>
        <p:spPr/>
        <p:txBody>
          <a:bodyPr>
            <a:normAutofit/>
          </a:bodyPr>
          <a:lstStyle/>
          <a:p>
            <a:r>
              <a:rPr lang="nl-NL" sz="1600" dirty="0"/>
              <a:t>Veroudering van de lens</a:t>
            </a:r>
          </a:p>
          <a:p>
            <a:r>
              <a:rPr lang="nl-NL" sz="1600" dirty="0"/>
              <a:t>Behandeling: operatie</a:t>
            </a:r>
          </a:p>
        </p:txBody>
      </p:sp>
    </p:spTree>
    <p:extLst>
      <p:ext uri="{BB962C8B-B14F-4D97-AF65-F5344CB8AC3E}">
        <p14:creationId xmlns:p14="http://schemas.microsoft.com/office/powerpoint/2010/main" val="6796025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42BA1F-9BDB-4BEC-BB06-EE7F07802594}"/>
              </a:ext>
            </a:extLst>
          </p:cNvPr>
          <p:cNvSpPr>
            <a:spLocks noGrp="1"/>
          </p:cNvSpPr>
          <p:nvPr>
            <p:ph type="title"/>
          </p:nvPr>
        </p:nvSpPr>
        <p:spPr>
          <a:xfrm>
            <a:off x="522000" y="651300"/>
            <a:ext cx="8100000" cy="533400"/>
          </a:xfrm>
        </p:spPr>
        <p:txBody>
          <a:bodyPr/>
          <a:lstStyle/>
          <a:p>
            <a:r>
              <a:rPr lang="nl-NL" sz="3200" dirty="0"/>
              <a:t>Glaucoom </a:t>
            </a:r>
          </a:p>
        </p:txBody>
      </p:sp>
      <p:sp>
        <p:nvSpPr>
          <p:cNvPr id="3" name="Tijdelijke aanduiding voor inhoud 2">
            <a:extLst>
              <a:ext uri="{FF2B5EF4-FFF2-40B4-BE49-F238E27FC236}">
                <a16:creationId xmlns:a16="http://schemas.microsoft.com/office/drawing/2014/main" id="{59E57764-72F5-497F-9E34-1798D75E2E60}"/>
              </a:ext>
            </a:extLst>
          </p:cNvPr>
          <p:cNvSpPr>
            <a:spLocks noGrp="1"/>
          </p:cNvSpPr>
          <p:nvPr>
            <p:ph idx="1"/>
          </p:nvPr>
        </p:nvSpPr>
        <p:spPr>
          <a:xfrm>
            <a:off x="522000" y="1426043"/>
            <a:ext cx="8100000" cy="4513958"/>
          </a:xfrm>
        </p:spPr>
        <p:txBody>
          <a:bodyPr/>
          <a:lstStyle/>
          <a:p>
            <a:r>
              <a:rPr lang="nl-NL" sz="1600" dirty="0"/>
              <a:t>Uitvallen gezichtsvelden door verandering van de oogzenuw</a:t>
            </a:r>
          </a:p>
          <a:p>
            <a:endParaRPr lang="nl-NL" sz="1600" dirty="0"/>
          </a:p>
          <a:p>
            <a:r>
              <a:rPr lang="nl-NL" sz="1600" dirty="0"/>
              <a:t>Geen verhoogd risico bij de ziekte van Parkinson</a:t>
            </a:r>
          </a:p>
          <a:p>
            <a:r>
              <a:rPr lang="nl-NL" sz="1600" dirty="0"/>
              <a:t>Geen verhoogd risico door gebruik Levodopa</a:t>
            </a:r>
          </a:p>
          <a:p>
            <a:endParaRPr lang="nl-NL" dirty="0"/>
          </a:p>
        </p:txBody>
      </p:sp>
      <p:pic>
        <p:nvPicPr>
          <p:cNvPr id="3074" name="Picture 2">
            <a:extLst>
              <a:ext uri="{FF2B5EF4-FFF2-40B4-BE49-F238E27FC236}">
                <a16:creationId xmlns:a16="http://schemas.microsoft.com/office/drawing/2014/main" id="{F8993CD9-B81D-40A7-B0FE-272937D6F6F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6652"/>
          <a:stretch/>
        </p:blipFill>
        <p:spPr bwMode="auto">
          <a:xfrm>
            <a:off x="4908077" y="3066595"/>
            <a:ext cx="3858491" cy="37914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12575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1C7420-2C70-4673-B98B-FE6A5A37834E}"/>
              </a:ext>
            </a:extLst>
          </p:cNvPr>
          <p:cNvSpPr>
            <a:spLocks noGrp="1"/>
          </p:cNvSpPr>
          <p:nvPr>
            <p:ph type="title"/>
          </p:nvPr>
        </p:nvSpPr>
        <p:spPr/>
        <p:txBody>
          <a:bodyPr/>
          <a:lstStyle/>
          <a:p>
            <a:r>
              <a:rPr lang="nl-NL" dirty="0"/>
              <a:t>De invloed van medicatie</a:t>
            </a:r>
          </a:p>
        </p:txBody>
      </p:sp>
      <p:sp>
        <p:nvSpPr>
          <p:cNvPr id="3" name="Tijdelijke aanduiding voor inhoud 2">
            <a:extLst>
              <a:ext uri="{FF2B5EF4-FFF2-40B4-BE49-F238E27FC236}">
                <a16:creationId xmlns:a16="http://schemas.microsoft.com/office/drawing/2014/main" id="{B6608D90-1673-4127-8256-323DE18382A6}"/>
              </a:ext>
            </a:extLst>
          </p:cNvPr>
          <p:cNvSpPr>
            <a:spLocks noGrp="1"/>
          </p:cNvSpPr>
          <p:nvPr>
            <p:ph idx="1"/>
          </p:nvPr>
        </p:nvSpPr>
        <p:spPr/>
        <p:txBody>
          <a:bodyPr>
            <a:normAutofit/>
          </a:bodyPr>
          <a:lstStyle/>
          <a:p>
            <a:r>
              <a:rPr lang="nl-NL" sz="1600" dirty="0"/>
              <a:t>Sommige medicatie kan het zien negatief </a:t>
            </a:r>
            <a:r>
              <a:rPr lang="nl-NL" sz="1600" dirty="0" err="1"/>
              <a:t>beinvloeden</a:t>
            </a:r>
            <a:endParaRPr lang="nl-NL" sz="1600" dirty="0"/>
          </a:p>
          <a:p>
            <a:r>
              <a:rPr lang="nl-NL" sz="1600" dirty="0"/>
              <a:t>Anticholinergica (amitriptyline)</a:t>
            </a:r>
          </a:p>
          <a:p>
            <a:r>
              <a:rPr lang="nl-NL" sz="1600" dirty="0"/>
              <a:t>Dopamine agonisten</a:t>
            </a:r>
          </a:p>
          <a:p>
            <a:endParaRPr lang="nl-NL" sz="1600" dirty="0"/>
          </a:p>
          <a:p>
            <a:r>
              <a:rPr lang="nl-NL" sz="1600" dirty="0"/>
              <a:t>Levodopa therapie kan het zien verbeteren</a:t>
            </a:r>
          </a:p>
        </p:txBody>
      </p:sp>
    </p:spTree>
    <p:extLst>
      <p:ext uri="{BB962C8B-B14F-4D97-AF65-F5344CB8AC3E}">
        <p14:creationId xmlns:p14="http://schemas.microsoft.com/office/powerpoint/2010/main" val="10136760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B0F8A45-E217-49D1-AC0F-1A4B8A419468}"/>
              </a:ext>
            </a:extLst>
          </p:cNvPr>
          <p:cNvSpPr>
            <a:spLocks noGrp="1"/>
          </p:cNvSpPr>
          <p:nvPr>
            <p:ph type="title"/>
          </p:nvPr>
        </p:nvSpPr>
        <p:spPr>
          <a:xfrm>
            <a:off x="522000" y="852327"/>
            <a:ext cx="8100000" cy="533400"/>
          </a:xfrm>
        </p:spPr>
        <p:txBody>
          <a:bodyPr/>
          <a:lstStyle/>
          <a:p>
            <a:r>
              <a:rPr lang="nl-NL" sz="3200" dirty="0"/>
              <a:t>Wat te doen bij oogproblemen?</a:t>
            </a:r>
          </a:p>
        </p:txBody>
      </p:sp>
      <p:sp>
        <p:nvSpPr>
          <p:cNvPr id="3" name="Tijdelijke aanduiding voor inhoud 2">
            <a:extLst>
              <a:ext uri="{FF2B5EF4-FFF2-40B4-BE49-F238E27FC236}">
                <a16:creationId xmlns:a16="http://schemas.microsoft.com/office/drawing/2014/main" id="{77DA184D-BF93-4CE2-AA4C-826E8A8A3418}"/>
              </a:ext>
            </a:extLst>
          </p:cNvPr>
          <p:cNvSpPr>
            <a:spLocks noGrp="1"/>
          </p:cNvSpPr>
          <p:nvPr>
            <p:ph idx="1"/>
          </p:nvPr>
        </p:nvSpPr>
        <p:spPr>
          <a:xfrm>
            <a:off x="1021006" y="1719097"/>
            <a:ext cx="7344000" cy="5450074"/>
          </a:xfrm>
        </p:spPr>
        <p:txBody>
          <a:bodyPr>
            <a:normAutofit/>
          </a:bodyPr>
          <a:lstStyle/>
          <a:p>
            <a:r>
              <a:rPr lang="nl-NL" sz="1600" dirty="0"/>
              <a:t>Maak het bespreekbaar!</a:t>
            </a:r>
          </a:p>
          <a:p>
            <a:endParaRPr lang="nl-NL" sz="1600" dirty="0"/>
          </a:p>
          <a:p>
            <a:r>
              <a:rPr lang="nl-NL" sz="1600" dirty="0"/>
              <a:t>Check medicatielijst en beoordeel Dopamine effect met zorgprofessional</a:t>
            </a:r>
          </a:p>
          <a:p>
            <a:endParaRPr lang="nl-NL" sz="1600" dirty="0"/>
          </a:p>
          <a:p>
            <a:r>
              <a:rPr lang="nl-NL" sz="1600" dirty="0"/>
              <a:t>Zorg voor een goede bril</a:t>
            </a:r>
          </a:p>
          <a:p>
            <a:endParaRPr lang="nl-NL" sz="1600" dirty="0"/>
          </a:p>
          <a:p>
            <a:r>
              <a:rPr lang="nl-NL" sz="1600" dirty="0"/>
              <a:t>Niet alle oogproblemen komen door de ziekte van Parkinson</a:t>
            </a:r>
          </a:p>
          <a:p>
            <a:endParaRPr lang="nl-NL" sz="1600" dirty="0"/>
          </a:p>
          <a:p>
            <a:r>
              <a:rPr lang="nl-NL" sz="1600" dirty="0"/>
              <a:t>Laat je tijdig verwijzen naar een oogarts</a:t>
            </a:r>
          </a:p>
          <a:p>
            <a:endParaRPr lang="nl-NL" dirty="0"/>
          </a:p>
          <a:p>
            <a:endParaRPr lang="nl-NL" dirty="0"/>
          </a:p>
        </p:txBody>
      </p:sp>
    </p:spTree>
    <p:extLst>
      <p:ext uri="{BB962C8B-B14F-4D97-AF65-F5344CB8AC3E}">
        <p14:creationId xmlns:p14="http://schemas.microsoft.com/office/powerpoint/2010/main" val="21733904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Neurologie Behandeling Ziekte - Gratis vectorafbeelding op Pixabay">
            <a:extLst>
              <a:ext uri="{FF2B5EF4-FFF2-40B4-BE49-F238E27FC236}">
                <a16:creationId xmlns:a16="http://schemas.microsoft.com/office/drawing/2014/main" id="{FF52DBEF-818E-4F05-B144-1FA84E97480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0303" t="21056" r="20454" b="6428"/>
          <a:stretch/>
        </p:blipFill>
        <p:spPr bwMode="auto">
          <a:xfrm>
            <a:off x="6923151" y="3026952"/>
            <a:ext cx="2259196" cy="1976121"/>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B16C3696-D64B-4A06-936D-FA9FE8B6458D}"/>
              </a:ext>
            </a:extLst>
          </p:cNvPr>
          <p:cNvSpPr>
            <a:spLocks noGrp="1"/>
          </p:cNvSpPr>
          <p:nvPr>
            <p:ph type="title"/>
          </p:nvPr>
        </p:nvSpPr>
        <p:spPr>
          <a:xfrm>
            <a:off x="522000" y="769782"/>
            <a:ext cx="8100000" cy="533400"/>
          </a:xfrm>
        </p:spPr>
        <p:txBody>
          <a:bodyPr>
            <a:normAutofit/>
          </a:bodyPr>
          <a:lstStyle/>
          <a:p>
            <a:r>
              <a:rPr lang="nl-NL" dirty="0"/>
              <a:t>Tips </a:t>
            </a:r>
          </a:p>
        </p:txBody>
      </p:sp>
      <p:sp>
        <p:nvSpPr>
          <p:cNvPr id="4" name="Tijdelijke aanduiding voor tekst 3">
            <a:extLst>
              <a:ext uri="{FF2B5EF4-FFF2-40B4-BE49-F238E27FC236}">
                <a16:creationId xmlns:a16="http://schemas.microsoft.com/office/drawing/2014/main" id="{2834D245-BF94-4F5F-9185-01B9C319072A}"/>
              </a:ext>
            </a:extLst>
          </p:cNvPr>
          <p:cNvSpPr>
            <a:spLocks noGrp="1"/>
          </p:cNvSpPr>
          <p:nvPr>
            <p:ph type="body" sz="quarter" idx="14"/>
          </p:nvPr>
        </p:nvSpPr>
        <p:spPr/>
        <p:txBody>
          <a:bodyPr/>
          <a:lstStyle/>
          <a:p>
            <a:pPr>
              <a:lnSpc>
                <a:spcPct val="115000"/>
              </a:lnSpc>
              <a:spcAft>
                <a:spcPts val="10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Folder visuele problemen bij Visio</a:t>
            </a:r>
            <a:endParaRPr lang="nl-NL" sz="18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Pas verlichting aan</a:t>
            </a:r>
            <a:endParaRPr lang="nl-NL" sz="18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Kleur/contrast aanpassen</a:t>
            </a:r>
          </a:p>
          <a:p>
            <a:pPr>
              <a:lnSpc>
                <a:spcPct val="115000"/>
              </a:lnSpc>
              <a:spcAft>
                <a:spcPts val="10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Neem pauzes en verdeel de dag</a:t>
            </a:r>
          </a:p>
          <a:p>
            <a:pPr>
              <a:lnSpc>
                <a:spcPct val="115000"/>
              </a:lnSpc>
              <a:spcAft>
                <a:spcPts val="10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Aandacht voor TV en schermtijd.</a:t>
            </a:r>
          </a:p>
          <a:p>
            <a:pPr>
              <a:lnSpc>
                <a:spcPct val="115000"/>
              </a:lnSpc>
              <a:spcAft>
                <a:spcPts val="10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Aanpassen instellingen computer</a:t>
            </a:r>
          </a:p>
          <a:p>
            <a:pPr>
              <a:lnSpc>
                <a:spcPct val="115000"/>
              </a:lnSpc>
              <a:spcAft>
                <a:spcPts val="10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Leren gebruiken hulpmiddelen in dagelijkse situaties</a:t>
            </a:r>
            <a:endParaRPr lang="nl-NL" dirty="0"/>
          </a:p>
        </p:txBody>
      </p:sp>
      <p:pic>
        <p:nvPicPr>
          <p:cNvPr id="1028" name="Picture 4" descr="Bartiméus | Sociale kaart Ede">
            <a:extLst>
              <a:ext uri="{FF2B5EF4-FFF2-40B4-BE49-F238E27FC236}">
                <a16:creationId xmlns:a16="http://schemas.microsoft.com/office/drawing/2014/main" id="{0D856563-7B14-4CEC-A597-EC1CF8BAA15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60120" y="5472198"/>
            <a:ext cx="3286756" cy="91698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Ergotherapie Nederland — FBZ — Vakbond voor zorgprofessionals">
            <a:extLst>
              <a:ext uri="{FF2B5EF4-FFF2-40B4-BE49-F238E27FC236}">
                <a16:creationId xmlns:a16="http://schemas.microsoft.com/office/drawing/2014/main" id="{CDF99F74-978D-48AC-A759-7BAD81CC19C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4843" b="27750"/>
          <a:stretch/>
        </p:blipFill>
        <p:spPr bwMode="auto">
          <a:xfrm rot="20804632">
            <a:off x="4318371" y="3987623"/>
            <a:ext cx="2516564" cy="115328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8" name="Picture 4" descr="Eye Doctor Cartoon Vector">
            <a:extLst>
              <a:ext uri="{FF2B5EF4-FFF2-40B4-BE49-F238E27FC236}">
                <a16:creationId xmlns:a16="http://schemas.microsoft.com/office/drawing/2014/main" id="{D4F73EC0-D071-42D9-91E3-F4592B67CEAB}"/>
              </a:ext>
            </a:extLst>
          </p:cNvPr>
          <p:cNvPicPr>
            <a:picLocks noChangeAspect="1" noChangeArrowheads="1"/>
          </p:cNvPicPr>
          <p:nvPr/>
        </p:nvPicPr>
        <p:blipFill>
          <a:blip r:embed="rId6" cstate="print"/>
          <a:srcRect t="8352" r="6154"/>
          <a:stretch>
            <a:fillRect/>
          </a:stretch>
        </p:blipFill>
        <p:spPr bwMode="auto">
          <a:xfrm>
            <a:off x="4496401" y="1271044"/>
            <a:ext cx="2890727" cy="1976120"/>
          </a:xfrm>
          <a:prstGeom prst="rect">
            <a:avLst/>
          </a:prstGeom>
          <a:ln>
            <a:noFill/>
          </a:ln>
          <a:effectLst>
            <a:softEdge rad="112500"/>
          </a:effectLst>
        </p:spPr>
      </p:pic>
      <p:pic>
        <p:nvPicPr>
          <p:cNvPr id="1026" name="Picture 2" descr="Case Study Koninklijke Visio">
            <a:extLst>
              <a:ext uri="{FF2B5EF4-FFF2-40B4-BE49-F238E27FC236}">
                <a16:creationId xmlns:a16="http://schemas.microsoft.com/office/drawing/2014/main" id="{C8CBB312-3492-4B8D-8CCC-ED76195AAD6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843527">
            <a:off x="6715667" y="679996"/>
            <a:ext cx="2351882" cy="156792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43195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9E4E58-C55D-4C9F-9CA0-DD4C7AF3514D}"/>
              </a:ext>
            </a:extLst>
          </p:cNvPr>
          <p:cNvSpPr>
            <a:spLocks noGrp="1"/>
          </p:cNvSpPr>
          <p:nvPr>
            <p:ph type="title"/>
          </p:nvPr>
        </p:nvSpPr>
        <p:spPr/>
        <p:txBody>
          <a:bodyPr/>
          <a:lstStyle/>
          <a:p>
            <a:r>
              <a:rPr lang="nl-NL" dirty="0"/>
              <a:t>Websites </a:t>
            </a:r>
          </a:p>
        </p:txBody>
      </p:sp>
      <p:sp>
        <p:nvSpPr>
          <p:cNvPr id="3" name="Tijdelijke aanduiding voor inhoud 2">
            <a:extLst>
              <a:ext uri="{FF2B5EF4-FFF2-40B4-BE49-F238E27FC236}">
                <a16:creationId xmlns:a16="http://schemas.microsoft.com/office/drawing/2014/main" id="{19D851AA-27F1-41AB-90D0-CDF3A2FC7E16}"/>
              </a:ext>
            </a:extLst>
          </p:cNvPr>
          <p:cNvSpPr>
            <a:spLocks noGrp="1"/>
          </p:cNvSpPr>
          <p:nvPr>
            <p:ph idx="1"/>
          </p:nvPr>
        </p:nvSpPr>
        <p:spPr/>
        <p:txBody>
          <a:bodyPr/>
          <a:lstStyle/>
          <a:p>
            <a:r>
              <a:rPr lang="nl-NL" dirty="0">
                <a:hlinkClick r:id="rId2"/>
              </a:rPr>
              <a:t>www.oogartsen.nl</a:t>
            </a:r>
            <a:endParaRPr lang="nl-NL" dirty="0"/>
          </a:p>
          <a:p>
            <a:r>
              <a:rPr lang="nl-NL" dirty="0">
                <a:hlinkClick r:id="rId3"/>
              </a:rPr>
              <a:t>www.parkinsonnet.nl</a:t>
            </a:r>
            <a:endParaRPr lang="nl-NL" dirty="0"/>
          </a:p>
          <a:p>
            <a:r>
              <a:rPr lang="nl-NL" dirty="0">
                <a:hlinkClick r:id="rId4"/>
              </a:rPr>
              <a:t>Visuele klachten bij de ziekte van Parkinson. (visio.org)</a:t>
            </a:r>
            <a:endParaRPr lang="nl-NL" dirty="0"/>
          </a:p>
          <a:p>
            <a:r>
              <a:rPr lang="nl-NL" dirty="0">
                <a:hlinkClick r:id="rId4"/>
              </a:rPr>
              <a:t>https://www.visio.org/visio.org/media/Visio/Downloads/Folders-en-brochures/TG_Visio_flexfolder_Visuele-klachten-bij-Parkinson.pdf</a:t>
            </a:r>
            <a:endParaRPr lang="nl-NL" dirty="0"/>
          </a:p>
          <a:p>
            <a:endParaRPr lang="nl-NL" dirty="0"/>
          </a:p>
        </p:txBody>
      </p:sp>
    </p:spTree>
    <p:extLst>
      <p:ext uri="{BB962C8B-B14F-4D97-AF65-F5344CB8AC3E}">
        <p14:creationId xmlns:p14="http://schemas.microsoft.com/office/powerpoint/2010/main" val="39166113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vaal 11">
            <a:extLst>
              <a:ext uri="{FF2B5EF4-FFF2-40B4-BE49-F238E27FC236}">
                <a16:creationId xmlns:a16="http://schemas.microsoft.com/office/drawing/2014/main" id="{E24506BF-97BF-4FCB-8734-1135A76A9F48}"/>
              </a:ext>
            </a:extLst>
          </p:cNvPr>
          <p:cNvSpPr/>
          <p:nvPr/>
        </p:nvSpPr>
        <p:spPr>
          <a:xfrm>
            <a:off x="4548167" y="1861685"/>
            <a:ext cx="1305018" cy="1297718"/>
          </a:xfrm>
          <a:prstGeom prst="ellipse">
            <a:avLst/>
          </a:prstGeom>
          <a:solidFill>
            <a:schemeClr val="bg1"/>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50" dirty="0"/>
          </a:p>
        </p:txBody>
      </p:sp>
      <p:sp>
        <p:nvSpPr>
          <p:cNvPr id="21" name="Ovaal 20">
            <a:extLst>
              <a:ext uri="{FF2B5EF4-FFF2-40B4-BE49-F238E27FC236}">
                <a16:creationId xmlns:a16="http://schemas.microsoft.com/office/drawing/2014/main" id="{C5ABF210-626A-41AF-BBCC-F93415E0A729}"/>
              </a:ext>
            </a:extLst>
          </p:cNvPr>
          <p:cNvSpPr/>
          <p:nvPr/>
        </p:nvSpPr>
        <p:spPr>
          <a:xfrm>
            <a:off x="4572000" y="3254912"/>
            <a:ext cx="1305018" cy="1297718"/>
          </a:xfrm>
          <a:prstGeom prst="ellipse">
            <a:avLst/>
          </a:prstGeom>
          <a:solidFill>
            <a:schemeClr val="bg1"/>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50" dirty="0"/>
          </a:p>
        </p:txBody>
      </p:sp>
      <p:sp>
        <p:nvSpPr>
          <p:cNvPr id="3" name="Titel 2">
            <a:extLst>
              <a:ext uri="{FF2B5EF4-FFF2-40B4-BE49-F238E27FC236}">
                <a16:creationId xmlns:a16="http://schemas.microsoft.com/office/drawing/2014/main" id="{369A15BD-B1C9-4187-B6F1-095ECD258D58}"/>
              </a:ext>
            </a:extLst>
          </p:cNvPr>
          <p:cNvSpPr>
            <a:spLocks noGrp="1"/>
          </p:cNvSpPr>
          <p:nvPr>
            <p:ph type="title"/>
          </p:nvPr>
        </p:nvSpPr>
        <p:spPr>
          <a:xfrm>
            <a:off x="3409025" y="976600"/>
            <a:ext cx="5106325" cy="994172"/>
          </a:xfrm>
        </p:spPr>
        <p:txBody>
          <a:bodyPr/>
          <a:lstStyle/>
          <a:p>
            <a:r>
              <a:rPr lang="nl-NL" b="1" dirty="0"/>
              <a:t>Motorische symptomen</a:t>
            </a:r>
          </a:p>
        </p:txBody>
      </p:sp>
      <p:pic>
        <p:nvPicPr>
          <p:cNvPr id="11" name="Tijdelijke aanduiding voor inhoud 10" descr="Afbeelding met tekst&#10;&#10;Automatisch gegenereerde beschrijving">
            <a:extLst>
              <a:ext uri="{FF2B5EF4-FFF2-40B4-BE49-F238E27FC236}">
                <a16:creationId xmlns:a16="http://schemas.microsoft.com/office/drawing/2014/main" id="{37A8C9E5-75E5-4000-878A-26E0ABE57CB8}"/>
              </a:ext>
            </a:extLst>
          </p:cNvPr>
          <p:cNvPicPr>
            <a:picLocks noGrp="1" noChangeAspect="1"/>
          </p:cNvPicPr>
          <p:nvPr>
            <p:ph sz="half" idx="2"/>
          </p:nvPr>
        </p:nvPicPr>
        <p:blipFill rotWithShape="1">
          <a:blip r:embed="rId2"/>
          <a:srcRect l="33130" t="23575" r="33740" b="12244"/>
          <a:stretch/>
        </p:blipFill>
        <p:spPr>
          <a:xfrm>
            <a:off x="6049619" y="2203690"/>
            <a:ext cx="2465730" cy="3184523"/>
          </a:xfrm>
        </p:spPr>
      </p:pic>
      <p:pic>
        <p:nvPicPr>
          <p:cNvPr id="13" name="Tijdelijke aanduiding voor inhoud 10" descr="Afbeelding met tekst&#10;&#10;Automatisch gegenereerde beschrijving">
            <a:extLst>
              <a:ext uri="{FF2B5EF4-FFF2-40B4-BE49-F238E27FC236}">
                <a16:creationId xmlns:a16="http://schemas.microsoft.com/office/drawing/2014/main" id="{107A712C-BCBB-4E32-8FE2-0234FF505586}"/>
              </a:ext>
            </a:extLst>
          </p:cNvPr>
          <p:cNvPicPr>
            <a:picLocks noChangeAspect="1"/>
          </p:cNvPicPr>
          <p:nvPr/>
        </p:nvPicPr>
        <p:blipFill rotWithShape="1">
          <a:blip r:embed="rId2"/>
          <a:srcRect l="67115" t="45213" r="14059" b="12978"/>
          <a:stretch/>
        </p:blipFill>
        <p:spPr>
          <a:xfrm>
            <a:off x="4726393" y="1731468"/>
            <a:ext cx="947577" cy="1402906"/>
          </a:xfrm>
          <a:prstGeom prst="rect">
            <a:avLst/>
          </a:prstGeom>
        </p:spPr>
      </p:pic>
      <p:pic>
        <p:nvPicPr>
          <p:cNvPr id="14" name="Tijdelijke aanduiding voor inhoud 10" descr="Afbeelding met tekst&#10;&#10;Automatisch gegenereerde beschrijving">
            <a:extLst>
              <a:ext uri="{FF2B5EF4-FFF2-40B4-BE49-F238E27FC236}">
                <a16:creationId xmlns:a16="http://schemas.microsoft.com/office/drawing/2014/main" id="{2162F38A-AF13-427F-8E8B-EE9A6B85FC9C}"/>
              </a:ext>
            </a:extLst>
          </p:cNvPr>
          <p:cNvPicPr>
            <a:picLocks noChangeAspect="1"/>
          </p:cNvPicPr>
          <p:nvPr/>
        </p:nvPicPr>
        <p:blipFill rotWithShape="1">
          <a:blip r:embed="rId2"/>
          <a:srcRect l="11491" t="5970" r="65648" b="58455"/>
          <a:stretch/>
        </p:blipFill>
        <p:spPr>
          <a:xfrm>
            <a:off x="4723724" y="3300117"/>
            <a:ext cx="1121546" cy="1163530"/>
          </a:xfrm>
          <a:prstGeom prst="rect">
            <a:avLst/>
          </a:prstGeom>
        </p:spPr>
      </p:pic>
      <p:pic>
        <p:nvPicPr>
          <p:cNvPr id="19" name="Afbeelding 18">
            <a:extLst>
              <a:ext uri="{FF2B5EF4-FFF2-40B4-BE49-F238E27FC236}">
                <a16:creationId xmlns:a16="http://schemas.microsoft.com/office/drawing/2014/main" id="{92A593C3-FA86-451C-BEBF-741031753DE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3425" b="98288" l="5016" r="89969">
                        <a14:foregroundMark x1="17555" y1="81507" x2="32915" y2="92123"/>
                        <a14:foregroundMark x1="32915" y1="92123" x2="52392" y2="95565"/>
                        <a14:foregroundMark x1="77437" y1="83819" x2="86834" y2="70205"/>
                        <a14:foregroundMark x1="86834" y1="70205" x2="90282" y2="51027"/>
                        <a14:foregroundMark x1="90282" y1="51027" x2="84639" y2="29110"/>
                        <a14:foregroundMark x1="84639" y1="29110" x2="64890" y2="9589"/>
                        <a14:foregroundMark x1="64890" y1="9589" x2="45455" y2="2740"/>
                        <a14:foregroundMark x1="45455" y1="2740" x2="20906" y2="12551"/>
                        <a14:foregroundMark x1="16819" y1="18826" x2="7837" y2="36644"/>
                        <a14:foregroundMark x1="7837" y1="36644" x2="9404" y2="62671"/>
                        <a14:foregroundMark x1="9404" y1="62671" x2="17555" y2="82877"/>
                        <a14:foregroundMark x1="17555" y1="82877" x2="75862" y2="33904"/>
                        <a14:foregroundMark x1="75862" y1="33904" x2="81818" y2="23630"/>
                        <a14:foregroundMark x1="26332" y1="10616" x2="52978" y2="68836"/>
                        <a14:foregroundMark x1="52978" y1="68836" x2="58309" y2="92128"/>
                        <a14:foregroundMark x1="57619" y1="92427" x2="22257" y2="54795"/>
                        <a14:foregroundMark x1="22257" y1="54795" x2="24765" y2="33562"/>
                        <a14:foregroundMark x1="24765" y1="33562" x2="49216" y2="21233"/>
                        <a14:foregroundMark x1="49216" y1="21233" x2="73041" y2="50342"/>
                        <a14:foregroundMark x1="73041" y1="50342" x2="76489" y2="73630"/>
                        <a14:foregroundMark x1="76489" y1="73630" x2="57994" y2="80822"/>
                        <a14:foregroundMark x1="57994" y1="80822" x2="48903" y2="79795"/>
                        <a14:foregroundMark x1="23197" y1="75342" x2="19749" y2="30137"/>
                        <a14:foregroundMark x1="19749" y1="30137" x2="23197" y2="24658"/>
                        <a14:foregroundMark x1="23824" y1="24315" x2="12226" y2="52740"/>
                        <a14:foregroundMark x1="12226" y1="52740" x2="12226" y2="53082"/>
                        <a14:foregroundMark x1="21317" y1="34589" x2="34169" y2="24315"/>
                        <a14:foregroundMark x1="34169" y1="24315" x2="58621" y2="15068"/>
                        <a14:foregroundMark x1="58621" y1="15068" x2="65204" y2="31164"/>
                        <a14:foregroundMark x1="65204" y1="31164" x2="66144" y2="32534"/>
                        <a14:foregroundMark x1="27586" y1="22945" x2="61442" y2="25000"/>
                        <a14:foregroundMark x1="61442" y1="25000" x2="80878" y2="64384"/>
                        <a14:foregroundMark x1="80878" y1="64384" x2="77116" y2="78425"/>
                        <a14:foregroundMark x1="77116" y1="78425" x2="56113" y2="89384"/>
                        <a14:foregroundMark x1="56113" y1="89384" x2="39498" y2="90068"/>
                        <a14:foregroundMark x1="39498" y1="90068" x2="27273" y2="85274"/>
                        <a14:foregroundMark x1="26646" y1="85274" x2="58621" y2="78767"/>
                        <a14:foregroundMark x1="58621" y1="78767" x2="61442" y2="77397"/>
                        <a14:foregroundMark x1="74295" y1="58562" x2="83386" y2="39041"/>
                        <a14:foregroundMark x1="72100" y1="30479" x2="39812" y2="10959"/>
                        <a14:foregroundMark x1="39812" y1="10959" x2="36677" y2="10959"/>
                        <a14:foregroundMark x1="36991" y1="10616" x2="58934" y2="13356"/>
                        <a14:foregroundMark x1="58934" y1="13356" x2="85580" y2="58562"/>
                        <a14:foregroundMark x1="85580" y1="58562" x2="86834" y2="62671"/>
                        <a14:foregroundMark x1="77116" y1="62329" x2="66144" y2="48630"/>
                        <a14:foregroundMark x1="57994" y1="7534" x2="37931" y2="5479"/>
                        <a14:foregroundMark x1="37931" y1="5479" x2="27586" y2="8904"/>
                        <a14:foregroundMark x1="31975" y1="7192" x2="34169" y2="7192"/>
                        <a14:foregroundMark x1="16301" y1="19863" x2="6583" y2="43151"/>
                        <a14:foregroundMark x1="6583" y1="43151" x2="5016" y2="62329"/>
                        <a14:foregroundMark x1="7262" y1="66848" x2="10972" y2="74315"/>
                        <a14:foregroundMark x1="5016" y1="62329" x2="5143" y2="62584"/>
                        <a14:foregroundMark x1="16928" y1="69863" x2="14734" y2="52740"/>
                        <a14:foregroundMark x1="14734" y1="52740" x2="14734" y2="52740"/>
                        <a14:foregroundMark x1="46082" y1="68836" x2="52038" y2="67808"/>
                        <a14:foregroundMark x1="17868" y1="84589" x2="51402" y2="97673"/>
                        <a14:foregroundMark x1="21317" y1="86301" x2="39812" y2="95548"/>
                        <a14:foregroundMark x1="39812" y1="95548" x2="44201" y2="95890"/>
                        <a14:foregroundMark x1="26646" y1="59932" x2="46395" y2="68836"/>
                        <a14:foregroundMark x1="46395" y1="68836" x2="68339" y2="65411"/>
                        <a14:foregroundMark x1="68339" y1="65411" x2="72727" y2="59589"/>
                        <a14:foregroundMark x1="80421" y1="18836" x2="80811" y2="19034"/>
                        <a14:foregroundMark x1="79746" y1="18493" x2="80421" y2="18836"/>
                        <a14:foregroundMark x1="51411" y1="4110" x2="79746" y2="18493"/>
                        <a14:foregroundMark x1="73041" y1="13699" x2="57994" y2="6507"/>
                        <a14:foregroundMark x1="57994" y1="6507" x2="57994" y2="6507"/>
                        <a14:foregroundMark x1="21317" y1="13699" x2="5643" y2="42466"/>
                        <a14:foregroundMark x1="52038" y1="96233" x2="78997" y2="82192"/>
                        <a14:foregroundMark x1="74295" y1="85959" x2="55172" y2="97260"/>
                        <a14:foregroundMark x1="5643" y1="42466" x2="15987" y2="18493"/>
                        <a14:foregroundMark x1="53292" y1="3425" x2="69592" y2="10274"/>
                        <a14:foregroundMark x1="78683" y1="17808" x2="81505" y2="21918"/>
                        <a14:foregroundMark x1="21630" y1="13014" x2="20376" y2="15753"/>
                        <a14:backgroundMark x1="76377" y1="88404" x2="76489" y2="88356"/>
                        <a14:backgroundMark x1="5643" y1="63014" x2="4389" y2="64384"/>
                      </a14:backgroundRemoval>
                    </a14:imgEffect>
                  </a14:imgLayer>
                </a14:imgProps>
              </a:ext>
            </a:extLst>
          </a:blip>
          <a:stretch>
            <a:fillRect/>
          </a:stretch>
        </p:blipFill>
        <p:spPr>
          <a:xfrm>
            <a:off x="4502607" y="4597834"/>
            <a:ext cx="1520509" cy="1391814"/>
          </a:xfrm>
          <a:prstGeom prst="rect">
            <a:avLst/>
          </a:prstGeom>
        </p:spPr>
      </p:pic>
      <p:sp>
        <p:nvSpPr>
          <p:cNvPr id="22" name="Ovaal 21">
            <a:extLst>
              <a:ext uri="{FF2B5EF4-FFF2-40B4-BE49-F238E27FC236}">
                <a16:creationId xmlns:a16="http://schemas.microsoft.com/office/drawing/2014/main" id="{4E66CEAD-BC24-4238-996D-88FF27059679}"/>
              </a:ext>
            </a:extLst>
          </p:cNvPr>
          <p:cNvSpPr/>
          <p:nvPr/>
        </p:nvSpPr>
        <p:spPr>
          <a:xfrm>
            <a:off x="4567367" y="4644882"/>
            <a:ext cx="1305018" cy="1297718"/>
          </a:xfrm>
          <a:prstGeom prst="ellipse">
            <a:avLst/>
          </a:prstGeom>
          <a:no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50" dirty="0"/>
          </a:p>
        </p:txBody>
      </p:sp>
    </p:spTree>
    <p:extLst>
      <p:ext uri="{BB962C8B-B14F-4D97-AF65-F5344CB8AC3E}">
        <p14:creationId xmlns:p14="http://schemas.microsoft.com/office/powerpoint/2010/main" val="26804207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Ovaal 21">
            <a:extLst>
              <a:ext uri="{FF2B5EF4-FFF2-40B4-BE49-F238E27FC236}">
                <a16:creationId xmlns:a16="http://schemas.microsoft.com/office/drawing/2014/main" id="{4E66CEAD-BC24-4238-996D-88FF27059679}"/>
              </a:ext>
            </a:extLst>
          </p:cNvPr>
          <p:cNvSpPr/>
          <p:nvPr/>
        </p:nvSpPr>
        <p:spPr>
          <a:xfrm>
            <a:off x="4567367" y="4644882"/>
            <a:ext cx="1305018" cy="1297718"/>
          </a:xfrm>
          <a:prstGeom prst="ellipse">
            <a:avLst/>
          </a:prstGeom>
          <a:solidFill>
            <a:schemeClr val="bg1"/>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50" dirty="0"/>
          </a:p>
        </p:txBody>
      </p:sp>
      <p:sp>
        <p:nvSpPr>
          <p:cNvPr id="12" name="Ovaal 11">
            <a:extLst>
              <a:ext uri="{FF2B5EF4-FFF2-40B4-BE49-F238E27FC236}">
                <a16:creationId xmlns:a16="http://schemas.microsoft.com/office/drawing/2014/main" id="{E24506BF-97BF-4FCB-8734-1135A76A9F48}"/>
              </a:ext>
            </a:extLst>
          </p:cNvPr>
          <p:cNvSpPr/>
          <p:nvPr/>
        </p:nvSpPr>
        <p:spPr>
          <a:xfrm>
            <a:off x="4548167" y="1861685"/>
            <a:ext cx="1305018" cy="1297718"/>
          </a:xfrm>
          <a:prstGeom prst="ellipse">
            <a:avLst/>
          </a:prstGeom>
          <a:solidFill>
            <a:schemeClr val="bg1"/>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50" dirty="0"/>
          </a:p>
        </p:txBody>
      </p:sp>
      <p:sp>
        <p:nvSpPr>
          <p:cNvPr id="21" name="Ovaal 20">
            <a:extLst>
              <a:ext uri="{FF2B5EF4-FFF2-40B4-BE49-F238E27FC236}">
                <a16:creationId xmlns:a16="http://schemas.microsoft.com/office/drawing/2014/main" id="{C5ABF210-626A-41AF-BBCC-F93415E0A729}"/>
              </a:ext>
            </a:extLst>
          </p:cNvPr>
          <p:cNvSpPr/>
          <p:nvPr/>
        </p:nvSpPr>
        <p:spPr>
          <a:xfrm>
            <a:off x="4572000" y="3254912"/>
            <a:ext cx="1305018" cy="1297718"/>
          </a:xfrm>
          <a:prstGeom prst="ellipse">
            <a:avLst/>
          </a:prstGeom>
          <a:solidFill>
            <a:schemeClr val="bg1"/>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50" dirty="0"/>
          </a:p>
        </p:txBody>
      </p:sp>
      <p:sp>
        <p:nvSpPr>
          <p:cNvPr id="3" name="Titel 2">
            <a:extLst>
              <a:ext uri="{FF2B5EF4-FFF2-40B4-BE49-F238E27FC236}">
                <a16:creationId xmlns:a16="http://schemas.microsoft.com/office/drawing/2014/main" id="{369A15BD-B1C9-4187-B6F1-095ECD258D58}"/>
              </a:ext>
            </a:extLst>
          </p:cNvPr>
          <p:cNvSpPr>
            <a:spLocks noGrp="1"/>
          </p:cNvSpPr>
          <p:nvPr>
            <p:ph type="title"/>
          </p:nvPr>
        </p:nvSpPr>
        <p:spPr>
          <a:xfrm>
            <a:off x="3409025" y="963865"/>
            <a:ext cx="5106325" cy="994172"/>
          </a:xfrm>
        </p:spPr>
        <p:txBody>
          <a:bodyPr/>
          <a:lstStyle/>
          <a:p>
            <a:r>
              <a:rPr lang="nl-NL" b="1" dirty="0"/>
              <a:t>Niet-motorische symptomen</a:t>
            </a:r>
          </a:p>
        </p:txBody>
      </p:sp>
      <p:pic>
        <p:nvPicPr>
          <p:cNvPr id="11" name="Tijdelijke aanduiding voor inhoud 10" descr="Afbeelding met tekst&#10;&#10;Automatisch gegenereerde beschrijving">
            <a:extLst>
              <a:ext uri="{FF2B5EF4-FFF2-40B4-BE49-F238E27FC236}">
                <a16:creationId xmlns:a16="http://schemas.microsoft.com/office/drawing/2014/main" id="{37A8C9E5-75E5-4000-878A-26E0ABE57CB8}"/>
              </a:ext>
            </a:extLst>
          </p:cNvPr>
          <p:cNvPicPr>
            <a:picLocks noGrp="1" noChangeAspect="1"/>
          </p:cNvPicPr>
          <p:nvPr>
            <p:ph sz="half" idx="2"/>
          </p:nvPr>
        </p:nvPicPr>
        <p:blipFill rotWithShape="1">
          <a:blip r:embed="rId2"/>
          <a:srcRect l="33130" t="23575" r="33740" b="12244"/>
          <a:stretch/>
        </p:blipFill>
        <p:spPr>
          <a:xfrm>
            <a:off x="6049619" y="2203690"/>
            <a:ext cx="2465730" cy="3184523"/>
          </a:xfrm>
        </p:spPr>
      </p:pic>
      <p:pic>
        <p:nvPicPr>
          <p:cNvPr id="10" name="Afbeelding 9">
            <a:extLst>
              <a:ext uri="{FF2B5EF4-FFF2-40B4-BE49-F238E27FC236}">
                <a16:creationId xmlns:a16="http://schemas.microsoft.com/office/drawing/2014/main" id="{F3A2FC17-5E2C-4B23-AE46-44C666078393}"/>
              </a:ext>
            </a:extLst>
          </p:cNvPr>
          <p:cNvPicPr>
            <a:picLocks noChangeAspect="1"/>
          </p:cNvPicPr>
          <p:nvPr/>
        </p:nvPicPr>
        <p:blipFill>
          <a:blip r:embed="rId3"/>
          <a:stretch>
            <a:fillRect/>
          </a:stretch>
        </p:blipFill>
        <p:spPr>
          <a:xfrm>
            <a:off x="4793712" y="1926127"/>
            <a:ext cx="700885" cy="1168834"/>
          </a:xfrm>
          <a:prstGeom prst="rect">
            <a:avLst/>
          </a:prstGeom>
        </p:spPr>
      </p:pic>
      <p:pic>
        <p:nvPicPr>
          <p:cNvPr id="15" name="Afbeelding 14">
            <a:extLst>
              <a:ext uri="{FF2B5EF4-FFF2-40B4-BE49-F238E27FC236}">
                <a16:creationId xmlns:a16="http://schemas.microsoft.com/office/drawing/2014/main" id="{D039B7E6-60BA-4078-AED0-714B5637EFDB}"/>
              </a:ext>
            </a:extLst>
          </p:cNvPr>
          <p:cNvPicPr>
            <a:picLocks noChangeAspect="1"/>
          </p:cNvPicPr>
          <p:nvPr/>
        </p:nvPicPr>
        <p:blipFill>
          <a:blip r:embed="rId4">
            <a:alphaModFix amt="85000"/>
          </a:blip>
          <a:stretch>
            <a:fillRect/>
          </a:stretch>
        </p:blipFill>
        <p:spPr>
          <a:xfrm>
            <a:off x="4692164" y="3389052"/>
            <a:ext cx="1082342" cy="1067516"/>
          </a:xfrm>
          <a:prstGeom prst="rect">
            <a:avLst/>
          </a:prstGeom>
        </p:spPr>
      </p:pic>
      <p:pic>
        <p:nvPicPr>
          <p:cNvPr id="16" name="Afbeelding 15">
            <a:extLst>
              <a:ext uri="{FF2B5EF4-FFF2-40B4-BE49-F238E27FC236}">
                <a16:creationId xmlns:a16="http://schemas.microsoft.com/office/drawing/2014/main" id="{2CEA2ED9-9E1B-4958-BB29-7EECC3E6FF29}"/>
              </a:ext>
            </a:extLst>
          </p:cNvPr>
          <p:cNvPicPr>
            <a:picLocks noChangeAspect="1"/>
          </p:cNvPicPr>
          <p:nvPr/>
        </p:nvPicPr>
        <p:blipFill>
          <a:blip r:embed="rId5">
            <a:alphaModFix amt="85000"/>
          </a:blip>
          <a:stretch>
            <a:fillRect/>
          </a:stretch>
        </p:blipFill>
        <p:spPr>
          <a:xfrm>
            <a:off x="4705481" y="4788123"/>
            <a:ext cx="972604" cy="952406"/>
          </a:xfrm>
          <a:prstGeom prst="rect">
            <a:avLst/>
          </a:prstGeom>
        </p:spPr>
      </p:pic>
      <p:sp>
        <p:nvSpPr>
          <p:cNvPr id="13" name="Ovaal 12">
            <a:extLst>
              <a:ext uri="{FF2B5EF4-FFF2-40B4-BE49-F238E27FC236}">
                <a16:creationId xmlns:a16="http://schemas.microsoft.com/office/drawing/2014/main" id="{4C160FEA-B4D6-4069-9F52-10F9EB0647A1}"/>
              </a:ext>
            </a:extLst>
          </p:cNvPr>
          <p:cNvSpPr/>
          <p:nvPr/>
        </p:nvSpPr>
        <p:spPr>
          <a:xfrm>
            <a:off x="3017742" y="3254912"/>
            <a:ext cx="1305018" cy="1297718"/>
          </a:xfrm>
          <a:prstGeom prst="ellipse">
            <a:avLst/>
          </a:prstGeom>
          <a:solidFill>
            <a:schemeClr val="bg1"/>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50" dirty="0"/>
          </a:p>
        </p:txBody>
      </p:sp>
      <p:pic>
        <p:nvPicPr>
          <p:cNvPr id="14" name="Afbeelding 13" descr="Afbeelding met tekst&#10;&#10;Automatisch gegenereerde beschrijving">
            <a:extLst>
              <a:ext uri="{FF2B5EF4-FFF2-40B4-BE49-F238E27FC236}">
                <a16:creationId xmlns:a16="http://schemas.microsoft.com/office/drawing/2014/main" id="{C6D44E31-EB22-400F-97F1-62042FFEC153}"/>
              </a:ext>
            </a:extLst>
          </p:cNvPr>
          <p:cNvPicPr>
            <a:picLocks noChangeAspect="1"/>
          </p:cNvPicPr>
          <p:nvPr/>
        </p:nvPicPr>
        <p:blipFill rotWithShape="1">
          <a:blip r:embed="rId6"/>
          <a:srcRect l="36886" t="16578" r="57940" b="67411"/>
          <a:stretch/>
        </p:blipFill>
        <p:spPr>
          <a:xfrm>
            <a:off x="3262544" y="3903771"/>
            <a:ext cx="748830" cy="524269"/>
          </a:xfrm>
          <a:prstGeom prst="rect">
            <a:avLst/>
          </a:prstGeom>
        </p:spPr>
      </p:pic>
      <p:pic>
        <p:nvPicPr>
          <p:cNvPr id="17" name="Afbeelding 16" descr="Afbeelding met tekst&#10;&#10;Automatisch gegenereerde beschrijving">
            <a:extLst>
              <a:ext uri="{FF2B5EF4-FFF2-40B4-BE49-F238E27FC236}">
                <a16:creationId xmlns:a16="http://schemas.microsoft.com/office/drawing/2014/main" id="{246C6D11-8827-4B2A-9D71-A596C1D802F9}"/>
              </a:ext>
            </a:extLst>
          </p:cNvPr>
          <p:cNvPicPr>
            <a:picLocks noChangeAspect="1"/>
          </p:cNvPicPr>
          <p:nvPr/>
        </p:nvPicPr>
        <p:blipFill rotWithShape="1">
          <a:blip r:embed="rId6"/>
          <a:srcRect l="31714" t="17298" r="63370" b="66691"/>
          <a:stretch/>
        </p:blipFill>
        <p:spPr>
          <a:xfrm>
            <a:off x="3262544" y="3389053"/>
            <a:ext cx="740619" cy="545657"/>
          </a:xfrm>
          <a:prstGeom prst="rect">
            <a:avLst/>
          </a:prstGeom>
        </p:spPr>
      </p:pic>
    </p:spTree>
    <p:extLst>
      <p:ext uri="{BB962C8B-B14F-4D97-AF65-F5344CB8AC3E}">
        <p14:creationId xmlns:p14="http://schemas.microsoft.com/office/powerpoint/2010/main" val="2018024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AEBD779D-52C2-4592-B474-B3A8689C4B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0629" y="1162974"/>
            <a:ext cx="6900405" cy="3847785"/>
          </a:xfrm>
          <a:prstGeom prst="rect">
            <a:avLst/>
          </a:prstGeom>
        </p:spPr>
      </p:pic>
      <p:sp>
        <p:nvSpPr>
          <p:cNvPr id="4" name="Text Box 3">
            <a:extLst>
              <a:ext uri="{FF2B5EF4-FFF2-40B4-BE49-F238E27FC236}">
                <a16:creationId xmlns:a16="http://schemas.microsoft.com/office/drawing/2014/main" id="{B5C80A1E-1761-44C1-B750-A10499FDAB93}"/>
              </a:ext>
            </a:extLst>
          </p:cNvPr>
          <p:cNvSpPr txBox="1">
            <a:spLocks noChangeArrowheads="1"/>
          </p:cNvSpPr>
          <p:nvPr/>
        </p:nvSpPr>
        <p:spPr bwMode="auto">
          <a:xfrm>
            <a:off x="431154" y="667734"/>
            <a:ext cx="8555038" cy="648239"/>
          </a:xfrm>
          <a:prstGeom prst="rect">
            <a:avLst/>
          </a:prstGeom>
          <a:noFill/>
          <a:ln w="9525">
            <a:noFill/>
            <a:miter lim="800000"/>
            <a:headEnd/>
            <a:tailEnd/>
          </a:ln>
        </p:spPr>
        <p:txBody>
          <a:bodyPr anchor="ctr"/>
          <a:lstStyle/>
          <a:p>
            <a:pPr eaLnBrk="0" hangingPunct="0">
              <a:defRPr/>
            </a:pPr>
            <a:r>
              <a:rPr lang="en-US" sz="3600" b="1" dirty="0">
                <a:solidFill>
                  <a:srgbClr val="C00000"/>
                </a:solidFill>
                <a:latin typeface="+mj-lt"/>
              </a:rPr>
              <a:t>Het </a:t>
            </a:r>
            <a:r>
              <a:rPr lang="en-US" sz="3600" b="1" dirty="0" err="1">
                <a:solidFill>
                  <a:srgbClr val="C00000"/>
                </a:solidFill>
                <a:latin typeface="+mj-lt"/>
              </a:rPr>
              <a:t>zien</a:t>
            </a:r>
            <a:endParaRPr lang="en-GB" sz="3600" b="1" dirty="0">
              <a:solidFill>
                <a:srgbClr val="C00000"/>
              </a:solidFill>
              <a:latin typeface="+mj-lt"/>
            </a:endParaRPr>
          </a:p>
        </p:txBody>
      </p:sp>
      <p:sp>
        <p:nvSpPr>
          <p:cNvPr id="2" name="Tekstvak 1">
            <a:extLst>
              <a:ext uri="{FF2B5EF4-FFF2-40B4-BE49-F238E27FC236}">
                <a16:creationId xmlns:a16="http://schemas.microsoft.com/office/drawing/2014/main" id="{FFCE8A6D-A446-4FC6-8DBD-EBBA2464B540}"/>
              </a:ext>
            </a:extLst>
          </p:cNvPr>
          <p:cNvSpPr txBox="1"/>
          <p:nvPr/>
        </p:nvSpPr>
        <p:spPr>
          <a:xfrm>
            <a:off x="677333" y="5215467"/>
            <a:ext cx="7710311" cy="646331"/>
          </a:xfrm>
          <a:prstGeom prst="rect">
            <a:avLst/>
          </a:prstGeom>
          <a:noFill/>
        </p:spPr>
        <p:txBody>
          <a:bodyPr wrap="square" rtlCol="0">
            <a:spAutoFit/>
          </a:bodyPr>
          <a:lstStyle/>
          <a:p>
            <a:pPr marL="285750" indent="-285750">
              <a:buFont typeface="Arial" panose="020B0604020202020204" pitchFamily="34" charset="0"/>
              <a:buChar char="•"/>
            </a:pPr>
            <a:r>
              <a:rPr lang="nl-NL" dirty="0"/>
              <a:t>Het oog</a:t>
            </a:r>
          </a:p>
          <a:p>
            <a:pPr marL="285750" indent="-285750">
              <a:buFont typeface="Arial" panose="020B0604020202020204" pitchFamily="34" charset="0"/>
              <a:buChar char="•"/>
            </a:pPr>
            <a:r>
              <a:rPr lang="nl-NL" dirty="0"/>
              <a:t>Zien vanuit de hersenen</a:t>
            </a:r>
          </a:p>
        </p:txBody>
      </p:sp>
    </p:spTree>
    <p:extLst>
      <p:ext uri="{BB962C8B-B14F-4D97-AF65-F5344CB8AC3E}">
        <p14:creationId xmlns:p14="http://schemas.microsoft.com/office/powerpoint/2010/main" val="1204713847"/>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6"/>
          <p:cNvSpPr txBox="1">
            <a:spLocks/>
          </p:cNvSpPr>
          <p:nvPr/>
        </p:nvSpPr>
        <p:spPr>
          <a:xfrm>
            <a:off x="351269" y="700771"/>
            <a:ext cx="8100000" cy="400050"/>
          </a:xfrm>
          <a:prstGeom prst="rect">
            <a:avLst/>
          </a:prstGeom>
        </p:spPr>
        <p:txBody>
          <a:bodyPr/>
          <a:lstStyle/>
          <a:p>
            <a:pPr algn="ctr" defTabSz="685800">
              <a:lnSpc>
                <a:spcPts val="3150"/>
              </a:lnSpc>
              <a:spcBef>
                <a:spcPct val="0"/>
              </a:spcBef>
              <a:defRPr/>
            </a:pPr>
            <a:r>
              <a:rPr lang="nl-NL" sz="3200" b="1" dirty="0">
                <a:solidFill>
                  <a:srgbClr val="C00000"/>
                </a:solidFill>
                <a:latin typeface="+mj-lt"/>
                <a:ea typeface="+mj-ea"/>
                <a:cs typeface="+mj-cs"/>
              </a:rPr>
              <a:t>Wat voor oogproblemen komen er voor?</a:t>
            </a:r>
          </a:p>
        </p:txBody>
      </p:sp>
      <p:pic>
        <p:nvPicPr>
          <p:cNvPr id="9" name="Picture 2" descr="G:\parkinson and vision study\VIP-logo1.png"/>
          <p:cNvPicPr>
            <a:picLocks noChangeAspect="1" noChangeArrowheads="1"/>
          </p:cNvPicPr>
          <p:nvPr/>
        </p:nvPicPr>
        <p:blipFill>
          <a:blip r:embed="rId3" cstate="print"/>
          <a:srcRect t="14483" r="412" b="13105"/>
          <a:stretch>
            <a:fillRect/>
          </a:stretch>
        </p:blipFill>
        <p:spPr bwMode="auto">
          <a:xfrm>
            <a:off x="8567544" y="5634801"/>
            <a:ext cx="548160" cy="332579"/>
          </a:xfrm>
          <a:prstGeom prst="rect">
            <a:avLst/>
          </a:prstGeom>
          <a:noFill/>
        </p:spPr>
      </p:pic>
      <p:sp>
        <p:nvSpPr>
          <p:cNvPr id="10" name="Text Box 4">
            <a:extLst>
              <a:ext uri="{FF2B5EF4-FFF2-40B4-BE49-F238E27FC236}">
                <a16:creationId xmlns:a16="http://schemas.microsoft.com/office/drawing/2014/main" id="{29BE4FE1-F287-5C4C-AE3C-6D5326883402}"/>
              </a:ext>
            </a:extLst>
          </p:cNvPr>
          <p:cNvSpPr txBox="1">
            <a:spLocks noChangeArrowheads="1"/>
          </p:cNvSpPr>
          <p:nvPr/>
        </p:nvSpPr>
        <p:spPr bwMode="auto">
          <a:xfrm>
            <a:off x="5429056" y="5767373"/>
            <a:ext cx="3138488" cy="276999"/>
          </a:xfrm>
          <a:prstGeom prst="rect">
            <a:avLst/>
          </a:prstGeom>
          <a:noFill/>
          <a:ln w="9525">
            <a:noFill/>
            <a:miter lim="800000"/>
            <a:headEnd/>
            <a:tailEnd/>
          </a:ln>
          <a:effectLst/>
        </p:spPr>
        <p:txBody>
          <a:bodyPr>
            <a:spAutoFit/>
          </a:bodyPr>
          <a:lstStyle/>
          <a:p>
            <a:pPr algn="r" eaLnBrk="0" hangingPunct="0">
              <a:spcBef>
                <a:spcPct val="50000"/>
              </a:spcBef>
            </a:pPr>
            <a:r>
              <a:rPr lang="en-GB" sz="1200" dirty="0" err="1">
                <a:solidFill>
                  <a:srgbClr val="6880BE"/>
                </a:solidFill>
                <a:latin typeface="+mj-lt"/>
                <a:cs typeface="Arial" charset="0"/>
              </a:rPr>
              <a:t>Ekkers</a:t>
            </a:r>
            <a:r>
              <a:rPr lang="en-GB" sz="1200" dirty="0">
                <a:solidFill>
                  <a:srgbClr val="6880BE"/>
                </a:solidFill>
                <a:latin typeface="+mj-lt"/>
                <a:cs typeface="Arial" charset="0"/>
              </a:rPr>
              <a:t> et al., Park </a:t>
            </a:r>
            <a:r>
              <a:rPr lang="en-GB" sz="1200" dirty="0" err="1">
                <a:solidFill>
                  <a:srgbClr val="6880BE"/>
                </a:solidFill>
                <a:latin typeface="+mj-lt"/>
                <a:cs typeface="Arial" charset="0"/>
              </a:rPr>
              <a:t>Rel</a:t>
            </a:r>
            <a:r>
              <a:rPr lang="en-GB" sz="1200" dirty="0">
                <a:solidFill>
                  <a:srgbClr val="6880BE"/>
                </a:solidFill>
                <a:latin typeface="+mj-lt"/>
                <a:cs typeface="Arial" charset="0"/>
              </a:rPr>
              <a:t> </a:t>
            </a:r>
            <a:r>
              <a:rPr lang="en-GB" sz="1200" dirty="0" err="1">
                <a:solidFill>
                  <a:srgbClr val="6880BE"/>
                </a:solidFill>
                <a:latin typeface="+mj-lt"/>
                <a:cs typeface="Arial" charset="0"/>
              </a:rPr>
              <a:t>Disord</a:t>
            </a:r>
            <a:r>
              <a:rPr lang="en-GB" sz="1200" dirty="0">
                <a:solidFill>
                  <a:srgbClr val="6880BE"/>
                </a:solidFill>
                <a:latin typeface="+mj-lt"/>
                <a:cs typeface="Arial" charset="0"/>
              </a:rPr>
              <a:t> 2017;40:1-10</a:t>
            </a:r>
          </a:p>
        </p:txBody>
      </p:sp>
      <p:pic>
        <p:nvPicPr>
          <p:cNvPr id="3" name="Afbeelding 2">
            <a:extLst>
              <a:ext uri="{FF2B5EF4-FFF2-40B4-BE49-F238E27FC236}">
                <a16:creationId xmlns:a16="http://schemas.microsoft.com/office/drawing/2014/main" id="{116F5672-3F69-4719-8C03-BF5CF1BB99FA}"/>
              </a:ext>
            </a:extLst>
          </p:cNvPr>
          <p:cNvPicPr>
            <a:picLocks noChangeAspect="1"/>
          </p:cNvPicPr>
          <p:nvPr/>
        </p:nvPicPr>
        <p:blipFill>
          <a:blip r:embed="rId4"/>
          <a:stretch>
            <a:fillRect/>
          </a:stretch>
        </p:blipFill>
        <p:spPr>
          <a:xfrm>
            <a:off x="3013860" y="1246957"/>
            <a:ext cx="2466094" cy="1793523"/>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1" name="Picture 16" descr="Normal vision                    Red-Blind/ ProtanopiaGreen-Blind/               Blue-Blind/Tritanopia                    ...">
            <a:extLst>
              <a:ext uri="{FF2B5EF4-FFF2-40B4-BE49-F238E27FC236}">
                <a16:creationId xmlns:a16="http://schemas.microsoft.com/office/drawing/2014/main" id="{F38B32BF-0BD7-43A5-93CD-01CFA1BD9BF1}"/>
              </a:ext>
            </a:extLst>
          </p:cNvPr>
          <p:cNvPicPr>
            <a:picLocks noChangeAspect="1" noChangeArrowheads="1"/>
          </p:cNvPicPr>
          <p:nvPr/>
        </p:nvPicPr>
        <p:blipFill>
          <a:blip r:embed="rId5" cstate="print"/>
          <a:srcRect l="1481" r="2539" b="62286"/>
          <a:stretch>
            <a:fillRect/>
          </a:stretch>
        </p:blipFill>
        <p:spPr bwMode="auto">
          <a:xfrm>
            <a:off x="3659972" y="3206150"/>
            <a:ext cx="5052478" cy="1117906"/>
          </a:xfrm>
          <a:prstGeom prst="rect">
            <a:avLst/>
          </a:prstGeom>
          <a:noFill/>
        </p:spPr>
      </p:pic>
      <p:pic>
        <p:nvPicPr>
          <p:cNvPr id="14" name="Picture 14" descr="Afbeeldingsresultaat voor contrast vision">
            <a:extLst>
              <a:ext uri="{FF2B5EF4-FFF2-40B4-BE49-F238E27FC236}">
                <a16:creationId xmlns:a16="http://schemas.microsoft.com/office/drawing/2014/main" id="{6F06BD73-A041-4151-BB7E-FEF5DABD12AF}"/>
              </a:ext>
            </a:extLst>
          </p:cNvPr>
          <p:cNvPicPr>
            <a:picLocks noChangeAspect="1" noChangeArrowheads="1"/>
          </p:cNvPicPr>
          <p:nvPr/>
        </p:nvPicPr>
        <p:blipFill>
          <a:blip r:embed="rId6" cstate="print"/>
          <a:srcRect/>
          <a:stretch>
            <a:fillRect/>
          </a:stretch>
        </p:blipFill>
        <p:spPr bwMode="auto">
          <a:xfrm>
            <a:off x="5043345" y="4516895"/>
            <a:ext cx="3679448" cy="1117906"/>
          </a:xfrm>
          <a:prstGeom prst="rect">
            <a:avLst/>
          </a:prstGeom>
          <a:noFill/>
        </p:spPr>
      </p:pic>
      <p:pic>
        <p:nvPicPr>
          <p:cNvPr id="1032" name="Picture 8" descr="Wazig zien: 5 mogelijke oorzaken als je (plotseling) onscherp of troebel  ziet - Gezondr.nl">
            <a:extLst>
              <a:ext uri="{FF2B5EF4-FFF2-40B4-BE49-F238E27FC236}">
                <a16:creationId xmlns:a16="http://schemas.microsoft.com/office/drawing/2014/main" id="{CCDCE784-5FCC-4EE3-BCF4-D9704A7A5E8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28553" y="1293660"/>
            <a:ext cx="2886075" cy="158115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Dubbel zien - Bergman Clinics | Ogen">
            <a:extLst>
              <a:ext uri="{FF2B5EF4-FFF2-40B4-BE49-F238E27FC236}">
                <a16:creationId xmlns:a16="http://schemas.microsoft.com/office/drawing/2014/main" id="{20C51124-1D5C-432B-B740-2EA9AF7EA2D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9518" y="2874810"/>
            <a:ext cx="3116918" cy="1761736"/>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Home Remedies for Bloodshot Eyes - American Academy of Ophthalmology">
            <a:extLst>
              <a:ext uri="{FF2B5EF4-FFF2-40B4-BE49-F238E27FC236}">
                <a16:creationId xmlns:a16="http://schemas.microsoft.com/office/drawing/2014/main" id="{4761BA67-BDDF-43F7-8D20-A538195DD07D}"/>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5620" r="14916"/>
          <a:stretch/>
        </p:blipFill>
        <p:spPr bwMode="auto">
          <a:xfrm>
            <a:off x="2807808" y="4516895"/>
            <a:ext cx="2104009" cy="151447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Blurry Vision - Could it be a Cataract?">
            <a:extLst>
              <a:ext uri="{FF2B5EF4-FFF2-40B4-BE49-F238E27FC236}">
                <a16:creationId xmlns:a16="http://schemas.microsoft.com/office/drawing/2014/main" id="{BA445571-D983-4598-87E2-6AA615DFFDC7}"/>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8389" t="6719" r="-5101" b="-6719"/>
          <a:stretch/>
        </p:blipFill>
        <p:spPr bwMode="auto">
          <a:xfrm>
            <a:off x="442805" y="1246957"/>
            <a:ext cx="2235890" cy="1692252"/>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Peripheral vision loss: Causes, Diagnosis, Prevention and Treatment">
            <a:extLst>
              <a:ext uri="{FF2B5EF4-FFF2-40B4-BE49-F238E27FC236}">
                <a16:creationId xmlns:a16="http://schemas.microsoft.com/office/drawing/2014/main" id="{84B733D0-4BC1-4E1B-9C02-0B8075D80C74}"/>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6654" r="16340" b="18089"/>
          <a:stretch/>
        </p:blipFill>
        <p:spPr bwMode="auto">
          <a:xfrm>
            <a:off x="399264" y="4861112"/>
            <a:ext cx="2200431" cy="1310737"/>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77385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descr="Afbeelding met wiel, transport, uitrusting&#10;&#10;Automatisch gegenereerde beschrijving">
            <a:extLst>
              <a:ext uri="{FF2B5EF4-FFF2-40B4-BE49-F238E27FC236}">
                <a16:creationId xmlns:a16="http://schemas.microsoft.com/office/drawing/2014/main" id="{98F68E92-9CA5-4339-BDFE-3E55AE8951D7}"/>
              </a:ext>
            </a:extLst>
          </p:cNvPr>
          <p:cNvPicPr>
            <a:picLocks noChangeAspect="1"/>
          </p:cNvPicPr>
          <p:nvPr/>
        </p:nvPicPr>
        <p:blipFill rotWithShape="1">
          <a:blip r:embed="rId2"/>
          <a:srcRect r="20940"/>
          <a:stretch/>
        </p:blipFill>
        <p:spPr>
          <a:xfrm>
            <a:off x="3146187" y="2109727"/>
            <a:ext cx="4597361" cy="2300990"/>
          </a:xfrm>
          <a:prstGeom prst="rect">
            <a:avLst/>
          </a:prstGeom>
        </p:spPr>
      </p:pic>
      <p:sp>
        <p:nvSpPr>
          <p:cNvPr id="3" name="Titel 2">
            <a:extLst>
              <a:ext uri="{FF2B5EF4-FFF2-40B4-BE49-F238E27FC236}">
                <a16:creationId xmlns:a16="http://schemas.microsoft.com/office/drawing/2014/main" id="{369A15BD-B1C9-4187-B6F1-095ECD258D58}"/>
              </a:ext>
            </a:extLst>
          </p:cNvPr>
          <p:cNvSpPr>
            <a:spLocks noGrp="1"/>
          </p:cNvSpPr>
          <p:nvPr>
            <p:ph type="title"/>
          </p:nvPr>
        </p:nvSpPr>
        <p:spPr>
          <a:xfrm>
            <a:off x="3409025" y="1178237"/>
            <a:ext cx="5106325" cy="994172"/>
          </a:xfrm>
        </p:spPr>
        <p:txBody>
          <a:bodyPr/>
          <a:lstStyle/>
          <a:p>
            <a:r>
              <a:rPr lang="nl-NL" b="1" dirty="0"/>
              <a:t>Oogproblemen</a:t>
            </a:r>
          </a:p>
        </p:txBody>
      </p:sp>
      <p:pic>
        <p:nvPicPr>
          <p:cNvPr id="26" name="Afbeelding 25" descr="Afbeelding met wiel, transport&#10;&#10;Automatisch gegenereerde beschrijving">
            <a:extLst>
              <a:ext uri="{FF2B5EF4-FFF2-40B4-BE49-F238E27FC236}">
                <a16:creationId xmlns:a16="http://schemas.microsoft.com/office/drawing/2014/main" id="{3A368DFD-F297-456B-8E95-A593BA591E03}"/>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6033" b="45109" l="80000" r="97742">
                        <a14:foregroundMark x1="89462" y1="16033" x2="89462" y2="16033"/>
                        <a14:foregroundMark x1="88602" y1="44837" x2="88602" y2="44837"/>
                        <a14:foregroundMark x1="93011" y1="22826" x2="93011" y2="22826"/>
                        <a14:foregroundMark x1="93333" y1="22826" x2="93333" y2="22826"/>
                      </a14:backgroundRemoval>
                    </a14:imgEffect>
                  </a14:imgLayer>
                </a14:imgProps>
              </a:ext>
            </a:extLst>
          </a:blip>
          <a:srcRect l="77842" t="12919" b="51177"/>
          <a:stretch/>
        </p:blipFill>
        <p:spPr>
          <a:xfrm>
            <a:off x="6559897" y="4421462"/>
            <a:ext cx="1292215" cy="828518"/>
          </a:xfrm>
          <a:prstGeom prst="rect">
            <a:avLst/>
          </a:prstGeom>
        </p:spPr>
      </p:pic>
      <p:sp>
        <p:nvSpPr>
          <p:cNvPr id="29" name="Ovaal 28">
            <a:extLst>
              <a:ext uri="{FF2B5EF4-FFF2-40B4-BE49-F238E27FC236}">
                <a16:creationId xmlns:a16="http://schemas.microsoft.com/office/drawing/2014/main" id="{47D67B4D-C87B-4145-BA48-31668DB9741B}"/>
              </a:ext>
            </a:extLst>
          </p:cNvPr>
          <p:cNvSpPr/>
          <p:nvPr/>
        </p:nvSpPr>
        <p:spPr>
          <a:xfrm>
            <a:off x="3335783" y="2428593"/>
            <a:ext cx="752384" cy="739067"/>
          </a:xfrm>
          <a:prstGeom prst="ellipse">
            <a:avLst/>
          </a:prstGeom>
          <a:no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50" dirty="0">
              <a:noFill/>
            </a:endParaRPr>
          </a:p>
        </p:txBody>
      </p:sp>
      <p:sp>
        <p:nvSpPr>
          <p:cNvPr id="30" name="Ovaal 29">
            <a:extLst>
              <a:ext uri="{FF2B5EF4-FFF2-40B4-BE49-F238E27FC236}">
                <a16:creationId xmlns:a16="http://schemas.microsoft.com/office/drawing/2014/main" id="{4249BF00-21AE-45DD-8C5A-0DA92EF1BADE}"/>
              </a:ext>
            </a:extLst>
          </p:cNvPr>
          <p:cNvSpPr/>
          <p:nvPr/>
        </p:nvSpPr>
        <p:spPr>
          <a:xfrm>
            <a:off x="4468795" y="2428593"/>
            <a:ext cx="752384" cy="739067"/>
          </a:xfrm>
          <a:prstGeom prst="ellipse">
            <a:avLst/>
          </a:prstGeom>
          <a:no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50" dirty="0">
              <a:noFill/>
            </a:endParaRPr>
          </a:p>
        </p:txBody>
      </p:sp>
      <p:sp>
        <p:nvSpPr>
          <p:cNvPr id="31" name="Ovaal 30">
            <a:extLst>
              <a:ext uri="{FF2B5EF4-FFF2-40B4-BE49-F238E27FC236}">
                <a16:creationId xmlns:a16="http://schemas.microsoft.com/office/drawing/2014/main" id="{E00F7247-2FAF-41EE-AAA1-B3A75C584C77}"/>
              </a:ext>
            </a:extLst>
          </p:cNvPr>
          <p:cNvSpPr/>
          <p:nvPr/>
        </p:nvSpPr>
        <p:spPr>
          <a:xfrm>
            <a:off x="3342442" y="3432972"/>
            <a:ext cx="752384" cy="739067"/>
          </a:xfrm>
          <a:prstGeom prst="ellipse">
            <a:avLst/>
          </a:prstGeom>
          <a:no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50" dirty="0">
              <a:noFill/>
            </a:endParaRPr>
          </a:p>
        </p:txBody>
      </p:sp>
      <p:sp>
        <p:nvSpPr>
          <p:cNvPr id="32" name="Ovaal 31">
            <a:extLst>
              <a:ext uri="{FF2B5EF4-FFF2-40B4-BE49-F238E27FC236}">
                <a16:creationId xmlns:a16="http://schemas.microsoft.com/office/drawing/2014/main" id="{BC658757-B746-44A6-87D1-151417AED25D}"/>
              </a:ext>
            </a:extLst>
          </p:cNvPr>
          <p:cNvSpPr/>
          <p:nvPr/>
        </p:nvSpPr>
        <p:spPr>
          <a:xfrm>
            <a:off x="4468795" y="3449616"/>
            <a:ext cx="752384" cy="739067"/>
          </a:xfrm>
          <a:prstGeom prst="ellipse">
            <a:avLst/>
          </a:prstGeom>
          <a:no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50" dirty="0">
              <a:noFill/>
            </a:endParaRPr>
          </a:p>
        </p:txBody>
      </p:sp>
      <p:sp>
        <p:nvSpPr>
          <p:cNvPr id="33" name="Ovaal 32">
            <a:extLst>
              <a:ext uri="{FF2B5EF4-FFF2-40B4-BE49-F238E27FC236}">
                <a16:creationId xmlns:a16="http://schemas.microsoft.com/office/drawing/2014/main" id="{87F6F766-E812-472B-9088-69497C4CEBF6}"/>
              </a:ext>
            </a:extLst>
          </p:cNvPr>
          <p:cNvSpPr/>
          <p:nvPr/>
        </p:nvSpPr>
        <p:spPr>
          <a:xfrm>
            <a:off x="5602964" y="2438580"/>
            <a:ext cx="752384" cy="739067"/>
          </a:xfrm>
          <a:prstGeom prst="ellipse">
            <a:avLst/>
          </a:prstGeom>
          <a:no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50" dirty="0">
              <a:noFill/>
            </a:endParaRPr>
          </a:p>
        </p:txBody>
      </p:sp>
      <p:sp>
        <p:nvSpPr>
          <p:cNvPr id="34" name="Ovaal 33">
            <a:extLst>
              <a:ext uri="{FF2B5EF4-FFF2-40B4-BE49-F238E27FC236}">
                <a16:creationId xmlns:a16="http://schemas.microsoft.com/office/drawing/2014/main" id="{0F18E03C-E7AE-48C5-8106-74CB059BCD76}"/>
              </a:ext>
            </a:extLst>
          </p:cNvPr>
          <p:cNvSpPr/>
          <p:nvPr/>
        </p:nvSpPr>
        <p:spPr>
          <a:xfrm>
            <a:off x="6743791" y="2428593"/>
            <a:ext cx="752384" cy="739067"/>
          </a:xfrm>
          <a:prstGeom prst="ellipse">
            <a:avLst/>
          </a:prstGeom>
          <a:no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50" dirty="0">
              <a:noFill/>
            </a:endParaRPr>
          </a:p>
        </p:txBody>
      </p:sp>
      <p:sp>
        <p:nvSpPr>
          <p:cNvPr id="35" name="Ovaal 34">
            <a:extLst>
              <a:ext uri="{FF2B5EF4-FFF2-40B4-BE49-F238E27FC236}">
                <a16:creationId xmlns:a16="http://schemas.microsoft.com/office/drawing/2014/main" id="{F9097035-A1BB-4CD9-9439-A9FFC7543B61}"/>
              </a:ext>
            </a:extLst>
          </p:cNvPr>
          <p:cNvSpPr/>
          <p:nvPr/>
        </p:nvSpPr>
        <p:spPr>
          <a:xfrm>
            <a:off x="6736705" y="4454270"/>
            <a:ext cx="752384" cy="739067"/>
          </a:xfrm>
          <a:prstGeom prst="ellipse">
            <a:avLst/>
          </a:prstGeom>
          <a:no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50" dirty="0">
              <a:noFill/>
            </a:endParaRPr>
          </a:p>
        </p:txBody>
      </p:sp>
      <p:sp>
        <p:nvSpPr>
          <p:cNvPr id="36" name="Ovaal 35">
            <a:extLst>
              <a:ext uri="{FF2B5EF4-FFF2-40B4-BE49-F238E27FC236}">
                <a16:creationId xmlns:a16="http://schemas.microsoft.com/office/drawing/2014/main" id="{32CFF95C-5531-4A3D-9595-2A1609642134}"/>
              </a:ext>
            </a:extLst>
          </p:cNvPr>
          <p:cNvSpPr/>
          <p:nvPr/>
        </p:nvSpPr>
        <p:spPr>
          <a:xfrm>
            <a:off x="5605180" y="3432972"/>
            <a:ext cx="752384" cy="739067"/>
          </a:xfrm>
          <a:prstGeom prst="ellipse">
            <a:avLst/>
          </a:prstGeom>
          <a:no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50" dirty="0">
              <a:noFill/>
            </a:endParaRPr>
          </a:p>
        </p:txBody>
      </p:sp>
      <p:sp>
        <p:nvSpPr>
          <p:cNvPr id="37" name="Ovaal 36">
            <a:extLst>
              <a:ext uri="{FF2B5EF4-FFF2-40B4-BE49-F238E27FC236}">
                <a16:creationId xmlns:a16="http://schemas.microsoft.com/office/drawing/2014/main" id="{3B894A1E-90E8-443E-A071-7105207D5491}"/>
              </a:ext>
            </a:extLst>
          </p:cNvPr>
          <p:cNvSpPr/>
          <p:nvPr/>
        </p:nvSpPr>
        <p:spPr>
          <a:xfrm>
            <a:off x="6753687" y="3448506"/>
            <a:ext cx="752384" cy="739067"/>
          </a:xfrm>
          <a:prstGeom prst="ellipse">
            <a:avLst/>
          </a:prstGeom>
          <a:no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50" dirty="0">
              <a:noFill/>
            </a:endParaRPr>
          </a:p>
        </p:txBody>
      </p:sp>
      <p:pic>
        <p:nvPicPr>
          <p:cNvPr id="49" name="Afbeelding 48" descr="Afbeelding met biljartbal&#10;&#10;Automatisch gegenereerde beschrijving">
            <a:extLst>
              <a:ext uri="{FF2B5EF4-FFF2-40B4-BE49-F238E27FC236}">
                <a16:creationId xmlns:a16="http://schemas.microsoft.com/office/drawing/2014/main" id="{89798377-A1EB-4A96-A4C1-FF39AED14378}"/>
              </a:ext>
            </a:extLst>
          </p:cNvPr>
          <p:cNvPicPr>
            <a:picLocks noChangeAspect="1"/>
          </p:cNvPicPr>
          <p:nvPr/>
        </p:nvPicPr>
        <p:blipFill>
          <a:blip r:embed="rId5"/>
          <a:stretch>
            <a:fillRect/>
          </a:stretch>
        </p:blipFill>
        <p:spPr>
          <a:xfrm>
            <a:off x="3140637" y="4334270"/>
            <a:ext cx="3530933" cy="2424440"/>
          </a:xfrm>
          <a:prstGeom prst="rect">
            <a:avLst/>
          </a:prstGeom>
        </p:spPr>
      </p:pic>
      <p:sp>
        <p:nvSpPr>
          <p:cNvPr id="59" name="Rechthoek 58">
            <a:extLst>
              <a:ext uri="{FF2B5EF4-FFF2-40B4-BE49-F238E27FC236}">
                <a16:creationId xmlns:a16="http://schemas.microsoft.com/office/drawing/2014/main" id="{6F6564E5-6B3E-4F9F-AFFF-9FD5DC43221F}"/>
              </a:ext>
            </a:extLst>
          </p:cNvPr>
          <p:cNvSpPr/>
          <p:nvPr/>
        </p:nvSpPr>
        <p:spPr>
          <a:xfrm>
            <a:off x="3339831" y="4351819"/>
            <a:ext cx="752006" cy="420404"/>
          </a:xfrm>
          <a:prstGeom prst="rect">
            <a:avLst/>
          </a:prstGeom>
          <a:noFill/>
        </p:spPr>
        <p:txBody>
          <a:bodyPr spcFirstLastPara="1" wrap="none" lIns="68580" tIns="34290" rIns="68580" bIns="34290" numCol="1">
            <a:prstTxWarp prst="textArchUp">
              <a:avLst>
                <a:gd name="adj" fmla="val 6390353"/>
              </a:avLst>
            </a:prstTxWarp>
            <a:spAutoFit/>
          </a:bodyPr>
          <a:lstStyle/>
          <a:p>
            <a:pPr algn="ctr"/>
            <a:r>
              <a:rPr lang="nl-NL" sz="1050" dirty="0">
                <a:ln w="0"/>
                <a:solidFill>
                  <a:schemeClr val="tx1">
                    <a:lumMod val="85000"/>
                    <a:lumOff val="15000"/>
                  </a:schemeClr>
                </a:solidFill>
                <a:effectLst>
                  <a:outerShdw blurRad="38100" dist="19050" dir="2700000" algn="tl" rotWithShape="0">
                    <a:schemeClr val="dk1">
                      <a:alpha val="40000"/>
                    </a:schemeClr>
                  </a:outerShdw>
                </a:effectLst>
              </a:rPr>
              <a:t>Dubbel zien</a:t>
            </a:r>
          </a:p>
        </p:txBody>
      </p:sp>
      <p:sp>
        <p:nvSpPr>
          <p:cNvPr id="62" name="Rechthoek 61">
            <a:extLst>
              <a:ext uri="{FF2B5EF4-FFF2-40B4-BE49-F238E27FC236}">
                <a16:creationId xmlns:a16="http://schemas.microsoft.com/office/drawing/2014/main" id="{F13F9AE7-5765-41FF-A19E-FF3F3338C1F9}"/>
              </a:ext>
            </a:extLst>
          </p:cNvPr>
          <p:cNvSpPr/>
          <p:nvPr/>
        </p:nvSpPr>
        <p:spPr>
          <a:xfrm>
            <a:off x="4417739" y="4360534"/>
            <a:ext cx="872838" cy="548015"/>
          </a:xfrm>
          <a:prstGeom prst="rect">
            <a:avLst/>
          </a:prstGeom>
          <a:noFill/>
        </p:spPr>
        <p:txBody>
          <a:bodyPr spcFirstLastPara="1" wrap="none" lIns="68580" tIns="34290" rIns="68580" bIns="34290" numCol="1">
            <a:prstTxWarp prst="textArchUp">
              <a:avLst>
                <a:gd name="adj" fmla="val 7422534"/>
              </a:avLst>
            </a:prstTxWarp>
            <a:spAutoFit/>
          </a:bodyPr>
          <a:lstStyle/>
          <a:p>
            <a:pPr algn="ctr"/>
            <a:r>
              <a:rPr lang="nl-NL" sz="1050" dirty="0">
                <a:ln w="0"/>
                <a:solidFill>
                  <a:schemeClr val="tx1">
                    <a:lumMod val="85000"/>
                    <a:lumOff val="15000"/>
                  </a:schemeClr>
                </a:solidFill>
                <a:effectLst>
                  <a:outerShdw blurRad="38100" dist="19050" dir="2700000" algn="tl" rotWithShape="0">
                    <a:schemeClr val="dk1">
                      <a:alpha val="40000"/>
                    </a:schemeClr>
                  </a:outerShdw>
                </a:effectLst>
              </a:rPr>
              <a:t>Visus verlies</a:t>
            </a:r>
          </a:p>
        </p:txBody>
      </p:sp>
      <p:sp>
        <p:nvSpPr>
          <p:cNvPr id="63" name="Rechthoek 62">
            <a:extLst>
              <a:ext uri="{FF2B5EF4-FFF2-40B4-BE49-F238E27FC236}">
                <a16:creationId xmlns:a16="http://schemas.microsoft.com/office/drawing/2014/main" id="{61491348-67AF-48A7-8966-BCDC5A7AC8F6}"/>
              </a:ext>
            </a:extLst>
          </p:cNvPr>
          <p:cNvSpPr/>
          <p:nvPr/>
        </p:nvSpPr>
        <p:spPr>
          <a:xfrm>
            <a:off x="5462033" y="4323327"/>
            <a:ext cx="1000308" cy="847633"/>
          </a:xfrm>
          <a:prstGeom prst="rect">
            <a:avLst/>
          </a:prstGeom>
          <a:noFill/>
        </p:spPr>
        <p:txBody>
          <a:bodyPr spcFirstLastPara="1" wrap="none" lIns="68580" tIns="34290" rIns="68580" bIns="34290" numCol="1">
            <a:prstTxWarp prst="textArchUp">
              <a:avLst>
                <a:gd name="adj" fmla="val 7400065"/>
              </a:avLst>
            </a:prstTxWarp>
            <a:spAutoFit/>
          </a:bodyPr>
          <a:lstStyle/>
          <a:p>
            <a:pPr algn="ctr"/>
            <a:r>
              <a:rPr lang="nl-NL" sz="1050" dirty="0">
                <a:ln w="0"/>
                <a:solidFill>
                  <a:schemeClr val="tx1">
                    <a:lumMod val="85000"/>
                    <a:lumOff val="15000"/>
                  </a:schemeClr>
                </a:solidFill>
                <a:effectLst>
                  <a:outerShdw blurRad="38100" dist="19050" dir="2700000" algn="tl" rotWithShape="0">
                    <a:schemeClr val="dk1">
                      <a:alpha val="40000"/>
                    </a:schemeClr>
                  </a:outerShdw>
                </a:effectLst>
              </a:rPr>
              <a:t>Slechter kleuren zien</a:t>
            </a:r>
          </a:p>
        </p:txBody>
      </p:sp>
      <p:sp>
        <p:nvSpPr>
          <p:cNvPr id="20" name="Rechthoek 19">
            <a:extLst>
              <a:ext uri="{FF2B5EF4-FFF2-40B4-BE49-F238E27FC236}">
                <a16:creationId xmlns:a16="http://schemas.microsoft.com/office/drawing/2014/main" id="{3733F2A3-0996-484B-9505-FFC74C602195}"/>
              </a:ext>
            </a:extLst>
          </p:cNvPr>
          <p:cNvSpPr/>
          <p:nvPr/>
        </p:nvSpPr>
        <p:spPr>
          <a:xfrm>
            <a:off x="3321261" y="2314039"/>
            <a:ext cx="752006" cy="420404"/>
          </a:xfrm>
          <a:prstGeom prst="rect">
            <a:avLst/>
          </a:prstGeom>
          <a:noFill/>
        </p:spPr>
        <p:txBody>
          <a:bodyPr spcFirstLastPara="1" wrap="none" lIns="68580" tIns="34290" rIns="68580" bIns="34290" numCol="1">
            <a:prstTxWarp prst="textArchUp">
              <a:avLst>
                <a:gd name="adj" fmla="val 6390353"/>
              </a:avLst>
            </a:prstTxWarp>
            <a:spAutoFit/>
          </a:bodyPr>
          <a:lstStyle/>
          <a:p>
            <a:pPr algn="ctr"/>
            <a:r>
              <a:rPr lang="nl-NL" sz="1050" dirty="0">
                <a:ln w="0"/>
                <a:solidFill>
                  <a:schemeClr val="tx1">
                    <a:lumMod val="85000"/>
                    <a:lumOff val="15000"/>
                  </a:schemeClr>
                </a:solidFill>
                <a:effectLst>
                  <a:outerShdw blurRad="38100" dist="19050" dir="2700000" algn="tl" rotWithShape="0">
                    <a:schemeClr val="dk1">
                      <a:alpha val="40000"/>
                    </a:schemeClr>
                  </a:outerShdw>
                </a:effectLst>
              </a:rPr>
              <a:t>Droge ogen</a:t>
            </a:r>
          </a:p>
        </p:txBody>
      </p:sp>
      <p:sp>
        <p:nvSpPr>
          <p:cNvPr id="21" name="Rechthoek 20">
            <a:extLst>
              <a:ext uri="{FF2B5EF4-FFF2-40B4-BE49-F238E27FC236}">
                <a16:creationId xmlns:a16="http://schemas.microsoft.com/office/drawing/2014/main" id="{CA2FA70B-14C1-4B09-A0B4-1948D60139EE}"/>
              </a:ext>
            </a:extLst>
          </p:cNvPr>
          <p:cNvSpPr/>
          <p:nvPr/>
        </p:nvSpPr>
        <p:spPr>
          <a:xfrm>
            <a:off x="4445222" y="2325895"/>
            <a:ext cx="752006" cy="420404"/>
          </a:xfrm>
          <a:prstGeom prst="rect">
            <a:avLst/>
          </a:prstGeom>
          <a:noFill/>
        </p:spPr>
        <p:txBody>
          <a:bodyPr spcFirstLastPara="1" wrap="none" lIns="68580" tIns="34290" rIns="68580" bIns="34290" numCol="1">
            <a:prstTxWarp prst="textArchUp">
              <a:avLst>
                <a:gd name="adj" fmla="val 6390353"/>
              </a:avLst>
            </a:prstTxWarp>
            <a:spAutoFit/>
          </a:bodyPr>
          <a:lstStyle/>
          <a:p>
            <a:pPr algn="ctr"/>
            <a:r>
              <a:rPr lang="nl-NL" sz="1050" dirty="0">
                <a:ln w="0"/>
                <a:solidFill>
                  <a:schemeClr val="tx1">
                    <a:lumMod val="85000"/>
                    <a:lumOff val="15000"/>
                  </a:schemeClr>
                </a:solidFill>
                <a:effectLst>
                  <a:outerShdw blurRad="38100" dist="19050" dir="2700000" algn="tl" rotWithShape="0">
                    <a:schemeClr val="dk1">
                      <a:alpha val="40000"/>
                    </a:schemeClr>
                  </a:outerShdw>
                </a:effectLst>
              </a:rPr>
              <a:t>Rode ogen</a:t>
            </a:r>
          </a:p>
        </p:txBody>
      </p:sp>
      <p:sp>
        <p:nvSpPr>
          <p:cNvPr id="22" name="Rechthoek 21">
            <a:extLst>
              <a:ext uri="{FF2B5EF4-FFF2-40B4-BE49-F238E27FC236}">
                <a16:creationId xmlns:a16="http://schemas.microsoft.com/office/drawing/2014/main" id="{17CD2369-879E-4E31-8B7F-A73886B25F12}"/>
              </a:ext>
            </a:extLst>
          </p:cNvPr>
          <p:cNvSpPr/>
          <p:nvPr/>
        </p:nvSpPr>
        <p:spPr>
          <a:xfrm>
            <a:off x="5579704" y="2342734"/>
            <a:ext cx="752006" cy="420404"/>
          </a:xfrm>
          <a:prstGeom prst="rect">
            <a:avLst/>
          </a:prstGeom>
          <a:noFill/>
        </p:spPr>
        <p:txBody>
          <a:bodyPr spcFirstLastPara="1" wrap="none" lIns="68580" tIns="34290" rIns="68580" bIns="34290" numCol="1">
            <a:prstTxWarp prst="textArchUp">
              <a:avLst>
                <a:gd name="adj" fmla="val 6390353"/>
              </a:avLst>
            </a:prstTxWarp>
            <a:spAutoFit/>
          </a:bodyPr>
          <a:lstStyle/>
          <a:p>
            <a:pPr algn="ctr"/>
            <a:r>
              <a:rPr lang="nl-NL" sz="1050" dirty="0">
                <a:ln w="0"/>
                <a:solidFill>
                  <a:schemeClr val="tx1">
                    <a:lumMod val="85000"/>
                    <a:lumOff val="15000"/>
                  </a:schemeClr>
                </a:solidFill>
                <a:effectLst>
                  <a:outerShdw blurRad="38100" dist="19050" dir="2700000" algn="tl" rotWithShape="0">
                    <a:schemeClr val="dk1">
                      <a:alpha val="40000"/>
                    </a:schemeClr>
                  </a:outerShdw>
                </a:effectLst>
              </a:rPr>
              <a:t>Pijn</a:t>
            </a:r>
          </a:p>
        </p:txBody>
      </p:sp>
      <p:sp>
        <p:nvSpPr>
          <p:cNvPr id="23" name="Rechthoek 22">
            <a:extLst>
              <a:ext uri="{FF2B5EF4-FFF2-40B4-BE49-F238E27FC236}">
                <a16:creationId xmlns:a16="http://schemas.microsoft.com/office/drawing/2014/main" id="{22DC50BE-E98A-492D-8300-203A581D4700}"/>
              </a:ext>
            </a:extLst>
          </p:cNvPr>
          <p:cNvSpPr/>
          <p:nvPr/>
        </p:nvSpPr>
        <p:spPr>
          <a:xfrm>
            <a:off x="6736705" y="2348463"/>
            <a:ext cx="752006" cy="420404"/>
          </a:xfrm>
          <a:prstGeom prst="rect">
            <a:avLst/>
          </a:prstGeom>
          <a:noFill/>
        </p:spPr>
        <p:txBody>
          <a:bodyPr spcFirstLastPara="1" wrap="none" lIns="68580" tIns="34290" rIns="68580" bIns="34290" numCol="1">
            <a:prstTxWarp prst="textArchUp">
              <a:avLst>
                <a:gd name="adj" fmla="val 6390353"/>
              </a:avLst>
            </a:prstTxWarp>
            <a:spAutoFit/>
          </a:bodyPr>
          <a:lstStyle/>
          <a:p>
            <a:pPr algn="ctr"/>
            <a:r>
              <a:rPr lang="nl-NL" sz="1050" dirty="0">
                <a:ln w="0"/>
                <a:solidFill>
                  <a:schemeClr val="tx1">
                    <a:lumMod val="85000"/>
                    <a:lumOff val="15000"/>
                  </a:schemeClr>
                </a:solidFill>
                <a:effectLst>
                  <a:outerShdw blurRad="38100" dist="19050" dir="2700000" algn="tl" rotWithShape="0">
                    <a:schemeClr val="dk1">
                      <a:alpha val="40000"/>
                    </a:schemeClr>
                  </a:outerShdw>
                </a:effectLst>
              </a:rPr>
              <a:t>Tranende ogen</a:t>
            </a:r>
          </a:p>
        </p:txBody>
      </p:sp>
      <p:sp>
        <p:nvSpPr>
          <p:cNvPr id="24" name="Rechthoek 23">
            <a:extLst>
              <a:ext uri="{FF2B5EF4-FFF2-40B4-BE49-F238E27FC236}">
                <a16:creationId xmlns:a16="http://schemas.microsoft.com/office/drawing/2014/main" id="{92504443-ACF9-4FE8-BEE8-C54C1E332725}"/>
              </a:ext>
            </a:extLst>
          </p:cNvPr>
          <p:cNvSpPr/>
          <p:nvPr/>
        </p:nvSpPr>
        <p:spPr>
          <a:xfrm>
            <a:off x="6712727" y="4374221"/>
            <a:ext cx="752006" cy="420404"/>
          </a:xfrm>
          <a:prstGeom prst="rect">
            <a:avLst/>
          </a:prstGeom>
          <a:noFill/>
        </p:spPr>
        <p:txBody>
          <a:bodyPr spcFirstLastPara="1" wrap="none" lIns="68580" tIns="34290" rIns="68580" bIns="34290" numCol="1">
            <a:prstTxWarp prst="textArchUp">
              <a:avLst>
                <a:gd name="adj" fmla="val 6390353"/>
              </a:avLst>
            </a:prstTxWarp>
            <a:spAutoFit/>
          </a:bodyPr>
          <a:lstStyle/>
          <a:p>
            <a:pPr algn="ctr"/>
            <a:r>
              <a:rPr lang="nl-NL" sz="1050" dirty="0">
                <a:ln w="0"/>
                <a:solidFill>
                  <a:schemeClr val="tx1">
                    <a:lumMod val="85000"/>
                    <a:lumOff val="15000"/>
                  </a:schemeClr>
                </a:solidFill>
                <a:effectLst>
                  <a:outerShdw blurRad="38100" dist="19050" dir="2700000" algn="tl" rotWithShape="0">
                    <a:schemeClr val="dk1">
                      <a:alpha val="40000"/>
                    </a:schemeClr>
                  </a:outerShdw>
                </a:effectLst>
              </a:rPr>
              <a:t>Vermoeide ogen</a:t>
            </a:r>
          </a:p>
        </p:txBody>
      </p:sp>
      <p:sp>
        <p:nvSpPr>
          <p:cNvPr id="25" name="Rechthoek 24">
            <a:extLst>
              <a:ext uri="{FF2B5EF4-FFF2-40B4-BE49-F238E27FC236}">
                <a16:creationId xmlns:a16="http://schemas.microsoft.com/office/drawing/2014/main" id="{C822485F-0929-4FC3-8718-974DDA53469E}"/>
              </a:ext>
            </a:extLst>
          </p:cNvPr>
          <p:cNvSpPr/>
          <p:nvPr/>
        </p:nvSpPr>
        <p:spPr>
          <a:xfrm>
            <a:off x="3339831" y="3358915"/>
            <a:ext cx="752006" cy="420404"/>
          </a:xfrm>
          <a:prstGeom prst="rect">
            <a:avLst/>
          </a:prstGeom>
          <a:noFill/>
        </p:spPr>
        <p:txBody>
          <a:bodyPr spcFirstLastPara="1" wrap="none" lIns="68580" tIns="34290" rIns="68580" bIns="34290" numCol="1">
            <a:prstTxWarp prst="textArchUp">
              <a:avLst>
                <a:gd name="adj" fmla="val 6390353"/>
              </a:avLst>
            </a:prstTxWarp>
            <a:spAutoFit/>
          </a:bodyPr>
          <a:lstStyle/>
          <a:p>
            <a:pPr algn="ctr"/>
            <a:r>
              <a:rPr lang="nl-NL" sz="1050" dirty="0">
                <a:ln w="0"/>
                <a:solidFill>
                  <a:schemeClr val="tx1">
                    <a:lumMod val="85000"/>
                    <a:lumOff val="15000"/>
                  </a:schemeClr>
                </a:solidFill>
                <a:effectLst>
                  <a:outerShdw blurRad="38100" dist="19050" dir="2700000" algn="tl" rotWithShape="0">
                    <a:schemeClr val="dk1">
                      <a:alpha val="40000"/>
                    </a:schemeClr>
                  </a:outerShdw>
                </a:effectLst>
              </a:rPr>
              <a:t>Wazig zien</a:t>
            </a:r>
          </a:p>
        </p:txBody>
      </p:sp>
      <p:sp>
        <p:nvSpPr>
          <p:cNvPr id="27" name="Rechthoek 26">
            <a:extLst>
              <a:ext uri="{FF2B5EF4-FFF2-40B4-BE49-F238E27FC236}">
                <a16:creationId xmlns:a16="http://schemas.microsoft.com/office/drawing/2014/main" id="{8A116361-FF5A-4FC2-A00F-B9330F9D3CFB}"/>
              </a:ext>
            </a:extLst>
          </p:cNvPr>
          <p:cNvSpPr/>
          <p:nvPr/>
        </p:nvSpPr>
        <p:spPr>
          <a:xfrm>
            <a:off x="4445222" y="3372724"/>
            <a:ext cx="752006" cy="420404"/>
          </a:xfrm>
          <a:prstGeom prst="rect">
            <a:avLst/>
          </a:prstGeom>
          <a:noFill/>
        </p:spPr>
        <p:txBody>
          <a:bodyPr spcFirstLastPara="1" wrap="none" lIns="68580" tIns="34290" rIns="68580" bIns="34290" numCol="1">
            <a:prstTxWarp prst="textArchUp">
              <a:avLst>
                <a:gd name="adj" fmla="val 6390353"/>
              </a:avLst>
            </a:prstTxWarp>
            <a:spAutoFit/>
          </a:bodyPr>
          <a:lstStyle/>
          <a:p>
            <a:pPr algn="ctr"/>
            <a:r>
              <a:rPr lang="nl-NL" sz="1050" dirty="0">
                <a:ln w="0"/>
                <a:solidFill>
                  <a:schemeClr val="tx1">
                    <a:lumMod val="85000"/>
                    <a:lumOff val="15000"/>
                  </a:schemeClr>
                </a:solidFill>
                <a:effectLst>
                  <a:outerShdw blurRad="38100" dist="19050" dir="2700000" algn="tl" rotWithShape="0">
                    <a:schemeClr val="dk1">
                      <a:alpha val="40000"/>
                    </a:schemeClr>
                  </a:outerShdw>
                </a:effectLst>
              </a:rPr>
              <a:t>Jeuk</a:t>
            </a:r>
          </a:p>
        </p:txBody>
      </p:sp>
      <p:sp>
        <p:nvSpPr>
          <p:cNvPr id="28" name="Rechthoek 27">
            <a:extLst>
              <a:ext uri="{FF2B5EF4-FFF2-40B4-BE49-F238E27FC236}">
                <a16:creationId xmlns:a16="http://schemas.microsoft.com/office/drawing/2014/main" id="{E3C4EF4F-7020-4F8D-B7DD-AB932D9B74CC}"/>
              </a:ext>
            </a:extLst>
          </p:cNvPr>
          <p:cNvSpPr/>
          <p:nvPr/>
        </p:nvSpPr>
        <p:spPr>
          <a:xfrm>
            <a:off x="5570770" y="3347971"/>
            <a:ext cx="752006" cy="420404"/>
          </a:xfrm>
          <a:prstGeom prst="rect">
            <a:avLst/>
          </a:prstGeom>
          <a:noFill/>
        </p:spPr>
        <p:txBody>
          <a:bodyPr spcFirstLastPara="1" wrap="none" lIns="68580" tIns="34290" rIns="68580" bIns="34290" numCol="1">
            <a:prstTxWarp prst="textArchUp">
              <a:avLst>
                <a:gd name="adj" fmla="val 6390353"/>
              </a:avLst>
            </a:prstTxWarp>
            <a:spAutoFit/>
          </a:bodyPr>
          <a:lstStyle/>
          <a:p>
            <a:pPr algn="ctr"/>
            <a:r>
              <a:rPr lang="nl-NL" sz="1050" dirty="0">
                <a:ln w="0"/>
                <a:solidFill>
                  <a:schemeClr val="tx1">
                    <a:lumMod val="85000"/>
                    <a:lumOff val="15000"/>
                  </a:schemeClr>
                </a:solidFill>
                <a:effectLst>
                  <a:outerShdw blurRad="38100" dist="19050" dir="2700000" algn="tl" rotWithShape="0">
                    <a:schemeClr val="dk1">
                      <a:alpha val="40000"/>
                    </a:schemeClr>
                  </a:outerShdw>
                </a:effectLst>
              </a:rPr>
              <a:t>Lichtgevoeligheid</a:t>
            </a:r>
          </a:p>
        </p:txBody>
      </p:sp>
      <p:sp>
        <p:nvSpPr>
          <p:cNvPr id="39" name="Rechthoek 38">
            <a:extLst>
              <a:ext uri="{FF2B5EF4-FFF2-40B4-BE49-F238E27FC236}">
                <a16:creationId xmlns:a16="http://schemas.microsoft.com/office/drawing/2014/main" id="{4A42BA95-978C-418F-98B9-6311E2E80DF7}"/>
              </a:ext>
            </a:extLst>
          </p:cNvPr>
          <p:cNvSpPr/>
          <p:nvPr/>
        </p:nvSpPr>
        <p:spPr>
          <a:xfrm>
            <a:off x="6659291" y="3341367"/>
            <a:ext cx="858878" cy="420404"/>
          </a:xfrm>
          <a:prstGeom prst="rect">
            <a:avLst/>
          </a:prstGeom>
          <a:noFill/>
        </p:spPr>
        <p:txBody>
          <a:bodyPr spcFirstLastPara="1" wrap="none" lIns="68580" tIns="34290" rIns="68580" bIns="34290" numCol="1">
            <a:prstTxWarp prst="textArchUp">
              <a:avLst>
                <a:gd name="adj" fmla="val 8852317"/>
              </a:avLst>
            </a:prstTxWarp>
            <a:spAutoFit/>
          </a:bodyPr>
          <a:lstStyle/>
          <a:p>
            <a:pPr algn="ctr"/>
            <a:r>
              <a:rPr lang="nl-NL" sz="1050" dirty="0">
                <a:ln w="0"/>
                <a:solidFill>
                  <a:schemeClr val="tx1">
                    <a:lumMod val="85000"/>
                    <a:lumOff val="15000"/>
                  </a:schemeClr>
                </a:solidFill>
                <a:effectLst>
                  <a:outerShdw blurRad="38100" dist="19050" dir="2700000" algn="tl" rotWithShape="0">
                    <a:schemeClr val="dk1">
                      <a:alpha val="40000"/>
                    </a:schemeClr>
                  </a:outerShdw>
                </a:effectLst>
              </a:rPr>
              <a:t>Irritatie door wind</a:t>
            </a:r>
          </a:p>
        </p:txBody>
      </p:sp>
    </p:spTree>
    <p:extLst>
      <p:ext uri="{BB962C8B-B14F-4D97-AF65-F5344CB8AC3E}">
        <p14:creationId xmlns:p14="http://schemas.microsoft.com/office/powerpoint/2010/main" val="40057769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369A15BD-B1C9-4187-B6F1-095ECD258D58}"/>
              </a:ext>
            </a:extLst>
          </p:cNvPr>
          <p:cNvSpPr>
            <a:spLocks noGrp="1"/>
          </p:cNvSpPr>
          <p:nvPr>
            <p:ph type="title"/>
          </p:nvPr>
        </p:nvSpPr>
        <p:spPr>
          <a:xfrm>
            <a:off x="3409025" y="1131094"/>
            <a:ext cx="5106325" cy="994172"/>
          </a:xfrm>
        </p:spPr>
        <p:txBody>
          <a:bodyPr/>
          <a:lstStyle/>
          <a:p>
            <a:r>
              <a:rPr lang="en-US" b="1" dirty="0" err="1"/>
              <a:t>Voorkomen</a:t>
            </a:r>
            <a:r>
              <a:rPr lang="en-US" b="1" dirty="0"/>
              <a:t> </a:t>
            </a:r>
            <a:r>
              <a:rPr lang="en-US" b="1" dirty="0" err="1"/>
              <a:t>oogproblemen</a:t>
            </a:r>
            <a:endParaRPr lang="nl-NL" b="1" dirty="0"/>
          </a:p>
        </p:txBody>
      </p:sp>
      <p:sp>
        <p:nvSpPr>
          <p:cNvPr id="4" name="Tijdelijke aanduiding voor inhoud 3">
            <a:extLst>
              <a:ext uri="{FF2B5EF4-FFF2-40B4-BE49-F238E27FC236}">
                <a16:creationId xmlns:a16="http://schemas.microsoft.com/office/drawing/2014/main" id="{5311AE1F-C584-48C2-9C47-E73DF75F8567}"/>
              </a:ext>
            </a:extLst>
          </p:cNvPr>
          <p:cNvSpPr>
            <a:spLocks noGrp="1"/>
          </p:cNvSpPr>
          <p:nvPr>
            <p:ph sz="half" idx="2"/>
          </p:nvPr>
        </p:nvSpPr>
        <p:spPr>
          <a:xfrm>
            <a:off x="3408469" y="2226469"/>
            <a:ext cx="5106326" cy="3263504"/>
          </a:xfrm>
        </p:spPr>
        <p:txBody>
          <a:bodyPr/>
          <a:lstStyle/>
          <a:p>
            <a:pPr marL="0" indent="0">
              <a:buNone/>
            </a:pPr>
            <a:endParaRPr lang="nl-NL" dirty="0"/>
          </a:p>
        </p:txBody>
      </p:sp>
      <p:graphicFrame>
        <p:nvGraphicFramePr>
          <p:cNvPr id="8" name="Grafiek 7">
            <a:extLst>
              <a:ext uri="{FF2B5EF4-FFF2-40B4-BE49-F238E27FC236}">
                <a16:creationId xmlns:a16="http://schemas.microsoft.com/office/drawing/2014/main" id="{D57321D4-9C23-4B3D-B8DF-05CDE20E4653}"/>
              </a:ext>
            </a:extLst>
          </p:cNvPr>
          <p:cNvGraphicFramePr>
            <a:graphicFrameLocks/>
          </p:cNvGraphicFramePr>
          <p:nvPr>
            <p:extLst>
              <p:ext uri="{D42A27DB-BD31-4B8C-83A1-F6EECF244321}">
                <p14:modId xmlns:p14="http://schemas.microsoft.com/office/powerpoint/2010/main" val="3030191899"/>
              </p:ext>
            </p:extLst>
          </p:nvPr>
        </p:nvGraphicFramePr>
        <p:xfrm>
          <a:off x="3409024" y="2647455"/>
          <a:ext cx="4776044" cy="319743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537199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31ED58D-6A38-2C52-AF96-6323588BB51A}"/>
              </a:ext>
            </a:extLst>
          </p:cNvPr>
          <p:cNvSpPr>
            <a:spLocks noGrp="1"/>
          </p:cNvSpPr>
          <p:nvPr>
            <p:ph type="title"/>
          </p:nvPr>
        </p:nvSpPr>
        <p:spPr>
          <a:xfrm>
            <a:off x="522000" y="866182"/>
            <a:ext cx="8100000" cy="533400"/>
          </a:xfrm>
        </p:spPr>
        <p:txBody>
          <a:bodyPr anchor="ctr">
            <a:normAutofit/>
          </a:bodyPr>
          <a:lstStyle/>
          <a:p>
            <a:r>
              <a:rPr lang="en-US" sz="3200" dirty="0" err="1"/>
              <a:t>Invloed</a:t>
            </a:r>
            <a:r>
              <a:rPr lang="en-US" sz="3200" dirty="0"/>
              <a:t> op het </a:t>
            </a:r>
            <a:r>
              <a:rPr lang="en-US" sz="3200" dirty="0" err="1"/>
              <a:t>dagelijks</a:t>
            </a:r>
            <a:r>
              <a:rPr lang="en-US" sz="3200" dirty="0"/>
              <a:t> </a:t>
            </a:r>
            <a:r>
              <a:rPr lang="en-US" sz="3200" dirty="0" err="1"/>
              <a:t>leven</a:t>
            </a:r>
            <a:endParaRPr lang="en-US" sz="3200" dirty="0"/>
          </a:p>
        </p:txBody>
      </p:sp>
      <p:graphicFrame>
        <p:nvGraphicFramePr>
          <p:cNvPr id="9" name="Grafiek 8">
            <a:extLst>
              <a:ext uri="{FF2B5EF4-FFF2-40B4-BE49-F238E27FC236}">
                <a16:creationId xmlns:a16="http://schemas.microsoft.com/office/drawing/2014/main" id="{2A3B5A69-8D87-4D9A-991E-55E431580C30}"/>
              </a:ext>
            </a:extLst>
          </p:cNvPr>
          <p:cNvGraphicFramePr>
            <a:graphicFrameLocks/>
          </p:cNvGraphicFramePr>
          <p:nvPr>
            <p:extLst>
              <p:ext uri="{D42A27DB-BD31-4B8C-83A1-F6EECF244321}">
                <p14:modId xmlns:p14="http://schemas.microsoft.com/office/powerpoint/2010/main" val="1843152962"/>
              </p:ext>
            </p:extLst>
          </p:nvPr>
        </p:nvGraphicFramePr>
        <p:xfrm>
          <a:off x="353961" y="1524000"/>
          <a:ext cx="8582221" cy="446781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09634946"/>
      </p:ext>
    </p:extLst>
  </p:cSld>
  <p:clrMapOvr>
    <a:masterClrMapping/>
  </p:clrMapOvr>
</p:sld>
</file>

<file path=ppt/theme/theme1.xml><?xml version="1.0" encoding="utf-8"?>
<a:theme xmlns:a="http://schemas.openxmlformats.org/drawingml/2006/main" name="MST Thema">
  <a:themeElements>
    <a:clrScheme name="MST">
      <a:dk1>
        <a:srgbClr val="4D4D4F"/>
      </a:dk1>
      <a:lt1>
        <a:sysClr val="window" lastClr="FFFFFF"/>
      </a:lt1>
      <a:dk2>
        <a:srgbClr val="00B3BE"/>
      </a:dk2>
      <a:lt2>
        <a:srgbClr val="D9EBB6"/>
      </a:lt2>
      <a:accent1>
        <a:srgbClr val="7AB800"/>
      </a:accent1>
      <a:accent2>
        <a:srgbClr val="00B3BE"/>
      </a:accent2>
      <a:accent3>
        <a:srgbClr val="159557"/>
      </a:accent3>
      <a:accent4>
        <a:srgbClr val="1C9BAA"/>
      </a:accent4>
      <a:accent5>
        <a:srgbClr val="35A85D"/>
      </a:accent5>
      <a:accent6>
        <a:srgbClr val="B7E4E6"/>
      </a:accent6>
      <a:hlink>
        <a:srgbClr val="4D4D4F"/>
      </a:hlink>
      <a:folHlink>
        <a:srgbClr val="4D4D4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ST_Presentatie.potx" id="{03E12D59-2DEF-4D05-B35D-4739B5A81616}" vid="{B5B4563E-A330-4466-8520-91D27F817633}"/>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316</TotalTime>
  <Words>2164</Words>
  <Application>Microsoft Office PowerPoint</Application>
  <PresentationFormat>Diavoorstelling (4:3)</PresentationFormat>
  <Paragraphs>225</Paragraphs>
  <Slides>28</Slides>
  <Notes>19</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28</vt:i4>
      </vt:variant>
    </vt:vector>
  </HeadingPairs>
  <TitlesOfParts>
    <vt:vector size="33" baseType="lpstr">
      <vt:lpstr>-apple-system</vt:lpstr>
      <vt:lpstr>Arial</vt:lpstr>
      <vt:lpstr>Barlow</vt:lpstr>
      <vt:lpstr>Calibri</vt:lpstr>
      <vt:lpstr>MST Thema</vt:lpstr>
      <vt:lpstr>Oogproblemen bij de ziekte   van Parkinson</vt:lpstr>
      <vt:lpstr>Inhoud </vt:lpstr>
      <vt:lpstr>Motorische symptomen</vt:lpstr>
      <vt:lpstr>Niet-motorische symptomen</vt:lpstr>
      <vt:lpstr>PowerPoint-presentatie</vt:lpstr>
      <vt:lpstr>PowerPoint-presentatie</vt:lpstr>
      <vt:lpstr>Oogproblemen</vt:lpstr>
      <vt:lpstr>Voorkomen oogproblemen</vt:lpstr>
      <vt:lpstr>Invloed op het dagelijks leven</vt:lpstr>
      <vt:lpstr>Zien en lopen</vt:lpstr>
      <vt:lpstr>Meest voorkomende problemen</vt:lpstr>
      <vt:lpstr>Droge ogen: symptomen </vt:lpstr>
      <vt:lpstr>Droge ogen: hoe ontstaat het? </vt:lpstr>
      <vt:lpstr>Droge ogen: behandeling</vt:lpstr>
      <vt:lpstr>Dubbelzien: symptomen</vt:lpstr>
      <vt:lpstr>Dubbelzien:  hoe ontstaat het? </vt:lpstr>
      <vt:lpstr>Dubbelzien:  hoe ontstaat het? </vt:lpstr>
      <vt:lpstr>Dubbelzien: behandeling </vt:lpstr>
      <vt:lpstr>Verminderd contrast en kleurenzien: symptomen</vt:lpstr>
      <vt:lpstr>Verminderd contrast en kleurenzien hoe komt het?</vt:lpstr>
      <vt:lpstr>Verminderd contrast en kleurenzien: behandeling</vt:lpstr>
      <vt:lpstr>Cataract</vt:lpstr>
      <vt:lpstr>Cataract</vt:lpstr>
      <vt:lpstr>Glaucoom </vt:lpstr>
      <vt:lpstr>De invloed van medicatie</vt:lpstr>
      <vt:lpstr>Wat te doen bij oogproblemen?</vt:lpstr>
      <vt:lpstr>Tips </vt:lpstr>
      <vt:lpstr>Websites </vt:lpstr>
    </vt:vector>
  </TitlesOfParts>
  <Company>Medisch Spectrum Twente</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Als een pilletje niet meer genoeg is…</dc:title>
  <dc:subject>Template voor een PowerPoint presentatie</dc:subject>
  <dc:creator>J Pennings-Timmerman</dc:creator>
  <dc:description>versie 1.1</dc:description>
  <cp:lastModifiedBy>Borm, C.</cp:lastModifiedBy>
  <cp:revision>22</cp:revision>
  <dcterms:created xsi:type="dcterms:W3CDTF">2018-01-29T09:11:26Z</dcterms:created>
  <dcterms:modified xsi:type="dcterms:W3CDTF">2024-09-16T15:42:32Z</dcterms:modified>
  <cp:category>Huisstijl</cp:category>
</cp:coreProperties>
</file>