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36"/>
  </p:notesMasterIdLst>
  <p:handoutMasterIdLst>
    <p:handoutMasterId r:id="rId37"/>
  </p:handoutMasterIdLst>
  <p:sldIdLst>
    <p:sldId id="340" r:id="rId3"/>
    <p:sldId id="265" r:id="rId4"/>
    <p:sldId id="418" r:id="rId5"/>
    <p:sldId id="411" r:id="rId6"/>
    <p:sldId id="396" r:id="rId7"/>
    <p:sldId id="398" r:id="rId8"/>
    <p:sldId id="397" r:id="rId9"/>
    <p:sldId id="285" r:id="rId10"/>
    <p:sldId id="276" r:id="rId11"/>
    <p:sldId id="286" r:id="rId12"/>
    <p:sldId id="288" r:id="rId13"/>
    <p:sldId id="289" r:id="rId14"/>
    <p:sldId id="341" r:id="rId15"/>
    <p:sldId id="342" r:id="rId16"/>
    <p:sldId id="399" r:id="rId17"/>
    <p:sldId id="349" r:id="rId18"/>
    <p:sldId id="350" r:id="rId19"/>
    <p:sldId id="360" r:id="rId20"/>
    <p:sldId id="361" r:id="rId21"/>
    <p:sldId id="364" r:id="rId22"/>
    <p:sldId id="393" r:id="rId23"/>
    <p:sldId id="337" r:id="rId24"/>
    <p:sldId id="401" r:id="rId25"/>
    <p:sldId id="402" r:id="rId26"/>
    <p:sldId id="408" r:id="rId27"/>
    <p:sldId id="405" r:id="rId28"/>
    <p:sldId id="416" r:id="rId29"/>
    <p:sldId id="417" r:id="rId30"/>
    <p:sldId id="415" r:id="rId31"/>
    <p:sldId id="414" r:id="rId32"/>
    <p:sldId id="410" r:id="rId33"/>
    <p:sldId id="412" r:id="rId34"/>
    <p:sldId id="338" r:id="rId35"/>
  </p:sldIdLst>
  <p:sldSz cx="9144000" cy="6858000" type="screen4x3"/>
  <p:notesSz cx="7315200" cy="96012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267" autoAdjust="0"/>
  </p:normalViewPr>
  <p:slideViewPr>
    <p:cSldViewPr>
      <p:cViewPr varScale="1">
        <p:scale>
          <a:sx n="63" d="100"/>
          <a:sy n="63" d="100"/>
        </p:scale>
        <p:origin x="1378" y="91"/>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6" d="100"/>
          <a:sy n="56" d="100"/>
        </p:scale>
        <p:origin x="-283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a:t>Copyright LSVT Global. Inc. 2015</a:t>
            </a:r>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D286C97-65D1-494F-94E8-3E1B5EA0F4C2}" type="slidenum">
              <a:rPr lang="en-US" smtClean="0"/>
              <a:t>‹nr.›</a:t>
            </a:fld>
            <a:endParaRPr lang="en-US"/>
          </a:p>
        </p:txBody>
      </p:sp>
    </p:spTree>
    <p:extLst>
      <p:ext uri="{BB962C8B-B14F-4D97-AF65-F5344CB8AC3E}">
        <p14:creationId xmlns:p14="http://schemas.microsoft.com/office/powerpoint/2010/main" val="27451981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a:t>Copyright LSVT Global. Inc. 2015</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B34791A-BC71-447A-B826-1771A8DBC12E}" type="slidenum">
              <a:rPr lang="en-US" smtClean="0"/>
              <a:pPr/>
              <a:t>‹nr.›</a:t>
            </a:fld>
            <a:endParaRPr lang="en-US"/>
          </a:p>
        </p:txBody>
      </p:sp>
    </p:spTree>
    <p:extLst>
      <p:ext uri="{BB962C8B-B14F-4D97-AF65-F5344CB8AC3E}">
        <p14:creationId xmlns:p14="http://schemas.microsoft.com/office/powerpoint/2010/main" val="394306120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l.wikipedia.org/wiki/Hersene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nl.wikipedia.org/wiki/Neuron" TargetMode="External"/><Relationship Id="rId4" Type="http://schemas.openxmlformats.org/officeDocument/2006/relationships/hyperlink" Target="https://nl.wikipedia.org/wiki/Neurotrofin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D35B5D-78BB-427F-8992-E9F8F5F2B0F0}" type="slidenum">
              <a:rPr lang="en-US" smtClean="0"/>
              <a:pPr fontAlgn="base">
                <a:spcBef>
                  <a:spcPct val="0"/>
                </a:spcBef>
                <a:spcAft>
                  <a:spcPct val="0"/>
                </a:spcAft>
                <a:defRPr/>
              </a:pPr>
              <a:t>1</a:t>
            </a:fld>
            <a:endParaRPr lang="en-US" dirty="0"/>
          </a:p>
        </p:txBody>
      </p:sp>
      <p:sp>
        <p:nvSpPr>
          <p:cNvPr id="5" name="Footer Placeholder 4"/>
          <p:cNvSpPr>
            <a:spLocks noGrp="1"/>
          </p:cNvSpPr>
          <p:nvPr>
            <p:ph type="ftr" sz="quarter" idx="4"/>
          </p:nvPr>
        </p:nvSpPr>
        <p:spPr/>
        <p:txBody>
          <a:bodyPr/>
          <a:lstStyle/>
          <a:p>
            <a:pPr>
              <a:defRPr/>
            </a:pPr>
            <a:r>
              <a:rPr lang="en-US"/>
              <a:t>Copyright LSVT Global. Inc. 2015</a:t>
            </a:r>
            <a:endParaRPr lang="en-US" dirty="0"/>
          </a:p>
        </p:txBody>
      </p:sp>
      <p:sp>
        <p:nvSpPr>
          <p:cNvPr id="6" name="Date Placeholder 5"/>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427607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a:defRPr/>
            </a:pPr>
            <a:fld id="{DFB01B42-855E-4359-8DEC-AC9AAD758E8F}" type="slidenum">
              <a:rPr lang="en-US" smtClean="0">
                <a:ea typeface="MS PGothic" pitchFamily="34" charset="-128"/>
              </a:rPr>
              <a:pPr>
                <a:defRPr/>
              </a:pPr>
              <a:t>12</a:t>
            </a:fld>
            <a:endParaRPr lang="en-US">
              <a:ea typeface="MS PGothic" pitchFamily="34" charset="-128"/>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5" name="Footer Placeholder 4"/>
          <p:cNvSpPr>
            <a:spLocks noGrp="1"/>
          </p:cNvSpPr>
          <p:nvPr>
            <p:ph type="ftr" sz="quarter" idx="4"/>
          </p:nvPr>
        </p:nvSpPr>
        <p:spPr/>
        <p:txBody>
          <a:bodyPr/>
          <a:lstStyle/>
          <a:p>
            <a:pPr>
              <a:defRPr/>
            </a:pPr>
            <a:r>
              <a:rPr lang="en-US"/>
              <a:t>Copyright LSVT Global. Inc. 2015</a:t>
            </a:r>
          </a:p>
        </p:txBody>
      </p:sp>
      <p:sp>
        <p:nvSpPr>
          <p:cNvPr id="6" name="Date Placeholder 5"/>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420678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F88FF9A-1B43-4B39-9E36-FA1BE52B86FE}" type="slidenum">
              <a:rPr lang="en-US" smtClean="0"/>
              <a:pPr eaLnBrk="1" hangingPunct="1"/>
              <a:t>13</a:t>
            </a:fld>
            <a:endParaRPr lang="en-US" dirty="0"/>
          </a:p>
        </p:txBody>
      </p:sp>
      <p:sp>
        <p:nvSpPr>
          <p:cNvPr id="112643"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2644" name="Rectangle 3"/>
          <p:cNvSpPr>
            <a:spLocks noGrp="1" noChangeArrowheads="1"/>
          </p:cNvSpPr>
          <p:nvPr>
            <p:ph type="body" idx="1"/>
          </p:nvPr>
        </p:nvSpPr>
        <p:spPr>
          <a:xfrm>
            <a:off x="975360" y="4560570"/>
            <a:ext cx="5364480" cy="4320540"/>
          </a:xfrm>
          <a:solidFill>
            <a:srgbClr val="FFFFFF"/>
          </a:solidFill>
          <a:ln>
            <a:solidFill>
              <a:srgbClr val="000000"/>
            </a:solidFill>
          </a:ln>
        </p:spPr>
        <p:txBody>
          <a:bodyPr/>
          <a:lstStyle/>
          <a:p>
            <a:pPr eaLnBrk="1" hangingPunct="1"/>
            <a:r>
              <a:rPr lang="en-US" dirty="0" err="1"/>
              <a:t>Voor</a:t>
            </a:r>
            <a:r>
              <a:rPr lang="en-US" dirty="0"/>
              <a:t> de stem is </a:t>
            </a:r>
            <a:r>
              <a:rPr lang="en-US" dirty="0" err="1"/>
              <a:t>er</a:t>
            </a:r>
            <a:r>
              <a:rPr lang="en-US" dirty="0"/>
              <a:t> </a:t>
            </a:r>
            <a:r>
              <a:rPr lang="en-US" dirty="0" err="1"/>
              <a:t>een</a:t>
            </a:r>
            <a:r>
              <a:rPr lang="en-US" dirty="0"/>
              <a:t> PLVT APP </a:t>
            </a:r>
            <a:r>
              <a:rPr lang="en-US" dirty="0" err="1"/>
              <a:t>en</a:t>
            </a:r>
            <a:r>
              <a:rPr lang="en-US" dirty="0"/>
              <a:t> </a:t>
            </a:r>
            <a:r>
              <a:rPr lang="en-US" dirty="0" err="1"/>
              <a:t>bij</a:t>
            </a:r>
            <a:r>
              <a:rPr lang="en-US" dirty="0"/>
              <a:t> het </a:t>
            </a:r>
            <a:r>
              <a:rPr lang="en-US" dirty="0" err="1"/>
              <a:t>bewegen</a:t>
            </a:r>
            <a:r>
              <a:rPr lang="en-US" dirty="0"/>
              <a:t> </a:t>
            </a:r>
            <a:r>
              <a:rPr lang="en-US" dirty="0" err="1"/>
              <a:t>gebruiken</a:t>
            </a:r>
            <a:r>
              <a:rPr lang="en-US" dirty="0"/>
              <a:t> we </a:t>
            </a:r>
            <a:r>
              <a:rPr lang="en-US" dirty="0" err="1"/>
              <a:t>videoopnames</a:t>
            </a:r>
            <a:r>
              <a:rPr lang="en-US" dirty="0"/>
              <a:t>.</a:t>
            </a: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LSVT Global. Inc. 2015</a:t>
            </a:r>
          </a:p>
        </p:txBody>
      </p:sp>
    </p:spTree>
    <p:extLst>
      <p:ext uri="{BB962C8B-B14F-4D97-AF65-F5344CB8AC3E}">
        <p14:creationId xmlns:p14="http://schemas.microsoft.com/office/powerpoint/2010/main" val="103728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Slide Image Placeholder 1"/>
          <p:cNvSpPr>
            <a:spLocks noGrp="1" noRot="1" noChangeAspect="1" noTextEdit="1"/>
          </p:cNvSpPr>
          <p:nvPr>
            <p:ph type="sldImg"/>
          </p:nvPr>
        </p:nvSpPr>
        <p:spPr>
          <a:ln/>
        </p:spPr>
      </p:sp>
      <p:sp>
        <p:nvSpPr>
          <p:cNvPr id="671747" name="Notes Placeholder 2"/>
          <p:cNvSpPr>
            <a:spLocks noGrp="1"/>
          </p:cNvSpPr>
          <p:nvPr>
            <p:ph type="body" idx="1"/>
          </p:nvPr>
        </p:nvSpPr>
        <p:spPr>
          <a:xfrm>
            <a:off x="754744" y="4581526"/>
            <a:ext cx="5851525" cy="4319587"/>
          </a:xfrm>
          <a:noFill/>
          <a:ln/>
        </p:spPr>
        <p:txBody>
          <a:bodyPr/>
          <a:lstStyle/>
          <a:p>
            <a:r>
              <a:rPr lang="en-US" dirty="0">
                <a:latin typeface="Arial" pitchFamily="34" charset="0"/>
                <a:cs typeface="Arial" pitchFamily="34" charset="0"/>
              </a:rPr>
              <a:t>To REVIEW…..</a:t>
            </a:r>
          </a:p>
          <a:p>
            <a:r>
              <a:rPr lang="en-US" dirty="0">
                <a:latin typeface="Arial" pitchFamily="34" charset="0"/>
                <a:cs typeface="Arial" pitchFamily="34" charset="0"/>
              </a:rPr>
              <a:t>Start at bottom:</a:t>
            </a:r>
            <a:r>
              <a:rPr lang="en-US" baseline="0" dirty="0">
                <a:latin typeface="Arial" pitchFamily="34" charset="0"/>
                <a:cs typeface="Arial" pitchFamily="34" charset="0"/>
              </a:rPr>
              <a:t>  there is a reduced drive from the brain resulting in reduced amplitude of motor output.  This results in slow, small movements.  The person with PD does not recognize movements are small and slow (or the extent to which they are small and slow), therefore, they continue to self-cue reduced drive.  They are stuck in this pattern pre-treatment.  </a:t>
            </a:r>
            <a:endParaRPr lang="en-US" dirty="0">
              <a:latin typeface="Arial" pitchFamily="34" charset="0"/>
              <a:cs typeface="Arial" pitchFamily="34" charset="0"/>
            </a:endParaRPr>
          </a:p>
        </p:txBody>
      </p:sp>
      <p:sp>
        <p:nvSpPr>
          <p:cNvPr id="671748" name="Slide Number Placeholder 3"/>
          <p:cNvSpPr>
            <a:spLocks noGrp="1"/>
          </p:cNvSpPr>
          <p:nvPr>
            <p:ph type="sldNum" sz="quarter" idx="5"/>
          </p:nvPr>
        </p:nvSpPr>
        <p:spPr>
          <a:noFill/>
        </p:spPr>
        <p:txBody>
          <a:bodyPr/>
          <a:lstStyle/>
          <a:p>
            <a:fld id="{D0645F3D-16F5-4428-9D94-7EB89DFAEE53}" type="slidenum">
              <a:rPr lang="en-US" smtClean="0">
                <a:solidFill>
                  <a:prstClr val="black"/>
                </a:solidFill>
                <a:latin typeface="Arial" pitchFamily="34" charset="0"/>
                <a:cs typeface="Arial" pitchFamily="34" charset="0"/>
              </a:rPr>
              <a:pPr/>
              <a:t>14</a:t>
            </a:fld>
            <a:endParaRPr lang="en-US" dirty="0">
              <a:solidFill>
                <a:prstClr val="black"/>
              </a:solidFill>
              <a:latin typeface="Arial" pitchFamily="34" charset="0"/>
              <a:cs typeface="Arial" pitchFamily="34" charset="0"/>
            </a:endParaRP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LSVT Global. Inc. 2015</a:t>
            </a:r>
          </a:p>
        </p:txBody>
      </p:sp>
    </p:spTree>
    <p:extLst>
      <p:ext uri="{BB962C8B-B14F-4D97-AF65-F5344CB8AC3E}">
        <p14:creationId xmlns:p14="http://schemas.microsoft.com/office/powerpoint/2010/main" val="1838740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p:txBody>
          <a:bodyPr/>
          <a:lstStyle/>
          <a:p>
            <a:pPr>
              <a:defRPr/>
            </a:pPr>
            <a:fld id="{151687D4-659C-4C13-B824-903DC1D206BA}" type="slidenum">
              <a:rPr lang="en-US" smtClean="0">
                <a:ea typeface="MS PGothic" pitchFamily="34" charset="-128"/>
              </a:rPr>
              <a:pPr>
                <a:defRPr/>
              </a:pPr>
              <a:t>16</a:t>
            </a:fld>
            <a:endParaRPr lang="en-US">
              <a:ea typeface="MS PGothic" pitchFamily="34" charset="-128"/>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a:defRPr/>
            </a:pPr>
            <a:r>
              <a:rPr lang="en-US" dirty="0" err="1"/>
              <a:t>Hij</a:t>
            </a:r>
            <a:r>
              <a:rPr lang="en-US" dirty="0"/>
              <a:t> is </a:t>
            </a:r>
            <a:r>
              <a:rPr lang="en-US" dirty="0" err="1"/>
              <a:t>begonnen</a:t>
            </a:r>
            <a:r>
              <a:rPr lang="en-US" dirty="0"/>
              <a:t> met </a:t>
            </a:r>
            <a:r>
              <a:rPr lang="en-US" dirty="0" err="1"/>
              <a:t>fysiotherapie</a:t>
            </a:r>
            <a:r>
              <a:rPr lang="en-US" dirty="0"/>
              <a:t> </a:t>
            </a:r>
            <a:r>
              <a:rPr lang="en-US" dirty="0" err="1"/>
              <a:t>omdat</a:t>
            </a:r>
            <a:r>
              <a:rPr lang="en-US" dirty="0"/>
              <a:t> </a:t>
            </a:r>
            <a:r>
              <a:rPr lang="en-US" dirty="0" err="1"/>
              <a:t>hij</a:t>
            </a:r>
            <a:r>
              <a:rPr lang="en-US" dirty="0"/>
              <a:t> zo </a:t>
            </a:r>
            <a:r>
              <a:rPr lang="en-US" dirty="0" err="1"/>
              <a:t>slecht</a:t>
            </a:r>
            <a:r>
              <a:rPr lang="en-US" dirty="0"/>
              <a:t> </a:t>
            </a:r>
            <a:r>
              <a:rPr lang="en-US" dirty="0" err="1"/>
              <a:t>liep</a:t>
            </a:r>
            <a:r>
              <a:rPr lang="en-US" dirty="0"/>
              <a:t> </a:t>
            </a:r>
            <a:r>
              <a:rPr lang="en-US" dirty="0" err="1"/>
              <a:t>dat</a:t>
            </a:r>
            <a:r>
              <a:rPr lang="en-US" dirty="0"/>
              <a:t> </a:t>
            </a:r>
            <a:r>
              <a:rPr lang="en-US" dirty="0" err="1"/>
              <a:t>hij</a:t>
            </a:r>
            <a:r>
              <a:rPr lang="en-US" dirty="0"/>
              <a:t> </a:t>
            </a:r>
            <a:r>
              <a:rPr lang="en-US" dirty="0" err="1"/>
              <a:t>niet</a:t>
            </a:r>
            <a:r>
              <a:rPr lang="en-US" dirty="0"/>
              <a:t> </a:t>
            </a:r>
            <a:r>
              <a:rPr lang="en-US" dirty="0" err="1"/>
              <a:t>meer</a:t>
            </a:r>
            <a:r>
              <a:rPr lang="en-US" dirty="0"/>
              <a:t> </a:t>
            </a:r>
            <a:r>
              <a:rPr lang="en-US" dirty="0" err="1"/>
              <a:t>mee</a:t>
            </a:r>
            <a:r>
              <a:rPr lang="en-US" dirty="0"/>
              <a:t> </a:t>
            </a:r>
            <a:r>
              <a:rPr lang="en-US" dirty="0" err="1"/>
              <a:t>kon</a:t>
            </a:r>
            <a:r>
              <a:rPr lang="en-US" dirty="0"/>
              <a:t> </a:t>
            </a:r>
            <a:r>
              <a:rPr lang="en-US" dirty="0" err="1"/>
              <a:t>doen</a:t>
            </a:r>
            <a:r>
              <a:rPr lang="en-US" dirty="0"/>
              <a:t> met de </a:t>
            </a:r>
            <a:r>
              <a:rPr lang="en-US" dirty="0" err="1"/>
              <a:t>meeste</a:t>
            </a:r>
            <a:r>
              <a:rPr lang="en-US" dirty="0"/>
              <a:t> </a:t>
            </a:r>
            <a:r>
              <a:rPr lang="en-US" dirty="0" err="1"/>
              <a:t>activiteiten</a:t>
            </a:r>
            <a:r>
              <a:rPr lang="en-US" dirty="0"/>
              <a:t> die </a:t>
            </a:r>
            <a:r>
              <a:rPr lang="en-US" dirty="0" err="1"/>
              <a:t>hij</a:t>
            </a:r>
            <a:r>
              <a:rPr lang="en-US" dirty="0"/>
              <a:t>  </a:t>
            </a:r>
            <a:r>
              <a:rPr lang="en-US" dirty="0" err="1"/>
              <a:t>voorheen</a:t>
            </a:r>
            <a:r>
              <a:rPr lang="en-US" dirty="0"/>
              <a:t> met </a:t>
            </a:r>
            <a:r>
              <a:rPr lang="en-US" dirty="0" err="1"/>
              <a:t>zijn</a:t>
            </a:r>
            <a:r>
              <a:rPr lang="en-US" dirty="0"/>
              <a:t> </a:t>
            </a:r>
            <a:r>
              <a:rPr lang="en-US" dirty="0" err="1"/>
              <a:t>familieleden</a:t>
            </a:r>
            <a:r>
              <a:rPr lang="en-US" dirty="0"/>
              <a:t> </a:t>
            </a:r>
            <a:r>
              <a:rPr lang="en-US" dirty="0" err="1"/>
              <a:t>ondernam</a:t>
            </a:r>
            <a:r>
              <a:rPr lang="en-US" dirty="0"/>
              <a:t>.</a:t>
            </a:r>
          </a:p>
          <a:p>
            <a:pPr eaLnBrk="1" hangingPunct="1"/>
            <a:endParaRPr lang="en-US" dirty="0"/>
          </a:p>
        </p:txBody>
      </p:sp>
      <p:sp>
        <p:nvSpPr>
          <p:cNvPr id="5" name="Footer Placeholder 4"/>
          <p:cNvSpPr>
            <a:spLocks noGrp="1"/>
          </p:cNvSpPr>
          <p:nvPr>
            <p:ph type="ftr" sz="quarter" idx="4"/>
          </p:nvPr>
        </p:nvSpPr>
        <p:spPr/>
        <p:txBody>
          <a:bodyPr/>
          <a:lstStyle/>
          <a:p>
            <a:pPr>
              <a:defRPr/>
            </a:pPr>
            <a:r>
              <a:rPr lang="en-US"/>
              <a:t>Copyright LSVT Global. Inc. 2015</a:t>
            </a:r>
          </a:p>
        </p:txBody>
      </p:sp>
      <p:sp>
        <p:nvSpPr>
          <p:cNvPr id="6" name="Date Placeholder 5"/>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95755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https://</a:t>
            </a:r>
            <a:r>
              <a:rPr lang="en-US" dirty="0" err="1"/>
              <a:t>www.youtube.com</a:t>
            </a:r>
            <a:r>
              <a:rPr lang="en-US" dirty="0"/>
              <a:t>/</a:t>
            </a:r>
            <a:r>
              <a:rPr lang="en-US" dirty="0" err="1"/>
              <a:t>watch?v</a:t>
            </a:r>
            <a:r>
              <a:rPr lang="en-US" dirty="0"/>
              <a:t>=wElz9jNrqns</a:t>
            </a:r>
          </a:p>
        </p:txBody>
      </p:sp>
      <p:sp>
        <p:nvSpPr>
          <p:cNvPr id="4" name="Slide Number Placeholder 3"/>
          <p:cNvSpPr>
            <a:spLocks noGrp="1"/>
          </p:cNvSpPr>
          <p:nvPr>
            <p:ph type="sldNum" sz="quarter" idx="5"/>
          </p:nvPr>
        </p:nvSpPr>
        <p:spPr/>
        <p:txBody>
          <a:bodyPr/>
          <a:lstStyle/>
          <a:p>
            <a:pPr>
              <a:defRPr/>
            </a:pPr>
            <a:fld id="{87DEC4E4-E472-4ADF-9326-0D883A63B294}" type="slidenum">
              <a:rPr lang="en-US" smtClean="0"/>
              <a:pPr>
                <a:defRPr/>
              </a:pPr>
              <a:t>17</a:t>
            </a:fld>
            <a:endParaRPr lang="en-US" dirty="0"/>
          </a:p>
        </p:txBody>
      </p:sp>
      <p:sp>
        <p:nvSpPr>
          <p:cNvPr id="5" name="Footer Placeholder 4"/>
          <p:cNvSpPr>
            <a:spLocks noGrp="1"/>
          </p:cNvSpPr>
          <p:nvPr>
            <p:ph type="ftr" sz="quarter" idx="4"/>
          </p:nvPr>
        </p:nvSpPr>
        <p:spPr/>
        <p:txBody>
          <a:bodyPr/>
          <a:lstStyle/>
          <a:p>
            <a:pPr>
              <a:defRPr/>
            </a:pPr>
            <a:r>
              <a:rPr lang="en-US"/>
              <a:t>Copyright LSVT Global. Inc. 2015</a:t>
            </a:r>
          </a:p>
        </p:txBody>
      </p:sp>
      <p:sp>
        <p:nvSpPr>
          <p:cNvPr id="6" name="Date Placeholder 5"/>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104225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is still to train NORMAL amplitude!</a:t>
            </a:r>
            <a:endParaRPr lang="en-US" dirty="0"/>
          </a:p>
        </p:txBody>
      </p:sp>
      <p:sp>
        <p:nvSpPr>
          <p:cNvPr id="4" name="Slide Number Placeholder 3"/>
          <p:cNvSpPr>
            <a:spLocks noGrp="1"/>
          </p:cNvSpPr>
          <p:nvPr>
            <p:ph type="sldNum" sz="quarter" idx="10"/>
          </p:nvPr>
        </p:nvSpPr>
        <p:spPr/>
        <p:txBody>
          <a:bodyPr/>
          <a:lstStyle/>
          <a:p>
            <a:fld id="{B50E3E0E-6BD0-47CA-8B50-91744F7037D5}" type="slidenum">
              <a:rPr lang="en-US" smtClean="0"/>
              <a:t>18</a:t>
            </a:fld>
            <a:endParaRPr lang="en-US"/>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a:t>Copyright LSVT Global. Inc. 2015</a:t>
            </a:r>
            <a:endParaRPr lang="en-US" dirty="0"/>
          </a:p>
        </p:txBody>
      </p:sp>
    </p:spTree>
    <p:extLst>
      <p:ext uri="{BB962C8B-B14F-4D97-AF65-F5344CB8AC3E}">
        <p14:creationId xmlns:p14="http://schemas.microsoft.com/office/powerpoint/2010/main" val="3464468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Example</a:t>
            </a:r>
            <a:r>
              <a:rPr lang="en-US" baseline="0" dirty="0"/>
              <a:t> of a p</a:t>
            </a:r>
            <a:r>
              <a:rPr lang="en-US" dirty="0"/>
              <a:t>atient</a:t>
            </a:r>
            <a:r>
              <a:rPr lang="en-US" baseline="0" dirty="0"/>
              <a:t> successfully calibrated!   </a:t>
            </a:r>
            <a:r>
              <a:rPr lang="en-US" baseline="0" dirty="0" err="1"/>
              <a:t>Uncued</a:t>
            </a:r>
            <a:r>
              <a:rPr lang="en-US" baseline="0" dirty="0"/>
              <a:t> improvements in handwriting sample from </a:t>
            </a:r>
            <a:r>
              <a:rPr lang="en-US" baseline="0" dirty="0" err="1"/>
              <a:t>eval</a:t>
            </a:r>
            <a:r>
              <a:rPr lang="en-US" baseline="0" dirty="0"/>
              <a:t> to discharge.  </a:t>
            </a:r>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Copyright LSVT Global. Inc. 2015</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FB7650DF-342E-414D-89EE-3D16695791E6}"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464299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Fijne</a:t>
            </a:r>
            <a:r>
              <a:rPr lang="en-US" dirty="0"/>
              <a:t> </a:t>
            </a:r>
            <a:r>
              <a:rPr lang="en-US" dirty="0" err="1"/>
              <a:t>motoriek</a:t>
            </a:r>
            <a:r>
              <a:rPr lang="en-US" dirty="0"/>
              <a:t> </a:t>
            </a:r>
            <a:r>
              <a:rPr lang="en-US" dirty="0" err="1"/>
              <a:t>taak</a:t>
            </a:r>
            <a:r>
              <a:rPr lang="en-US" dirty="0"/>
              <a:t>: </a:t>
            </a:r>
            <a:r>
              <a:rPr lang="en-US" dirty="0" err="1"/>
              <a:t>knoopjes</a:t>
            </a:r>
            <a:r>
              <a:rPr lang="en-US" dirty="0"/>
              <a:t> </a:t>
            </a:r>
            <a:r>
              <a:rPr lang="en-US" dirty="0" err="1"/>
              <a:t>dichtdoen</a:t>
            </a:r>
            <a:endParaRPr lang="en-US" baseline="0" dirty="0"/>
          </a:p>
          <a:p>
            <a:endParaRPr lang="en-US" dirty="0"/>
          </a:p>
        </p:txBody>
      </p:sp>
      <p:sp>
        <p:nvSpPr>
          <p:cNvPr id="4" name="Slide Number Placeholder 3"/>
          <p:cNvSpPr>
            <a:spLocks noGrp="1"/>
          </p:cNvSpPr>
          <p:nvPr>
            <p:ph type="sldNum" sz="quarter" idx="10"/>
          </p:nvPr>
        </p:nvSpPr>
        <p:spPr/>
        <p:txBody>
          <a:bodyPr/>
          <a:lstStyle/>
          <a:p>
            <a:fld id="{6B34791A-BC71-447A-B826-1771A8DBC12E}" type="slidenum">
              <a:rPr lang="en-US" smtClean="0"/>
              <a:pPr/>
              <a:t>20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Copyright LSVT Global. Inc. 2015</a:t>
            </a:r>
          </a:p>
        </p:txBody>
      </p:sp>
    </p:spTree>
    <p:extLst>
      <p:ext uri="{BB962C8B-B14F-4D97-AF65-F5344CB8AC3E}">
        <p14:creationId xmlns:p14="http://schemas.microsoft.com/office/powerpoint/2010/main" val="1930705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Mensen met Parkinson passen het grote bewegen zoveel mogelijk toe in het dagelijks leven. Omdat ze dagelijks oefenen zal het steeds makkelijker gaan.</a:t>
            </a:r>
          </a:p>
        </p:txBody>
      </p:sp>
      <p:sp>
        <p:nvSpPr>
          <p:cNvPr id="4" name="Tijdelijke aanduiding voor datum 3"/>
          <p:cNvSpPr>
            <a:spLocks noGrp="1"/>
          </p:cNvSpPr>
          <p:nvPr>
            <p:ph type="dt" idx="1"/>
          </p:nvPr>
        </p:nvSpPr>
        <p:spPr/>
        <p:txBody>
          <a:bodyPr/>
          <a:lstStyle/>
          <a:p>
            <a:endParaRPr lang="en-US"/>
          </a:p>
        </p:txBody>
      </p:sp>
      <p:sp>
        <p:nvSpPr>
          <p:cNvPr id="5" name="Tijdelijke aanduiding voor voettekst 4"/>
          <p:cNvSpPr>
            <a:spLocks noGrp="1"/>
          </p:cNvSpPr>
          <p:nvPr>
            <p:ph type="ftr" sz="quarter" idx="4"/>
          </p:nvPr>
        </p:nvSpPr>
        <p:spPr/>
        <p:txBody>
          <a:bodyPr/>
          <a:lstStyle/>
          <a:p>
            <a:r>
              <a:rPr lang="en-US"/>
              <a:t>Copyright LSVT Global. Inc. 2015</a:t>
            </a:r>
          </a:p>
        </p:txBody>
      </p:sp>
      <p:sp>
        <p:nvSpPr>
          <p:cNvPr id="6" name="Tijdelijke aanduiding voor dianummer 5"/>
          <p:cNvSpPr>
            <a:spLocks noGrp="1"/>
          </p:cNvSpPr>
          <p:nvPr>
            <p:ph type="sldNum" sz="quarter" idx="5"/>
          </p:nvPr>
        </p:nvSpPr>
        <p:spPr/>
        <p:txBody>
          <a:bodyPr/>
          <a:lstStyle/>
          <a:p>
            <a:fld id="{6B34791A-BC71-447A-B826-1771A8DBC12E}" type="slidenum">
              <a:rPr lang="en-US" smtClean="0"/>
              <a:pPr/>
              <a:t>21</a:t>
            </a:fld>
            <a:endParaRPr lang="en-US"/>
          </a:p>
        </p:txBody>
      </p:sp>
    </p:spTree>
    <p:extLst>
      <p:ext uri="{BB962C8B-B14F-4D97-AF65-F5344CB8AC3E}">
        <p14:creationId xmlns:p14="http://schemas.microsoft.com/office/powerpoint/2010/main" val="2038652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Slide Image Placeholder 1"/>
          <p:cNvSpPr>
            <a:spLocks noGrp="1" noRot="1" noChangeAspect="1" noTextEdit="1"/>
          </p:cNvSpPr>
          <p:nvPr>
            <p:ph type="sldImg"/>
          </p:nvPr>
        </p:nvSpPr>
        <p:spPr>
          <a:ln/>
        </p:spPr>
      </p:sp>
      <p:sp>
        <p:nvSpPr>
          <p:cNvPr id="1150979" name="Notes Placeholder 2"/>
          <p:cNvSpPr>
            <a:spLocks noGrp="1"/>
          </p:cNvSpPr>
          <p:nvPr>
            <p:ph type="body" idx="1"/>
          </p:nvPr>
        </p:nvSpPr>
        <p:spPr>
          <a:noFill/>
          <a:ln/>
        </p:spPr>
        <p:txBody>
          <a:bodyPr/>
          <a:lstStyle/>
          <a:p>
            <a:pPr eaLnBrk="1" hangingPunct="1"/>
            <a:r>
              <a:rPr lang="en-US" dirty="0">
                <a:latin typeface="Arial" pitchFamily="34" charset="0"/>
                <a:cs typeface="Arial" pitchFamily="34" charset="0"/>
              </a:rPr>
              <a:t>Het is </a:t>
            </a:r>
            <a:r>
              <a:rPr lang="en-US" dirty="0" err="1">
                <a:latin typeface="Arial" pitchFamily="34" charset="0"/>
                <a:cs typeface="Arial" pitchFamily="34" charset="0"/>
              </a:rPr>
              <a:t>mogelijk</a:t>
            </a:r>
            <a:r>
              <a:rPr lang="en-US" dirty="0">
                <a:latin typeface="Arial" pitchFamily="34" charset="0"/>
                <a:cs typeface="Arial" pitchFamily="34" charset="0"/>
              </a:rPr>
              <a:t> om de </a:t>
            </a:r>
            <a:r>
              <a:rPr lang="en-US" dirty="0" err="1">
                <a:latin typeface="Arial" pitchFamily="34" charset="0"/>
                <a:cs typeface="Arial" pitchFamily="34" charset="0"/>
              </a:rPr>
              <a:t>controle</a:t>
            </a:r>
            <a:r>
              <a:rPr lang="en-US" dirty="0">
                <a:latin typeface="Arial" pitchFamily="34" charset="0"/>
                <a:cs typeface="Arial" pitchFamily="34" charset="0"/>
              </a:rPr>
              <a:t> over </a:t>
            </a:r>
            <a:r>
              <a:rPr lang="en-US" dirty="0" err="1">
                <a:latin typeface="Arial" pitchFamily="34" charset="0"/>
                <a:cs typeface="Arial" pitchFamily="34" charset="0"/>
              </a:rPr>
              <a:t>je</a:t>
            </a:r>
            <a:r>
              <a:rPr lang="en-US" dirty="0">
                <a:latin typeface="Arial" pitchFamily="34" charset="0"/>
                <a:cs typeface="Arial" pitchFamily="34" charset="0"/>
              </a:rPr>
              <a:t> </a:t>
            </a:r>
            <a:r>
              <a:rPr lang="en-US" dirty="0" err="1">
                <a:latin typeface="Arial" pitchFamily="34" charset="0"/>
                <a:cs typeface="Arial" pitchFamily="34" charset="0"/>
              </a:rPr>
              <a:t>leven</a:t>
            </a:r>
            <a:r>
              <a:rPr lang="en-US" dirty="0">
                <a:latin typeface="Arial" pitchFamily="34" charset="0"/>
                <a:cs typeface="Arial" pitchFamily="34" charset="0"/>
              </a:rPr>
              <a:t> </a:t>
            </a:r>
            <a:r>
              <a:rPr lang="en-US" dirty="0" err="1">
                <a:latin typeface="Arial" pitchFamily="34" charset="0"/>
                <a:cs typeface="Arial" pitchFamily="34" charset="0"/>
              </a:rPr>
              <a:t>terug</a:t>
            </a:r>
            <a:r>
              <a:rPr lang="en-US" dirty="0">
                <a:latin typeface="Arial" pitchFamily="34" charset="0"/>
                <a:cs typeface="Arial" pitchFamily="34" charset="0"/>
              </a:rPr>
              <a:t> </a:t>
            </a:r>
            <a:r>
              <a:rPr lang="en-US" dirty="0" err="1">
                <a:latin typeface="Arial" pitchFamily="34" charset="0"/>
                <a:cs typeface="Arial" pitchFamily="34" charset="0"/>
              </a:rPr>
              <a:t>te</a:t>
            </a:r>
            <a:r>
              <a:rPr lang="en-US" dirty="0">
                <a:latin typeface="Arial" pitchFamily="34" charset="0"/>
                <a:cs typeface="Arial" pitchFamily="34" charset="0"/>
              </a:rPr>
              <a:t> </a:t>
            </a:r>
            <a:r>
              <a:rPr lang="en-US" dirty="0" err="1">
                <a:latin typeface="Arial" pitchFamily="34" charset="0"/>
                <a:cs typeface="Arial" pitchFamily="34" charset="0"/>
              </a:rPr>
              <a:t>krijgen</a:t>
            </a:r>
            <a:r>
              <a:rPr lang="en-US" dirty="0">
                <a:latin typeface="Arial" pitchFamily="34" charset="0"/>
                <a:cs typeface="Arial" pitchFamily="34" charset="0"/>
              </a:rPr>
              <a:t> , </a:t>
            </a:r>
            <a:r>
              <a:rPr lang="en-US" dirty="0" err="1">
                <a:latin typeface="Arial" pitchFamily="34" charset="0"/>
                <a:cs typeface="Arial" pitchFamily="34" charset="0"/>
              </a:rPr>
              <a:t>ook</a:t>
            </a:r>
            <a:r>
              <a:rPr lang="en-US" dirty="0">
                <a:latin typeface="Arial" pitchFamily="34" charset="0"/>
                <a:cs typeface="Arial" pitchFamily="34" charset="0"/>
              </a:rPr>
              <a:t> met Parkinson</a:t>
            </a:r>
          </a:p>
          <a:p>
            <a:pPr eaLnBrk="1" hangingPunct="1"/>
            <a:r>
              <a:rPr lang="en-US" dirty="0">
                <a:latin typeface="Arial" pitchFamily="34" charset="0"/>
                <a:cs typeface="Arial" pitchFamily="34" charset="0"/>
              </a:rPr>
              <a:t>Het is </a:t>
            </a:r>
            <a:r>
              <a:rPr lang="en-US" dirty="0" err="1">
                <a:latin typeface="Arial" pitchFamily="34" charset="0"/>
                <a:cs typeface="Arial" pitchFamily="34" charset="0"/>
              </a:rPr>
              <a:t>mogelijk</a:t>
            </a:r>
            <a:r>
              <a:rPr lang="en-US" dirty="0">
                <a:latin typeface="Arial" pitchFamily="34" charset="0"/>
                <a:cs typeface="Arial" pitchFamily="34" charset="0"/>
              </a:rPr>
              <a:t> om </a:t>
            </a:r>
            <a:r>
              <a:rPr lang="en-US" dirty="0" err="1">
                <a:latin typeface="Arial" pitchFamily="34" charset="0"/>
                <a:cs typeface="Arial" pitchFamily="34" charset="0"/>
              </a:rPr>
              <a:t>te</a:t>
            </a:r>
            <a:r>
              <a:rPr lang="en-US" dirty="0">
                <a:latin typeface="Arial" pitchFamily="34" charset="0"/>
                <a:cs typeface="Arial" pitchFamily="34" charset="0"/>
              </a:rPr>
              <a:t> </a:t>
            </a:r>
            <a:r>
              <a:rPr lang="en-US" dirty="0" err="1">
                <a:latin typeface="Arial" pitchFamily="34" charset="0"/>
                <a:cs typeface="Arial" pitchFamily="34" charset="0"/>
              </a:rPr>
              <a:t>strijden</a:t>
            </a:r>
            <a:r>
              <a:rPr lang="en-US" dirty="0">
                <a:latin typeface="Arial" pitchFamily="34" charset="0"/>
                <a:cs typeface="Arial" pitchFamily="34" charset="0"/>
              </a:rPr>
              <a:t> </a:t>
            </a:r>
            <a:r>
              <a:rPr lang="en-US" dirty="0" err="1">
                <a:latin typeface="Arial" pitchFamily="34" charset="0"/>
                <a:cs typeface="Arial" pitchFamily="34" charset="0"/>
              </a:rPr>
              <a:t>tegen</a:t>
            </a:r>
            <a:r>
              <a:rPr lang="en-US" dirty="0">
                <a:latin typeface="Arial" pitchFamily="34" charset="0"/>
                <a:cs typeface="Arial" pitchFamily="34" charset="0"/>
              </a:rPr>
              <a:t> de </a:t>
            </a:r>
            <a:r>
              <a:rPr lang="en-US" dirty="0" err="1">
                <a:latin typeface="Arial" pitchFamily="34" charset="0"/>
                <a:cs typeface="Arial" pitchFamily="34" charset="0"/>
              </a:rPr>
              <a:t>terkortkomingen</a:t>
            </a:r>
            <a:r>
              <a:rPr lang="en-US" dirty="0">
                <a:latin typeface="Arial" pitchFamily="34" charset="0"/>
                <a:cs typeface="Arial" pitchFamily="34" charset="0"/>
              </a:rPr>
              <a:t> in het </a:t>
            </a:r>
            <a:r>
              <a:rPr lang="en-US" dirty="0" err="1">
                <a:latin typeface="Arial" pitchFamily="34" charset="0"/>
                <a:cs typeface="Arial" pitchFamily="34" charset="0"/>
              </a:rPr>
              <a:t>brein</a:t>
            </a:r>
            <a:r>
              <a:rPr lang="en-US" dirty="0">
                <a:latin typeface="Arial" pitchFamily="34" charset="0"/>
                <a:cs typeface="Arial" pitchFamily="34" charset="0"/>
              </a:rPr>
              <a:t> die </a:t>
            </a:r>
            <a:r>
              <a:rPr lang="en-US" dirty="0" err="1">
                <a:latin typeface="Arial" pitchFamily="34" charset="0"/>
                <a:cs typeface="Arial" pitchFamily="34" charset="0"/>
              </a:rPr>
              <a:t>deze</a:t>
            </a:r>
            <a:r>
              <a:rPr lang="en-US" dirty="0">
                <a:latin typeface="Arial" pitchFamily="34" charset="0"/>
                <a:cs typeface="Arial" pitchFamily="34" charset="0"/>
              </a:rPr>
              <a:t> </a:t>
            </a:r>
            <a:r>
              <a:rPr lang="en-US" dirty="0" err="1">
                <a:latin typeface="Arial" pitchFamily="34" charset="0"/>
                <a:cs typeface="Arial" pitchFamily="34" charset="0"/>
              </a:rPr>
              <a:t>ziekte</a:t>
            </a:r>
            <a:r>
              <a:rPr lang="en-US" dirty="0">
                <a:latin typeface="Arial" pitchFamily="34" charset="0"/>
                <a:cs typeface="Arial" pitchFamily="34" charset="0"/>
              </a:rPr>
              <a:t> </a:t>
            </a:r>
            <a:r>
              <a:rPr lang="en-US" dirty="0" err="1">
                <a:latin typeface="Arial" pitchFamily="34" charset="0"/>
                <a:cs typeface="Arial" pitchFamily="34" charset="0"/>
              </a:rPr>
              <a:t>veroorzaakt</a:t>
            </a:r>
            <a:r>
              <a:rPr lang="en-US" dirty="0">
                <a:latin typeface="Arial" pitchFamily="34" charset="0"/>
                <a:cs typeface="Arial" pitchFamily="34" charset="0"/>
              </a:rPr>
              <a:t>.</a:t>
            </a:r>
          </a:p>
          <a:p>
            <a:pPr eaLnBrk="1" hangingPunct="1"/>
            <a:r>
              <a:rPr lang="en-US" dirty="0">
                <a:latin typeface="Arial" pitchFamily="34" charset="0"/>
                <a:cs typeface="Arial" pitchFamily="34" charset="0"/>
              </a:rPr>
              <a:t>Het is </a:t>
            </a:r>
            <a:r>
              <a:rPr lang="en-US" dirty="0" err="1">
                <a:latin typeface="Arial" pitchFamily="34" charset="0"/>
                <a:cs typeface="Arial" pitchFamily="34" charset="0"/>
              </a:rPr>
              <a:t>mogelijk</a:t>
            </a:r>
            <a:r>
              <a:rPr lang="en-US" dirty="0">
                <a:latin typeface="Arial" pitchFamily="34" charset="0"/>
                <a:cs typeface="Arial" pitchFamily="34" charset="0"/>
              </a:rPr>
              <a:t> om </a:t>
            </a:r>
            <a:r>
              <a:rPr lang="en-US" dirty="0" err="1">
                <a:latin typeface="Arial" pitchFamily="34" charset="0"/>
                <a:cs typeface="Arial" pitchFamily="34" charset="0"/>
              </a:rPr>
              <a:t>macht</a:t>
            </a:r>
            <a:r>
              <a:rPr lang="en-US" dirty="0">
                <a:latin typeface="Arial" pitchFamily="34" charset="0"/>
                <a:cs typeface="Arial" pitchFamily="34" charset="0"/>
              </a:rPr>
              <a:t> over Parkinson </a:t>
            </a:r>
            <a:r>
              <a:rPr lang="en-US" dirty="0" err="1">
                <a:latin typeface="Arial" pitchFamily="34" charset="0"/>
                <a:cs typeface="Arial" pitchFamily="34" charset="0"/>
              </a:rPr>
              <a:t>te</a:t>
            </a:r>
            <a:r>
              <a:rPr lang="en-US" dirty="0">
                <a:latin typeface="Arial" pitchFamily="34" charset="0"/>
                <a:cs typeface="Arial" pitchFamily="34" charset="0"/>
              </a:rPr>
              <a:t> </a:t>
            </a:r>
            <a:r>
              <a:rPr lang="en-US" dirty="0" err="1">
                <a:latin typeface="Arial" pitchFamily="34" charset="0"/>
                <a:cs typeface="Arial" pitchFamily="34" charset="0"/>
              </a:rPr>
              <a:t>krijgen</a:t>
            </a:r>
            <a:endParaRPr lang="en-US" dirty="0">
              <a:latin typeface="Arial" pitchFamily="34" charset="0"/>
              <a:cs typeface="Arial" pitchFamily="34" charset="0"/>
            </a:endParaRPr>
          </a:p>
        </p:txBody>
      </p:sp>
      <p:sp>
        <p:nvSpPr>
          <p:cNvPr id="1150980" name="Slide Number Placeholder 3"/>
          <p:cNvSpPr>
            <a:spLocks noGrp="1"/>
          </p:cNvSpPr>
          <p:nvPr>
            <p:ph type="sldNum" sz="quarter" idx="5"/>
          </p:nvPr>
        </p:nvSpPr>
        <p:spPr>
          <a:noFill/>
        </p:spPr>
        <p:txBody>
          <a:bodyPr/>
          <a:lstStyle/>
          <a:p>
            <a:fld id="{F074ADE3-E029-4650-88CB-16AECDB35C84}" type="slidenum">
              <a:rPr lang="en-US" smtClean="0">
                <a:latin typeface="Arial" pitchFamily="34" charset="0"/>
                <a:cs typeface="Arial" pitchFamily="34" charset="0"/>
              </a:rPr>
              <a:pPr/>
              <a:t>22</a:t>
            </a:fld>
            <a:endParaRPr lang="en-US" dirty="0">
              <a:latin typeface="Arial" pitchFamily="34" charset="0"/>
              <a:cs typeface="Arial" pitchFamily="34" charset="0"/>
            </a:endParaRP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LSVT Global. Inc. 2015</a:t>
            </a:r>
          </a:p>
        </p:txBody>
      </p:sp>
    </p:spTree>
    <p:extLst>
      <p:ext uri="{BB962C8B-B14F-4D97-AF65-F5344CB8AC3E}">
        <p14:creationId xmlns:p14="http://schemas.microsoft.com/office/powerpoint/2010/main" val="25700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CE5F7B82-6C01-4A6F-9E53-F15715C65638}" type="slidenum">
              <a:rPr lang="en-US" smtClean="0"/>
              <a:pPr>
                <a:defRPr/>
              </a:pPr>
              <a:t>2</a:t>
            </a:fld>
            <a:endParaRPr lang="en-US" dirty="0"/>
          </a:p>
        </p:txBody>
      </p:sp>
      <p:sp>
        <p:nvSpPr>
          <p:cNvPr id="5" name="Footer Placeholder 4"/>
          <p:cNvSpPr>
            <a:spLocks noGrp="1"/>
          </p:cNvSpPr>
          <p:nvPr>
            <p:ph type="ftr" sz="quarter" idx="4"/>
          </p:nvPr>
        </p:nvSpPr>
        <p:spPr/>
        <p:txBody>
          <a:bodyPr/>
          <a:lstStyle/>
          <a:p>
            <a:pPr>
              <a:defRPr/>
            </a:pPr>
            <a:r>
              <a:rPr lang="en-US"/>
              <a:t>Copyright LSVT Global. Inc. 2015</a:t>
            </a:r>
            <a:endParaRPr lang="en-US" dirty="0"/>
          </a:p>
        </p:txBody>
      </p:sp>
      <p:sp>
        <p:nvSpPr>
          <p:cNvPr id="6" name="Date Placeholder 5"/>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2394982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https://www.youtube.com/watch?v=I6C5sUTVImQ</a:t>
            </a:r>
          </a:p>
        </p:txBody>
      </p:sp>
      <p:sp>
        <p:nvSpPr>
          <p:cNvPr id="4" name="Tijdelijke aanduiding voor datum 3"/>
          <p:cNvSpPr>
            <a:spLocks noGrp="1"/>
          </p:cNvSpPr>
          <p:nvPr>
            <p:ph type="dt" idx="1"/>
          </p:nvPr>
        </p:nvSpPr>
        <p:spPr/>
        <p:txBody>
          <a:bodyPr/>
          <a:lstStyle/>
          <a:p>
            <a:endParaRPr lang="en-US"/>
          </a:p>
        </p:txBody>
      </p:sp>
      <p:sp>
        <p:nvSpPr>
          <p:cNvPr id="5" name="Tijdelijke aanduiding voor voettekst 4"/>
          <p:cNvSpPr>
            <a:spLocks noGrp="1"/>
          </p:cNvSpPr>
          <p:nvPr>
            <p:ph type="ftr" sz="quarter" idx="4"/>
          </p:nvPr>
        </p:nvSpPr>
        <p:spPr/>
        <p:txBody>
          <a:bodyPr/>
          <a:lstStyle/>
          <a:p>
            <a:r>
              <a:rPr lang="en-US"/>
              <a:t>Copyright LSVT Global. Inc. 2015</a:t>
            </a:r>
          </a:p>
        </p:txBody>
      </p:sp>
      <p:sp>
        <p:nvSpPr>
          <p:cNvPr id="6" name="Tijdelijke aanduiding voor dianummer 5"/>
          <p:cNvSpPr>
            <a:spLocks noGrp="1"/>
          </p:cNvSpPr>
          <p:nvPr>
            <p:ph type="sldNum" sz="quarter" idx="5"/>
          </p:nvPr>
        </p:nvSpPr>
        <p:spPr/>
        <p:txBody>
          <a:bodyPr/>
          <a:lstStyle/>
          <a:p>
            <a:fld id="{6B34791A-BC71-447A-B826-1771A8DBC12E}" type="slidenum">
              <a:rPr lang="en-US" smtClean="0"/>
              <a:pPr/>
              <a:t>28</a:t>
            </a:fld>
            <a:endParaRPr lang="en-US"/>
          </a:p>
        </p:txBody>
      </p:sp>
    </p:spTree>
    <p:extLst>
      <p:ext uri="{BB962C8B-B14F-4D97-AF65-F5344CB8AC3E}">
        <p14:creationId xmlns:p14="http://schemas.microsoft.com/office/powerpoint/2010/main" val="4131396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FILM</a:t>
            </a:r>
          </a:p>
        </p:txBody>
      </p:sp>
      <p:sp>
        <p:nvSpPr>
          <p:cNvPr id="4" name="Tijdelijke aanduiding voor datum 3"/>
          <p:cNvSpPr>
            <a:spLocks noGrp="1"/>
          </p:cNvSpPr>
          <p:nvPr>
            <p:ph type="dt" idx="1"/>
          </p:nvPr>
        </p:nvSpPr>
        <p:spPr/>
        <p:txBody>
          <a:bodyPr/>
          <a:lstStyle/>
          <a:p>
            <a:endParaRPr lang="en-US"/>
          </a:p>
        </p:txBody>
      </p:sp>
      <p:sp>
        <p:nvSpPr>
          <p:cNvPr id="5" name="Tijdelijke aanduiding voor voettekst 4"/>
          <p:cNvSpPr>
            <a:spLocks noGrp="1"/>
          </p:cNvSpPr>
          <p:nvPr>
            <p:ph type="ftr" sz="quarter" idx="4"/>
          </p:nvPr>
        </p:nvSpPr>
        <p:spPr/>
        <p:txBody>
          <a:bodyPr/>
          <a:lstStyle/>
          <a:p>
            <a:r>
              <a:rPr lang="en-US"/>
              <a:t>Copyright LSVT Global. Inc. 2015</a:t>
            </a:r>
          </a:p>
        </p:txBody>
      </p:sp>
      <p:sp>
        <p:nvSpPr>
          <p:cNvPr id="6" name="Tijdelijke aanduiding voor dianummer 5"/>
          <p:cNvSpPr>
            <a:spLocks noGrp="1"/>
          </p:cNvSpPr>
          <p:nvPr>
            <p:ph type="sldNum" sz="quarter" idx="5"/>
          </p:nvPr>
        </p:nvSpPr>
        <p:spPr/>
        <p:txBody>
          <a:bodyPr/>
          <a:lstStyle/>
          <a:p>
            <a:fld id="{6B34791A-BC71-447A-B826-1771A8DBC12E}" type="slidenum">
              <a:rPr lang="en-US" smtClean="0"/>
              <a:pPr/>
              <a:t>31</a:t>
            </a:fld>
            <a:endParaRPr lang="en-US"/>
          </a:p>
        </p:txBody>
      </p:sp>
    </p:spTree>
    <p:extLst>
      <p:ext uri="{BB962C8B-B14F-4D97-AF65-F5344CB8AC3E}">
        <p14:creationId xmlns:p14="http://schemas.microsoft.com/office/powerpoint/2010/main" val="1517903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https</a:t>
            </a:r>
            <a:r>
              <a:rPr lang="nl-NL" dirty="0"/>
              <a:t>://</a:t>
            </a:r>
            <a:r>
              <a:rPr lang="nl-NL" dirty="0" err="1"/>
              <a:t>www.youtube.com</a:t>
            </a:r>
            <a:r>
              <a:rPr lang="nl-NL" dirty="0"/>
              <a:t>/</a:t>
            </a:r>
            <a:r>
              <a:rPr lang="nl-NL" dirty="0" err="1"/>
              <a:t>watch?v</a:t>
            </a:r>
            <a:r>
              <a:rPr lang="nl-NL" dirty="0"/>
              <a:t>=7vZB2rmkrjY</a:t>
            </a:r>
          </a:p>
        </p:txBody>
      </p:sp>
      <p:sp>
        <p:nvSpPr>
          <p:cNvPr id="4" name="Tijdelijke aanduiding voor datum 3"/>
          <p:cNvSpPr>
            <a:spLocks noGrp="1"/>
          </p:cNvSpPr>
          <p:nvPr>
            <p:ph type="dt" idx="1"/>
          </p:nvPr>
        </p:nvSpPr>
        <p:spPr/>
        <p:txBody>
          <a:bodyPr/>
          <a:lstStyle/>
          <a:p>
            <a:endParaRPr lang="en-US"/>
          </a:p>
        </p:txBody>
      </p:sp>
      <p:sp>
        <p:nvSpPr>
          <p:cNvPr id="5" name="Tijdelijke aanduiding voor voettekst 4"/>
          <p:cNvSpPr>
            <a:spLocks noGrp="1"/>
          </p:cNvSpPr>
          <p:nvPr>
            <p:ph type="ftr" sz="quarter" idx="4"/>
          </p:nvPr>
        </p:nvSpPr>
        <p:spPr/>
        <p:txBody>
          <a:bodyPr/>
          <a:lstStyle/>
          <a:p>
            <a:r>
              <a:rPr lang="en-US"/>
              <a:t>Copyright LSVT Global. Inc. 2015</a:t>
            </a:r>
          </a:p>
        </p:txBody>
      </p:sp>
      <p:sp>
        <p:nvSpPr>
          <p:cNvPr id="6" name="Tijdelijke aanduiding voor dianummer 5"/>
          <p:cNvSpPr>
            <a:spLocks noGrp="1"/>
          </p:cNvSpPr>
          <p:nvPr>
            <p:ph type="sldNum" sz="quarter" idx="5"/>
          </p:nvPr>
        </p:nvSpPr>
        <p:spPr/>
        <p:txBody>
          <a:bodyPr/>
          <a:lstStyle/>
          <a:p>
            <a:fld id="{6B34791A-BC71-447A-B826-1771A8DBC12E}" type="slidenum">
              <a:rPr lang="en-US" smtClean="0"/>
              <a:pPr/>
              <a:t>32</a:t>
            </a:fld>
            <a:endParaRPr lang="en-US"/>
          </a:p>
        </p:txBody>
      </p:sp>
    </p:spTree>
    <p:extLst>
      <p:ext uri="{BB962C8B-B14F-4D97-AF65-F5344CB8AC3E}">
        <p14:creationId xmlns:p14="http://schemas.microsoft.com/office/powerpoint/2010/main" val="54333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err="1">
                <a:solidFill>
                  <a:schemeClr val="tx1"/>
                </a:solidFill>
                <a:effectLst/>
                <a:latin typeface="+mn-lt"/>
                <a:ea typeface="+mn-ea"/>
                <a:cs typeface="+mn-cs"/>
              </a:rPr>
              <a:t>brain-derived</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neurotrophic</a:t>
            </a:r>
            <a:r>
              <a:rPr lang="nl-NL" sz="1200" b="0" i="0" u="none" strike="noStrike" kern="1200" dirty="0">
                <a:solidFill>
                  <a:schemeClr val="tx1"/>
                </a:solidFill>
                <a:effectLst/>
                <a:latin typeface="+mn-lt"/>
                <a:ea typeface="+mn-ea"/>
                <a:cs typeface="+mn-cs"/>
              </a:rPr>
              <a:t> factor.</a:t>
            </a:r>
          </a:p>
          <a:p>
            <a:r>
              <a:rPr lang="nl-NL" sz="1200" b="0" i="0" u="none" strike="noStrike" kern="1200" dirty="0">
                <a:solidFill>
                  <a:schemeClr val="tx1"/>
                </a:solidFill>
                <a:effectLst/>
                <a:latin typeface="+mn-lt"/>
                <a:ea typeface="+mn-ea"/>
                <a:cs typeface="+mn-cs"/>
              </a:rPr>
              <a:t>Een zenuwcelstimulerende factor die van de </a:t>
            </a:r>
            <a:r>
              <a:rPr lang="nl-NL" sz="1200" b="0" i="0" u="none" strike="noStrike" kern="1200" dirty="0">
                <a:solidFill>
                  <a:schemeClr val="tx1"/>
                </a:solidFill>
                <a:effectLst/>
                <a:latin typeface="+mn-lt"/>
                <a:ea typeface="+mn-ea"/>
                <a:cs typeface="+mn-cs"/>
                <a:hlinkClick r:id="rId3" tooltip="Hersenen"/>
              </a:rPr>
              <a:t>hersenen</a:t>
            </a:r>
            <a:r>
              <a:rPr lang="nl-NL" sz="1200" b="0" i="0" u="none" strike="noStrike" kern="1200" dirty="0">
                <a:solidFill>
                  <a:schemeClr val="tx1"/>
                </a:solidFill>
                <a:effectLst/>
                <a:latin typeface="+mn-lt"/>
                <a:ea typeface="+mn-ea"/>
                <a:cs typeface="+mn-cs"/>
              </a:rPr>
              <a:t> afkomstig is. BDNF is een </a:t>
            </a:r>
            <a:r>
              <a:rPr lang="nl-NL" sz="1200" b="0" i="0" u="none" strike="noStrike" kern="1200" dirty="0" err="1">
                <a:solidFill>
                  <a:schemeClr val="tx1"/>
                </a:solidFill>
                <a:effectLst/>
                <a:latin typeface="+mn-lt"/>
                <a:ea typeface="+mn-ea"/>
                <a:cs typeface="+mn-cs"/>
                <a:hlinkClick r:id="rId4" tooltip="Neurotrofine"/>
              </a:rPr>
              <a:t>neurotrofine</a:t>
            </a:r>
            <a:r>
              <a:rPr lang="nl-NL" sz="1200" b="0" i="0" u="none" strike="noStrike" kern="1200" dirty="0">
                <a:solidFill>
                  <a:schemeClr val="tx1"/>
                </a:solidFill>
                <a:effectLst/>
                <a:latin typeface="+mn-lt"/>
                <a:ea typeface="+mn-ea"/>
                <a:cs typeface="+mn-cs"/>
              </a:rPr>
              <a:t>; een belangrijke stof voor het overleven van </a:t>
            </a:r>
            <a:r>
              <a:rPr lang="nl-NL" sz="1200" b="0" i="0" u="none" strike="noStrike" kern="1200" dirty="0">
                <a:solidFill>
                  <a:schemeClr val="tx1"/>
                </a:solidFill>
                <a:effectLst/>
                <a:latin typeface="+mn-lt"/>
                <a:ea typeface="+mn-ea"/>
                <a:cs typeface="+mn-cs"/>
                <a:hlinkClick r:id="rId5" tooltip="Neuron"/>
              </a:rPr>
              <a:t>neuronen</a:t>
            </a:r>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BDNF bevordert de overleving en groei van verscheidene neuronen</a:t>
            </a:r>
          </a:p>
          <a:p>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Synaps: zenuwimpulsoverdracht </a:t>
            </a:r>
            <a:endParaRPr lang="nl-NL" dirty="0"/>
          </a:p>
        </p:txBody>
      </p:sp>
      <p:sp>
        <p:nvSpPr>
          <p:cNvPr id="4" name="Tijdelijke aanduiding voor datum 3"/>
          <p:cNvSpPr>
            <a:spLocks noGrp="1"/>
          </p:cNvSpPr>
          <p:nvPr>
            <p:ph type="dt" idx="1"/>
          </p:nvPr>
        </p:nvSpPr>
        <p:spPr/>
        <p:txBody>
          <a:bodyPr/>
          <a:lstStyle/>
          <a:p>
            <a:endParaRPr lang="en-US"/>
          </a:p>
        </p:txBody>
      </p:sp>
      <p:sp>
        <p:nvSpPr>
          <p:cNvPr id="5" name="Tijdelijke aanduiding voor voettekst 4"/>
          <p:cNvSpPr>
            <a:spLocks noGrp="1"/>
          </p:cNvSpPr>
          <p:nvPr>
            <p:ph type="ftr" sz="quarter" idx="4"/>
          </p:nvPr>
        </p:nvSpPr>
        <p:spPr/>
        <p:txBody>
          <a:bodyPr/>
          <a:lstStyle/>
          <a:p>
            <a:r>
              <a:rPr lang="en-US"/>
              <a:t>Copyright LSVT Global. Inc. 2015</a:t>
            </a:r>
          </a:p>
        </p:txBody>
      </p:sp>
      <p:sp>
        <p:nvSpPr>
          <p:cNvPr id="6" name="Tijdelijke aanduiding voor dianummer 5"/>
          <p:cNvSpPr>
            <a:spLocks noGrp="1"/>
          </p:cNvSpPr>
          <p:nvPr>
            <p:ph type="sldNum" sz="quarter" idx="5"/>
          </p:nvPr>
        </p:nvSpPr>
        <p:spPr/>
        <p:txBody>
          <a:bodyPr/>
          <a:lstStyle/>
          <a:p>
            <a:fld id="{6B34791A-BC71-447A-B826-1771A8DBC12E}" type="slidenum">
              <a:rPr lang="en-US" smtClean="0"/>
              <a:pPr/>
              <a:t>4</a:t>
            </a:fld>
            <a:endParaRPr lang="en-US"/>
          </a:p>
        </p:txBody>
      </p:sp>
    </p:spTree>
    <p:extLst>
      <p:ext uri="{BB962C8B-B14F-4D97-AF65-F5344CB8AC3E}">
        <p14:creationId xmlns:p14="http://schemas.microsoft.com/office/powerpoint/2010/main" val="215507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solidFill>
                <a:latin typeface="Arial" charset="0"/>
                <a:cs typeface="Arial" charset="0"/>
              </a:rPr>
              <a:t>Recente</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wetenschappelijke</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literatuur</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laat</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zien</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dat</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specifieke</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oefenprogramma’s</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positieve</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efffecten</a:t>
            </a:r>
            <a:r>
              <a:rPr lang="en-US" sz="1200" dirty="0">
                <a:solidFill>
                  <a:prstClr val="black"/>
                </a:solidFill>
                <a:latin typeface="Arial" charset="0"/>
                <a:cs typeface="Arial" charset="0"/>
              </a:rPr>
              <a:t> op de </a:t>
            </a:r>
            <a:r>
              <a:rPr lang="en-US" sz="1200" dirty="0" err="1">
                <a:solidFill>
                  <a:prstClr val="black"/>
                </a:solidFill>
                <a:latin typeface="Arial" charset="0"/>
                <a:cs typeface="Arial" charset="0"/>
              </a:rPr>
              <a:t>motorische</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symptomen</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en</a:t>
            </a:r>
            <a:r>
              <a:rPr lang="en-US" sz="1200" dirty="0">
                <a:solidFill>
                  <a:prstClr val="black"/>
                </a:solidFill>
                <a:latin typeface="Arial" charset="0"/>
                <a:cs typeface="Arial" charset="0"/>
              </a:rPr>
              <a:t> op de non-</a:t>
            </a:r>
            <a:r>
              <a:rPr lang="en-US" sz="1200" dirty="0" err="1">
                <a:solidFill>
                  <a:prstClr val="black"/>
                </a:solidFill>
                <a:latin typeface="Arial" charset="0"/>
                <a:cs typeface="Arial" charset="0"/>
              </a:rPr>
              <a:t>motorische</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symptomen</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hebben</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obstipatie</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depressie</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en</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vermoeidheid</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Ook</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bij</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mensen</a:t>
            </a:r>
            <a:r>
              <a:rPr lang="en-US" sz="1200" dirty="0">
                <a:solidFill>
                  <a:prstClr val="black"/>
                </a:solidFill>
                <a:latin typeface="Arial" charset="0"/>
                <a:cs typeface="Arial" charset="0"/>
              </a:rPr>
              <a:t> die de diagnose net </a:t>
            </a:r>
            <a:r>
              <a:rPr lang="en-US" sz="1200" dirty="0" err="1">
                <a:solidFill>
                  <a:prstClr val="black"/>
                </a:solidFill>
                <a:latin typeface="Arial" charset="0"/>
                <a:cs typeface="Arial" charset="0"/>
              </a:rPr>
              <a:t>gekregen</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hebben</a:t>
            </a:r>
            <a:r>
              <a:rPr lang="en-US" sz="1200" dirty="0">
                <a:solidFill>
                  <a:prstClr val="black"/>
                </a:solidFill>
                <a:latin typeface="Arial" charset="0"/>
                <a:cs typeface="Arial" charset="0"/>
              </a:rPr>
              <a:t> is </a:t>
            </a:r>
            <a:r>
              <a:rPr lang="en-US" sz="1200" dirty="0" err="1">
                <a:solidFill>
                  <a:prstClr val="black"/>
                </a:solidFill>
                <a:latin typeface="Arial" charset="0"/>
                <a:cs typeface="Arial" charset="0"/>
              </a:rPr>
              <a:t>inmiddels</a:t>
            </a:r>
            <a:r>
              <a:rPr lang="en-US" sz="1200" dirty="0">
                <a:solidFill>
                  <a:prstClr val="black"/>
                </a:solidFill>
                <a:latin typeface="Arial" charset="0"/>
                <a:cs typeface="Arial" charset="0"/>
              </a:rPr>
              <a:t> het </a:t>
            </a:r>
            <a:r>
              <a:rPr lang="en-US" sz="1200" dirty="0" err="1">
                <a:solidFill>
                  <a:prstClr val="black"/>
                </a:solidFill>
                <a:latin typeface="Arial" charset="0"/>
                <a:cs typeface="Arial" charset="0"/>
              </a:rPr>
              <a:t>besef</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gekomen</a:t>
            </a:r>
            <a:r>
              <a:rPr lang="en-US" sz="1200" dirty="0">
                <a:solidFill>
                  <a:prstClr val="black"/>
                </a:solidFill>
                <a:latin typeface="Arial" charset="0"/>
                <a:cs typeface="Arial" charset="0"/>
              </a:rPr>
              <a:t> om  </a:t>
            </a:r>
            <a:r>
              <a:rPr lang="en-US" sz="1200" dirty="0" err="1">
                <a:solidFill>
                  <a:prstClr val="black"/>
                </a:solidFill>
                <a:latin typeface="Arial" charset="0"/>
                <a:cs typeface="Arial" charset="0"/>
              </a:rPr>
              <a:t>snel</a:t>
            </a:r>
            <a:r>
              <a:rPr lang="en-US" sz="1200" dirty="0">
                <a:solidFill>
                  <a:prstClr val="black"/>
                </a:solidFill>
                <a:latin typeface="Arial" charset="0"/>
                <a:cs typeface="Arial" charset="0"/>
              </a:rPr>
              <a:t> met training </a:t>
            </a:r>
            <a:r>
              <a:rPr lang="en-US" sz="1200" dirty="0" err="1">
                <a:solidFill>
                  <a:prstClr val="black"/>
                </a:solidFill>
                <a:latin typeface="Arial" charset="0"/>
                <a:cs typeface="Arial" charset="0"/>
              </a:rPr>
              <a:t>te</a:t>
            </a:r>
            <a:r>
              <a:rPr lang="en-US" sz="1200" dirty="0">
                <a:solidFill>
                  <a:prstClr val="black"/>
                </a:solidFill>
                <a:latin typeface="Arial" charset="0"/>
                <a:cs typeface="Arial" charset="0"/>
              </a:rPr>
              <a:t> </a:t>
            </a:r>
            <a:r>
              <a:rPr lang="en-US" sz="1200" dirty="0" err="1">
                <a:solidFill>
                  <a:prstClr val="black"/>
                </a:solidFill>
                <a:latin typeface="Arial" charset="0"/>
                <a:cs typeface="Arial" charset="0"/>
              </a:rPr>
              <a:t>starten</a:t>
            </a:r>
            <a:r>
              <a:rPr lang="en-US" sz="1200" dirty="0">
                <a:solidFill>
                  <a:prstClr val="black"/>
                </a:solidFill>
                <a:latin typeface="Arial" charset="0"/>
                <a:cs typeface="Arial" charset="0"/>
              </a:rPr>
              <a:t>.</a:t>
            </a:r>
          </a:p>
          <a:p>
            <a:endParaRPr lang="nl-NL" dirty="0"/>
          </a:p>
        </p:txBody>
      </p:sp>
      <p:sp>
        <p:nvSpPr>
          <p:cNvPr id="4" name="Tijdelijke aanduiding voor datum 3"/>
          <p:cNvSpPr>
            <a:spLocks noGrp="1"/>
          </p:cNvSpPr>
          <p:nvPr>
            <p:ph type="dt" idx="1"/>
          </p:nvPr>
        </p:nvSpPr>
        <p:spPr/>
        <p:txBody>
          <a:bodyPr/>
          <a:lstStyle/>
          <a:p>
            <a:endParaRPr lang="en-US"/>
          </a:p>
        </p:txBody>
      </p:sp>
      <p:sp>
        <p:nvSpPr>
          <p:cNvPr id="5" name="Tijdelijke aanduiding voor voettekst 4"/>
          <p:cNvSpPr>
            <a:spLocks noGrp="1"/>
          </p:cNvSpPr>
          <p:nvPr>
            <p:ph type="ftr" sz="quarter" idx="4"/>
          </p:nvPr>
        </p:nvSpPr>
        <p:spPr/>
        <p:txBody>
          <a:bodyPr/>
          <a:lstStyle/>
          <a:p>
            <a:r>
              <a:rPr lang="en-US"/>
              <a:t>Copyright LSVT Global. Inc. 2015</a:t>
            </a:r>
          </a:p>
        </p:txBody>
      </p:sp>
      <p:sp>
        <p:nvSpPr>
          <p:cNvPr id="6" name="Tijdelijke aanduiding voor dianummer 5"/>
          <p:cNvSpPr>
            <a:spLocks noGrp="1"/>
          </p:cNvSpPr>
          <p:nvPr>
            <p:ph type="sldNum" sz="quarter" idx="5"/>
          </p:nvPr>
        </p:nvSpPr>
        <p:spPr/>
        <p:txBody>
          <a:bodyPr/>
          <a:lstStyle/>
          <a:p>
            <a:fld id="{6B34791A-BC71-447A-B826-1771A8DBC12E}" type="slidenum">
              <a:rPr lang="en-US" smtClean="0"/>
              <a:pPr/>
              <a:t>5</a:t>
            </a:fld>
            <a:endParaRPr lang="en-US"/>
          </a:p>
        </p:txBody>
      </p:sp>
    </p:spTree>
    <p:extLst>
      <p:ext uri="{BB962C8B-B14F-4D97-AF65-F5344CB8AC3E}">
        <p14:creationId xmlns:p14="http://schemas.microsoft.com/office/powerpoint/2010/main" val="274624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
          </p:nvPr>
        </p:nvSpPr>
        <p:spPr/>
        <p:txBody>
          <a:bodyPr/>
          <a:lstStyle/>
          <a:p>
            <a:endParaRPr lang="en-US"/>
          </a:p>
        </p:txBody>
      </p:sp>
      <p:sp>
        <p:nvSpPr>
          <p:cNvPr id="5" name="Tijdelijke aanduiding voor voettekst 4"/>
          <p:cNvSpPr>
            <a:spLocks noGrp="1"/>
          </p:cNvSpPr>
          <p:nvPr>
            <p:ph type="ftr" sz="quarter" idx="4"/>
          </p:nvPr>
        </p:nvSpPr>
        <p:spPr/>
        <p:txBody>
          <a:bodyPr/>
          <a:lstStyle/>
          <a:p>
            <a:r>
              <a:rPr lang="en-US"/>
              <a:t>Copyright LSVT Global. Inc. 2015</a:t>
            </a:r>
          </a:p>
        </p:txBody>
      </p:sp>
      <p:sp>
        <p:nvSpPr>
          <p:cNvPr id="6" name="Tijdelijke aanduiding voor dianummer 5"/>
          <p:cNvSpPr>
            <a:spLocks noGrp="1"/>
          </p:cNvSpPr>
          <p:nvPr>
            <p:ph type="sldNum" sz="quarter" idx="5"/>
          </p:nvPr>
        </p:nvSpPr>
        <p:spPr/>
        <p:txBody>
          <a:bodyPr/>
          <a:lstStyle/>
          <a:p>
            <a:fld id="{6B34791A-BC71-447A-B826-1771A8DBC12E}" type="slidenum">
              <a:rPr lang="en-US" smtClean="0"/>
              <a:pPr/>
              <a:t>7</a:t>
            </a:fld>
            <a:endParaRPr lang="en-US"/>
          </a:p>
        </p:txBody>
      </p:sp>
    </p:spTree>
    <p:extLst>
      <p:ext uri="{BB962C8B-B14F-4D97-AF65-F5344CB8AC3E}">
        <p14:creationId xmlns:p14="http://schemas.microsoft.com/office/powerpoint/2010/main" val="136755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a:defRPr/>
            </a:pPr>
            <a:endParaRPr lang="en-US" dirty="0"/>
          </a:p>
        </p:txBody>
      </p:sp>
      <p:sp>
        <p:nvSpPr>
          <p:cNvPr id="4" name="Footer Placeholder 3"/>
          <p:cNvSpPr>
            <a:spLocks noGrp="1"/>
          </p:cNvSpPr>
          <p:nvPr>
            <p:ph type="ftr" sz="quarter" idx="4"/>
          </p:nvPr>
        </p:nvSpPr>
        <p:spPr/>
        <p:txBody>
          <a:bodyPr/>
          <a:lstStyle/>
          <a:p>
            <a:pPr>
              <a:defRPr/>
            </a:pPr>
            <a:r>
              <a:rPr lang="en-US"/>
              <a:t>Copyright LSVT Global. Inc. 2015</a:t>
            </a:r>
          </a:p>
        </p:txBody>
      </p:sp>
      <p:sp>
        <p:nvSpPr>
          <p:cNvPr id="5" name="Slide Number Placeholder 4"/>
          <p:cNvSpPr>
            <a:spLocks noGrp="1"/>
          </p:cNvSpPr>
          <p:nvPr>
            <p:ph type="sldNum" sz="quarter" idx="5"/>
          </p:nvPr>
        </p:nvSpPr>
        <p:spPr/>
        <p:txBody>
          <a:bodyPr/>
          <a:lstStyle/>
          <a:p>
            <a:pPr>
              <a:defRPr/>
            </a:pPr>
            <a:fld id="{04D76FB8-AAD6-46F4-8AD3-EB113C8551DA}" type="slidenum">
              <a:rPr lang="en-US" smtClean="0"/>
              <a:pPr>
                <a:defRPr/>
              </a:pPr>
              <a:t>8</a:t>
            </a:fld>
            <a:endParaRPr lang="en-US"/>
          </a:p>
        </p:txBody>
      </p:sp>
      <p:sp>
        <p:nvSpPr>
          <p:cNvPr id="6" name="Date Placeholder 5"/>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11322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a:t>Naast</a:t>
            </a:r>
            <a:r>
              <a:rPr lang="en-US" dirty="0"/>
              <a:t> het </a:t>
            </a:r>
            <a:r>
              <a:rPr lang="en-US" dirty="0" err="1"/>
              <a:t>vertraagde</a:t>
            </a:r>
            <a:r>
              <a:rPr lang="en-US" dirty="0"/>
              <a:t> </a:t>
            </a:r>
            <a:r>
              <a:rPr lang="en-US" dirty="0" err="1"/>
              <a:t>en</a:t>
            </a:r>
            <a:r>
              <a:rPr lang="en-US" dirty="0"/>
              <a:t> </a:t>
            </a:r>
            <a:r>
              <a:rPr lang="en-US" dirty="0" err="1"/>
              <a:t>verminderde</a:t>
            </a:r>
            <a:r>
              <a:rPr lang="en-US" dirty="0"/>
              <a:t> </a:t>
            </a:r>
            <a:r>
              <a:rPr lang="en-US" dirty="0" err="1"/>
              <a:t>bewegen</a:t>
            </a:r>
            <a:r>
              <a:rPr lang="en-US" dirty="0"/>
              <a:t> op </a:t>
            </a:r>
            <a:r>
              <a:rPr lang="en-US" dirty="0" err="1"/>
              <a:t>gericht</a:t>
            </a:r>
            <a:r>
              <a:rPr lang="en-US" dirty="0"/>
              <a:t> op het </a:t>
            </a:r>
            <a:r>
              <a:rPr lang="en-US" dirty="0" err="1"/>
              <a:t>fysieke</a:t>
            </a:r>
            <a:r>
              <a:rPr lang="en-US" dirty="0"/>
              <a:t> </a:t>
            </a:r>
            <a:r>
              <a:rPr lang="en-US" dirty="0" err="1"/>
              <a:t>bewustzijn</a:t>
            </a:r>
            <a:r>
              <a:rPr lang="en-US" dirty="0"/>
              <a:t>. Hoe </a:t>
            </a:r>
            <a:r>
              <a:rPr lang="en-US" dirty="0" err="1"/>
              <a:t>ervaar</a:t>
            </a:r>
            <a:r>
              <a:rPr lang="en-US" dirty="0"/>
              <a:t> </a:t>
            </a:r>
            <a:r>
              <a:rPr lang="en-US" dirty="0" err="1"/>
              <a:t>je</a:t>
            </a:r>
            <a:r>
              <a:rPr lang="en-US" dirty="0"/>
              <a:t> </a:t>
            </a:r>
            <a:r>
              <a:rPr lang="en-US" dirty="0" err="1"/>
              <a:t>jouw</a:t>
            </a:r>
            <a:r>
              <a:rPr lang="en-US" dirty="0"/>
              <a:t> </a:t>
            </a:r>
            <a:r>
              <a:rPr lang="en-US" dirty="0" err="1"/>
              <a:t>lichaam</a:t>
            </a:r>
            <a:r>
              <a:rPr lang="en-US" dirty="0"/>
              <a:t> in de </a:t>
            </a:r>
            <a:r>
              <a:rPr lang="en-US" dirty="0" err="1"/>
              <a:t>ruimte</a:t>
            </a:r>
            <a:r>
              <a:rPr lang="en-US" dirty="0"/>
              <a:t>?</a:t>
            </a:r>
          </a:p>
        </p:txBody>
      </p:sp>
      <p:sp>
        <p:nvSpPr>
          <p:cNvPr id="130052" name="Slide Number Placeholder 3"/>
          <p:cNvSpPr>
            <a:spLocks noGrp="1"/>
          </p:cNvSpPr>
          <p:nvPr>
            <p:ph type="sldNum" sz="quarter" idx="5"/>
          </p:nvPr>
        </p:nvSpPr>
        <p:spPr/>
        <p:txBody>
          <a:bodyPr/>
          <a:lstStyle/>
          <a:p>
            <a:pPr>
              <a:defRPr/>
            </a:pPr>
            <a:fld id="{A16ADE95-FC33-43A2-A0A8-AC4EC8DD862B}" type="slidenum">
              <a:rPr lang="en-US" smtClean="0"/>
              <a:pPr>
                <a:defRPr/>
              </a:pPr>
              <a:t>9</a:t>
            </a:fld>
            <a:endParaRPr lang="en-US"/>
          </a:p>
        </p:txBody>
      </p:sp>
      <p:sp>
        <p:nvSpPr>
          <p:cNvPr id="5" name="Footer Placeholder 4"/>
          <p:cNvSpPr>
            <a:spLocks noGrp="1"/>
          </p:cNvSpPr>
          <p:nvPr>
            <p:ph type="ftr" sz="quarter" idx="4"/>
          </p:nvPr>
        </p:nvSpPr>
        <p:spPr/>
        <p:txBody>
          <a:bodyPr/>
          <a:lstStyle/>
          <a:p>
            <a:pPr>
              <a:defRPr/>
            </a:pPr>
            <a:r>
              <a:rPr lang="en-US"/>
              <a:t>Copyright LSVT Global. Inc. 2015</a:t>
            </a:r>
          </a:p>
        </p:txBody>
      </p:sp>
      <p:sp>
        <p:nvSpPr>
          <p:cNvPr id="6" name="Date Placeholder 5"/>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79895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Target: Doel 1 cue!</a:t>
            </a:r>
          </a:p>
          <a:p>
            <a:pPr eaLnBrk="1" hangingPunct="1"/>
            <a:r>
              <a:rPr lang="en-US" dirty="0"/>
              <a:t>Mode: 1 </a:t>
            </a:r>
            <a:r>
              <a:rPr lang="en-US" dirty="0" err="1"/>
              <a:t>manier</a:t>
            </a:r>
            <a:r>
              <a:rPr lang="en-US" dirty="0"/>
              <a:t> om </a:t>
            </a:r>
            <a:r>
              <a:rPr lang="en-US" dirty="0" err="1"/>
              <a:t>te</a:t>
            </a:r>
            <a:r>
              <a:rPr lang="en-US" dirty="0"/>
              <a:t> </a:t>
            </a:r>
            <a:r>
              <a:rPr lang="en-US" dirty="0" err="1"/>
              <a:t>trainen</a:t>
            </a:r>
            <a:endParaRPr lang="en-US" dirty="0"/>
          </a:p>
          <a:p>
            <a:pPr eaLnBrk="1" hangingPunct="1"/>
            <a:r>
              <a:rPr lang="en-US" dirty="0"/>
              <a:t>Calibration: </a:t>
            </a:r>
            <a:r>
              <a:rPr lang="en-US" dirty="0" err="1"/>
              <a:t>instellen</a:t>
            </a:r>
            <a:r>
              <a:rPr lang="en-US" dirty="0"/>
              <a:t>, </a:t>
            </a:r>
            <a:r>
              <a:rPr lang="en-US" dirty="0" err="1"/>
              <a:t>ijken</a:t>
            </a:r>
            <a:r>
              <a:rPr lang="en-US" dirty="0"/>
              <a:t>, </a:t>
            </a:r>
            <a:r>
              <a:rPr lang="en-US" dirty="0" err="1"/>
              <a:t>afregelen</a:t>
            </a:r>
            <a:endParaRPr lang="en-US" dirty="0"/>
          </a:p>
        </p:txBody>
      </p:sp>
      <p:sp>
        <p:nvSpPr>
          <p:cNvPr id="155652" name="Slide Number Placeholder 3"/>
          <p:cNvSpPr>
            <a:spLocks noGrp="1"/>
          </p:cNvSpPr>
          <p:nvPr>
            <p:ph type="sldNum" sz="quarter" idx="5"/>
          </p:nvPr>
        </p:nvSpPr>
        <p:spPr/>
        <p:txBody>
          <a:bodyPr/>
          <a:lstStyle/>
          <a:p>
            <a:pPr>
              <a:defRPr/>
            </a:pPr>
            <a:fld id="{4B4077DC-B651-41BD-A0A5-D60FE4061810}" type="slidenum">
              <a:rPr lang="en-US" smtClean="0"/>
              <a:pPr>
                <a:defRPr/>
              </a:pPr>
              <a:t>10</a:t>
            </a:fld>
            <a:endParaRPr lang="en-US"/>
          </a:p>
        </p:txBody>
      </p:sp>
      <p:sp>
        <p:nvSpPr>
          <p:cNvPr id="5" name="Footer Placeholder 4"/>
          <p:cNvSpPr>
            <a:spLocks noGrp="1"/>
          </p:cNvSpPr>
          <p:nvPr>
            <p:ph type="ftr" sz="quarter" idx="4"/>
          </p:nvPr>
        </p:nvSpPr>
        <p:spPr/>
        <p:txBody>
          <a:bodyPr/>
          <a:lstStyle/>
          <a:p>
            <a:pPr>
              <a:defRPr/>
            </a:pPr>
            <a:r>
              <a:rPr lang="en-US"/>
              <a:t>Copyright LSVT Global. Inc. 2015</a:t>
            </a:r>
          </a:p>
        </p:txBody>
      </p:sp>
      <p:sp>
        <p:nvSpPr>
          <p:cNvPr id="6" name="Date Placeholder 5"/>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499541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a:defRPr/>
            </a:pPr>
            <a:r>
              <a:rPr lang="en-US" dirty="0" err="1"/>
              <a:t>Iemand</a:t>
            </a:r>
            <a:r>
              <a:rPr lang="en-US" dirty="0"/>
              <a:t> </a:t>
            </a:r>
            <a:r>
              <a:rPr lang="en-US" dirty="0" err="1"/>
              <a:t>voor</a:t>
            </a:r>
            <a:r>
              <a:rPr lang="en-US" dirty="0"/>
              <a:t> de </a:t>
            </a:r>
            <a:r>
              <a:rPr lang="en-US" dirty="0" err="1"/>
              <a:t>trainingssessie</a:t>
            </a:r>
            <a:r>
              <a:rPr lang="en-US" dirty="0"/>
              <a:t> van </a:t>
            </a:r>
            <a:r>
              <a:rPr lang="en-US" dirty="0" err="1"/>
              <a:t>een</a:t>
            </a:r>
            <a:r>
              <a:rPr lang="en-US" dirty="0"/>
              <a:t> </a:t>
            </a:r>
            <a:r>
              <a:rPr lang="en-US" dirty="0" err="1"/>
              <a:t>uur</a:t>
            </a:r>
            <a:r>
              <a:rPr lang="en-US" dirty="0"/>
              <a:t> </a:t>
            </a:r>
            <a:r>
              <a:rPr lang="en-US" dirty="0" err="1"/>
              <a:t>en</a:t>
            </a:r>
            <a:r>
              <a:rPr lang="en-US" dirty="0"/>
              <a:t> </a:t>
            </a:r>
            <a:r>
              <a:rPr lang="en-US" dirty="0" err="1"/>
              <a:t>erna</a:t>
            </a:r>
            <a:r>
              <a:rPr lang="en-US" dirty="0"/>
              <a:t>. </a:t>
            </a:r>
            <a:r>
              <a:rPr lang="en-US" dirty="0" err="1"/>
              <a:t>Grotere</a:t>
            </a:r>
            <a:r>
              <a:rPr lang="en-US" dirty="0"/>
              <a:t> </a:t>
            </a:r>
            <a:r>
              <a:rPr lang="en-US" dirty="0" err="1"/>
              <a:t>stappen</a:t>
            </a:r>
            <a:r>
              <a:rPr lang="en-US" dirty="0"/>
              <a:t>, </a:t>
            </a:r>
            <a:r>
              <a:rPr lang="en-US" dirty="0" err="1"/>
              <a:t>rechtere</a:t>
            </a:r>
            <a:r>
              <a:rPr lang="en-US" dirty="0"/>
              <a:t> </a:t>
            </a:r>
            <a:r>
              <a:rPr lang="en-US" dirty="0" err="1"/>
              <a:t>houding</a:t>
            </a:r>
            <a:r>
              <a:rPr lang="en-US" dirty="0"/>
              <a:t>, </a:t>
            </a:r>
            <a:r>
              <a:rPr lang="en-US" dirty="0" err="1"/>
              <a:t>meer</a:t>
            </a:r>
            <a:r>
              <a:rPr lang="en-US" dirty="0"/>
              <a:t> </a:t>
            </a:r>
            <a:r>
              <a:rPr lang="en-US" dirty="0" err="1"/>
              <a:t>armzwaai</a:t>
            </a:r>
            <a:r>
              <a:rPr lang="en-US" dirty="0"/>
              <a:t>. </a:t>
            </a:r>
            <a:r>
              <a:rPr lang="en-US" dirty="0" err="1"/>
              <a:t>Zijn</a:t>
            </a:r>
            <a:r>
              <a:rPr lang="en-US" dirty="0"/>
              <a:t> </a:t>
            </a:r>
            <a:r>
              <a:rPr lang="en-US" dirty="0" err="1"/>
              <a:t>perceptie</a:t>
            </a:r>
            <a:r>
              <a:rPr lang="en-US" dirty="0"/>
              <a:t> over hoe </a:t>
            </a:r>
            <a:r>
              <a:rPr lang="en-US" dirty="0" err="1"/>
              <a:t>hij</a:t>
            </a:r>
            <a:r>
              <a:rPr lang="en-US" dirty="0"/>
              <a:t> </a:t>
            </a:r>
            <a:r>
              <a:rPr lang="en-US" dirty="0" err="1"/>
              <a:t>beweegt</a:t>
            </a:r>
            <a:r>
              <a:rPr lang="en-US" dirty="0"/>
              <a:t> is heel </a:t>
            </a:r>
            <a:r>
              <a:rPr lang="en-US" dirty="0" err="1"/>
              <a:t>anders</a:t>
            </a:r>
            <a:endParaRPr lang="en-US" dirty="0"/>
          </a:p>
          <a:p>
            <a:endParaRPr lang="en-US" dirty="0"/>
          </a:p>
        </p:txBody>
      </p:sp>
      <p:sp>
        <p:nvSpPr>
          <p:cNvPr id="156676" name="Footer Placeholder 3"/>
          <p:cNvSpPr>
            <a:spLocks noGrp="1"/>
          </p:cNvSpPr>
          <p:nvPr>
            <p:ph type="ftr" sz="quarter" idx="4"/>
          </p:nvPr>
        </p:nvSpPr>
        <p:spPr/>
        <p:txBody>
          <a:bodyPr/>
          <a:lstStyle/>
          <a:p>
            <a:pPr>
              <a:defRPr/>
            </a:pPr>
            <a:r>
              <a:rPr lang="en-US"/>
              <a:t>Copyright LSVT Global. Inc. 2015</a:t>
            </a:r>
          </a:p>
        </p:txBody>
      </p:sp>
      <p:sp>
        <p:nvSpPr>
          <p:cNvPr id="156677" name="Slide Number Placeholder 4"/>
          <p:cNvSpPr>
            <a:spLocks noGrp="1"/>
          </p:cNvSpPr>
          <p:nvPr>
            <p:ph type="sldNum" sz="quarter" idx="5"/>
          </p:nvPr>
        </p:nvSpPr>
        <p:spPr/>
        <p:txBody>
          <a:bodyPr/>
          <a:lstStyle/>
          <a:p>
            <a:pPr>
              <a:defRPr/>
            </a:pPr>
            <a:fld id="{E17F1431-3380-477A-A417-B7C89AA246B7}" type="slidenum">
              <a:rPr lang="en-US" smtClean="0"/>
              <a:pPr>
                <a:defRPr/>
              </a:pPr>
              <a:t>11</a:t>
            </a:fld>
            <a:endParaRPr lang="en-US"/>
          </a:p>
        </p:txBody>
      </p:sp>
      <p:sp>
        <p:nvSpPr>
          <p:cNvPr id="6" name="Date Placeholder 5"/>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4245629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Footer Placeholder 4"/>
          <p:cNvSpPr>
            <a:spLocks noGrp="1"/>
          </p:cNvSpPr>
          <p:nvPr>
            <p:ph type="ftr" sz="quarter" idx="11"/>
          </p:nvPr>
        </p:nvSpPr>
        <p:spPr>
          <a:xfrm>
            <a:off x="3124200" y="6305550"/>
            <a:ext cx="2895600" cy="476250"/>
          </a:xfrm>
        </p:spPr>
        <p:txBody>
          <a:bodyPr/>
          <a:lstStyle/>
          <a:p>
            <a:pPr fontAlgn="base">
              <a:spcBef>
                <a:spcPct val="0"/>
              </a:spcBef>
              <a:spcAft>
                <a:spcPct val="0"/>
              </a:spcAft>
              <a:defRPr/>
            </a:pPr>
            <a:r>
              <a:rPr lang="en-US" dirty="0"/>
              <a:t>Copyright LSVT Global, Inc. 2013</a:t>
            </a: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59AEE1BC-8751-441D-BB7D-B61D783B926C}" type="slidenum">
              <a:rPr lang="en-US" smtClean="0"/>
              <a:pPr fontAlgn="base">
                <a:spcBef>
                  <a:spcPct val="0"/>
                </a:spcBef>
                <a:spcAft>
                  <a:spcPct val="0"/>
                </a:spcAft>
                <a:defRPr/>
              </a:pPr>
              <a:t>‹nr.›</a:t>
            </a:fld>
            <a:endParaRPr lang="en-US"/>
          </a:p>
        </p:txBody>
      </p:sp>
    </p:spTree>
    <p:extLst>
      <p:ext uri="{BB962C8B-B14F-4D97-AF65-F5344CB8AC3E}">
        <p14:creationId xmlns:p14="http://schemas.microsoft.com/office/powerpoint/2010/main" val="276985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Copyright LSVT Global, Inc. 2011</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690340A-56A4-4E48-91A6-572074FD1CE7}" type="slidenum">
              <a:rPr lang="en-US"/>
              <a:pPr>
                <a:defRPr/>
              </a:pPr>
              <a:t>‹nr.›</a:t>
            </a:fld>
            <a:endParaRPr lang="en-US"/>
          </a:p>
        </p:txBody>
      </p:sp>
    </p:spTree>
    <p:extLst>
      <p:ext uri="{BB962C8B-B14F-4D97-AF65-F5344CB8AC3E}">
        <p14:creationId xmlns:p14="http://schemas.microsoft.com/office/powerpoint/2010/main" val="53602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Copyright LSVT Global, Inc. 2011</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7D60969-6167-493E-85CF-D624878DA5D9}" type="slidenum">
              <a:rPr lang="en-US"/>
              <a:pPr>
                <a:defRPr/>
              </a:pPr>
              <a:t>‹nr.›</a:t>
            </a:fld>
            <a:endParaRPr lang="en-US"/>
          </a:p>
        </p:txBody>
      </p:sp>
    </p:spTree>
    <p:extLst>
      <p:ext uri="{BB962C8B-B14F-4D97-AF65-F5344CB8AC3E}">
        <p14:creationId xmlns:p14="http://schemas.microsoft.com/office/powerpoint/2010/main" val="368042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Copyright LSVT Global, Inc. 2011</a:t>
            </a:r>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D695791-C56A-4D40-BBF4-463E7D4B6A8A}" type="slidenum">
              <a:rPr lang="en-US"/>
              <a:pPr>
                <a:defRPr/>
              </a:pPr>
              <a:t>‹nr.›</a:t>
            </a:fld>
            <a:endParaRPr lang="en-US"/>
          </a:p>
        </p:txBody>
      </p:sp>
    </p:spTree>
    <p:extLst>
      <p:ext uri="{BB962C8B-B14F-4D97-AF65-F5344CB8AC3E}">
        <p14:creationId xmlns:p14="http://schemas.microsoft.com/office/powerpoint/2010/main" val="4168282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Copyright LSVT Global, Inc. 2011</a:t>
            </a: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EA4FC5B-1E41-4D28-B931-729B1F35BD57}" type="slidenum">
              <a:rPr lang="en-US"/>
              <a:pPr>
                <a:defRPr/>
              </a:pPr>
              <a:t>‹nr.›</a:t>
            </a:fld>
            <a:endParaRPr lang="en-US"/>
          </a:p>
        </p:txBody>
      </p:sp>
    </p:spTree>
    <p:extLst>
      <p:ext uri="{BB962C8B-B14F-4D97-AF65-F5344CB8AC3E}">
        <p14:creationId xmlns:p14="http://schemas.microsoft.com/office/powerpoint/2010/main" val="1760003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4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Copyright LSVT Global, Inc. 2011</a:t>
            </a:r>
          </a:p>
        </p:txBody>
      </p:sp>
      <p:sp>
        <p:nvSpPr>
          <p:cNvPr id="5" name="Rectangle 46"/>
          <p:cNvSpPr>
            <a:spLocks noGrp="1" noChangeArrowheads="1"/>
          </p:cNvSpPr>
          <p:nvPr>
            <p:ph type="sldNum" sz="quarter" idx="12"/>
          </p:nvPr>
        </p:nvSpPr>
        <p:spPr/>
        <p:txBody>
          <a:bodyPr/>
          <a:lstStyle>
            <a:lvl1pPr fontAlgn="auto">
              <a:spcBef>
                <a:spcPts val="0"/>
              </a:spcBef>
              <a:spcAft>
                <a:spcPts val="0"/>
              </a:spcAft>
              <a:defRPr/>
            </a:lvl1pPr>
          </a:lstStyle>
          <a:p>
            <a:pPr>
              <a:defRPr/>
            </a:pPr>
            <a:fld id="{DA2C6A67-D04A-4003-91DF-8A32E6D844A2}" type="slidenum">
              <a:rPr lang="en-US"/>
              <a:pPr>
                <a:defRPr/>
              </a:pPr>
              <a:t>‹nr.›</a:t>
            </a:fld>
            <a:endParaRPr lang="en-US"/>
          </a:p>
        </p:txBody>
      </p:sp>
    </p:spTree>
    <p:extLst>
      <p:ext uri="{BB962C8B-B14F-4D97-AF65-F5344CB8AC3E}">
        <p14:creationId xmlns:p14="http://schemas.microsoft.com/office/powerpoint/2010/main" val="2908848970"/>
      </p:ext>
    </p:extLst>
  </p:cSld>
  <p:clrMapOvr>
    <a:masterClrMapping/>
  </p:clrMapOvr>
  <p:transition spd="med">
    <p:wipe dir="r"/>
    <p:sndAc>
      <p:end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4E0D6B-D3EC-4F40-AAF1-DB87CDB03A21}"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E405-1EC9-40E8-9F6D-7A64DFEDF136}" type="slidenum">
              <a:rPr lang="en-US" smtClean="0"/>
              <a:t>‹nr.›</a:t>
            </a:fld>
            <a:endParaRPr lang="en-US"/>
          </a:p>
        </p:txBody>
      </p:sp>
    </p:spTree>
    <p:extLst>
      <p:ext uri="{BB962C8B-B14F-4D97-AF65-F5344CB8AC3E}">
        <p14:creationId xmlns:p14="http://schemas.microsoft.com/office/powerpoint/2010/main" val="2310783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E0D6B-D3EC-4F40-AAF1-DB87CDB03A21}"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E405-1EC9-40E8-9F6D-7A64DFEDF136}" type="slidenum">
              <a:rPr lang="en-US" smtClean="0"/>
              <a:t>‹nr.›</a:t>
            </a:fld>
            <a:endParaRPr lang="en-US"/>
          </a:p>
        </p:txBody>
      </p:sp>
    </p:spTree>
    <p:extLst>
      <p:ext uri="{BB962C8B-B14F-4D97-AF65-F5344CB8AC3E}">
        <p14:creationId xmlns:p14="http://schemas.microsoft.com/office/powerpoint/2010/main" val="699304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E0D6B-D3EC-4F40-AAF1-DB87CDB03A21}"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E405-1EC9-40E8-9F6D-7A64DFEDF136}" type="slidenum">
              <a:rPr lang="en-US" smtClean="0"/>
              <a:t>‹nr.›</a:t>
            </a:fld>
            <a:endParaRPr lang="en-US"/>
          </a:p>
        </p:txBody>
      </p:sp>
    </p:spTree>
    <p:extLst>
      <p:ext uri="{BB962C8B-B14F-4D97-AF65-F5344CB8AC3E}">
        <p14:creationId xmlns:p14="http://schemas.microsoft.com/office/powerpoint/2010/main" val="2590804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4E0D6B-D3EC-4F40-AAF1-DB87CDB03A21}"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0E405-1EC9-40E8-9F6D-7A64DFEDF136}" type="slidenum">
              <a:rPr lang="en-US" smtClean="0"/>
              <a:t>‹nr.›</a:t>
            </a:fld>
            <a:endParaRPr lang="en-US"/>
          </a:p>
        </p:txBody>
      </p:sp>
    </p:spTree>
    <p:extLst>
      <p:ext uri="{BB962C8B-B14F-4D97-AF65-F5344CB8AC3E}">
        <p14:creationId xmlns:p14="http://schemas.microsoft.com/office/powerpoint/2010/main" val="1199596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4E0D6B-D3EC-4F40-AAF1-DB87CDB03A21}" type="datetimeFigureOut">
              <a:rPr lang="en-US" smtClean="0"/>
              <a:t>4/28/2019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0E405-1EC9-40E8-9F6D-7A64DFEDF136}" type="slidenum">
              <a:rPr lang="en-US" smtClean="0"/>
              <a:t>‹nr.›</a:t>
            </a:fld>
            <a:endParaRPr lang="en-US"/>
          </a:p>
        </p:txBody>
      </p:sp>
    </p:spTree>
    <p:extLst>
      <p:ext uri="{BB962C8B-B14F-4D97-AF65-F5344CB8AC3E}">
        <p14:creationId xmlns:p14="http://schemas.microsoft.com/office/powerpoint/2010/main" val="330695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Copyright LSVT Global, Inc. 2011</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FAE14E8-B621-4365-B223-2CF33FF66A59}" type="slidenum">
              <a:rPr lang="en-US"/>
              <a:pPr>
                <a:defRPr/>
              </a:pPr>
              <a:t>‹nr.›</a:t>
            </a:fld>
            <a:endParaRPr lang="en-US"/>
          </a:p>
        </p:txBody>
      </p:sp>
    </p:spTree>
    <p:extLst>
      <p:ext uri="{BB962C8B-B14F-4D97-AF65-F5344CB8AC3E}">
        <p14:creationId xmlns:p14="http://schemas.microsoft.com/office/powerpoint/2010/main" val="2485169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4E0D6B-D3EC-4F40-AAF1-DB87CDB03A21}" type="datetimeFigureOut">
              <a:rPr lang="en-US" smtClean="0"/>
              <a:t>4/28/2019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0E405-1EC9-40E8-9F6D-7A64DFEDF136}" type="slidenum">
              <a:rPr lang="en-US" smtClean="0"/>
              <a:t>‹nr.›</a:t>
            </a:fld>
            <a:endParaRPr lang="en-US"/>
          </a:p>
        </p:txBody>
      </p:sp>
    </p:spTree>
    <p:extLst>
      <p:ext uri="{BB962C8B-B14F-4D97-AF65-F5344CB8AC3E}">
        <p14:creationId xmlns:p14="http://schemas.microsoft.com/office/powerpoint/2010/main" val="2789397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E0D6B-D3EC-4F40-AAF1-DB87CDB03A21}" type="datetimeFigureOut">
              <a:rPr lang="en-US" smtClean="0"/>
              <a:t>4/28/2019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0E405-1EC9-40E8-9F6D-7A64DFEDF136}" type="slidenum">
              <a:rPr lang="en-US" smtClean="0"/>
              <a:t>‹nr.›</a:t>
            </a:fld>
            <a:endParaRPr lang="en-US"/>
          </a:p>
        </p:txBody>
      </p:sp>
    </p:spTree>
    <p:extLst>
      <p:ext uri="{BB962C8B-B14F-4D97-AF65-F5344CB8AC3E}">
        <p14:creationId xmlns:p14="http://schemas.microsoft.com/office/powerpoint/2010/main" val="3818294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4E0D6B-D3EC-4F40-AAF1-DB87CDB03A21}"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0E405-1EC9-40E8-9F6D-7A64DFEDF136}" type="slidenum">
              <a:rPr lang="en-US" smtClean="0"/>
              <a:t>‹nr.›</a:t>
            </a:fld>
            <a:endParaRPr lang="en-US"/>
          </a:p>
        </p:txBody>
      </p:sp>
    </p:spTree>
    <p:extLst>
      <p:ext uri="{BB962C8B-B14F-4D97-AF65-F5344CB8AC3E}">
        <p14:creationId xmlns:p14="http://schemas.microsoft.com/office/powerpoint/2010/main" val="1233342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4E0D6B-D3EC-4F40-AAF1-DB87CDB03A21}"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0E405-1EC9-40E8-9F6D-7A64DFEDF136}" type="slidenum">
              <a:rPr lang="en-US" smtClean="0"/>
              <a:t>‹nr.›</a:t>
            </a:fld>
            <a:endParaRPr lang="en-US"/>
          </a:p>
        </p:txBody>
      </p:sp>
    </p:spTree>
    <p:extLst>
      <p:ext uri="{BB962C8B-B14F-4D97-AF65-F5344CB8AC3E}">
        <p14:creationId xmlns:p14="http://schemas.microsoft.com/office/powerpoint/2010/main" val="3060162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E0D6B-D3EC-4F40-AAF1-DB87CDB03A21}"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E405-1EC9-40E8-9F6D-7A64DFEDF136}" type="slidenum">
              <a:rPr lang="en-US" smtClean="0"/>
              <a:t>‹nr.›</a:t>
            </a:fld>
            <a:endParaRPr lang="en-US"/>
          </a:p>
        </p:txBody>
      </p:sp>
    </p:spTree>
    <p:extLst>
      <p:ext uri="{BB962C8B-B14F-4D97-AF65-F5344CB8AC3E}">
        <p14:creationId xmlns:p14="http://schemas.microsoft.com/office/powerpoint/2010/main" val="627349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E0D6B-D3EC-4F40-AAF1-DB87CDB03A21}"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E405-1EC9-40E8-9F6D-7A64DFEDF136}" type="slidenum">
              <a:rPr lang="en-US" smtClean="0"/>
              <a:t>‹nr.›</a:t>
            </a:fld>
            <a:endParaRPr lang="en-US"/>
          </a:p>
        </p:txBody>
      </p:sp>
    </p:spTree>
    <p:extLst>
      <p:ext uri="{BB962C8B-B14F-4D97-AF65-F5344CB8AC3E}">
        <p14:creationId xmlns:p14="http://schemas.microsoft.com/office/powerpoint/2010/main" val="74202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Copyright LSVT Global, Inc. 2011</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A77E46A-0F54-410C-ACB8-F1159FA672BD}" type="slidenum">
              <a:rPr lang="en-US"/>
              <a:pPr>
                <a:defRPr/>
              </a:pPr>
              <a:t>‹nr.›</a:t>
            </a:fld>
            <a:endParaRPr lang="en-US"/>
          </a:p>
        </p:txBody>
      </p:sp>
    </p:spTree>
    <p:extLst>
      <p:ext uri="{BB962C8B-B14F-4D97-AF65-F5344CB8AC3E}">
        <p14:creationId xmlns:p14="http://schemas.microsoft.com/office/powerpoint/2010/main" val="110797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Copyright LSVT Global, Inc. 2011</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BF664F3-2060-4995-B4D6-A301324EF10D}" type="slidenum">
              <a:rPr lang="en-US"/>
              <a:pPr>
                <a:defRPr/>
              </a:pPr>
              <a:t>‹nr.›</a:t>
            </a:fld>
            <a:endParaRPr lang="en-US"/>
          </a:p>
        </p:txBody>
      </p:sp>
    </p:spTree>
    <p:extLst>
      <p:ext uri="{BB962C8B-B14F-4D97-AF65-F5344CB8AC3E}">
        <p14:creationId xmlns:p14="http://schemas.microsoft.com/office/powerpoint/2010/main" val="271073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Copyright LSVT Global, Inc. 2011</a:t>
            </a: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F2569EE-0515-4140-8810-F3EDD8793DE7}" type="slidenum">
              <a:rPr lang="en-US"/>
              <a:pPr>
                <a:defRPr/>
              </a:pPr>
              <a:t>‹nr.›</a:t>
            </a:fld>
            <a:endParaRPr lang="en-US"/>
          </a:p>
        </p:txBody>
      </p:sp>
    </p:spTree>
    <p:extLst>
      <p:ext uri="{BB962C8B-B14F-4D97-AF65-F5344CB8AC3E}">
        <p14:creationId xmlns:p14="http://schemas.microsoft.com/office/powerpoint/2010/main" val="37055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Copyright LSVT Global, Inc. 2011</a:t>
            </a: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6EC76DC-5E81-4D7E-B1E8-2BBAF3AF591B}" type="slidenum">
              <a:rPr lang="en-US"/>
              <a:pPr>
                <a:defRPr/>
              </a:pPr>
              <a:t>‹nr.›</a:t>
            </a:fld>
            <a:endParaRPr lang="en-US"/>
          </a:p>
        </p:txBody>
      </p:sp>
    </p:spTree>
    <p:extLst>
      <p:ext uri="{BB962C8B-B14F-4D97-AF65-F5344CB8AC3E}">
        <p14:creationId xmlns:p14="http://schemas.microsoft.com/office/powerpoint/2010/main" val="108979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73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Copyright LSVT Global, Inc. 2011</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F8E89D0-CDA9-416B-BDD3-6ACE3CB7330A}" type="slidenum">
              <a:rPr lang="en-US"/>
              <a:pPr>
                <a:defRPr/>
              </a:pPr>
              <a:t>‹nr.›</a:t>
            </a:fld>
            <a:endParaRPr lang="en-US"/>
          </a:p>
        </p:txBody>
      </p:sp>
    </p:spTree>
    <p:extLst>
      <p:ext uri="{BB962C8B-B14F-4D97-AF65-F5344CB8AC3E}">
        <p14:creationId xmlns:p14="http://schemas.microsoft.com/office/powerpoint/2010/main" val="137520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Copyright LSVT Global, Inc. 2011</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2B3502-A92A-4EDC-B6D7-B82E210CCB77}" type="slidenum">
              <a:rPr lang="en-US"/>
              <a:pPr>
                <a:defRPr/>
              </a:pPr>
              <a:t>‹nr.›</a:t>
            </a:fld>
            <a:endParaRPr lang="en-US"/>
          </a:p>
        </p:txBody>
      </p:sp>
    </p:spTree>
    <p:extLst>
      <p:ext uri="{BB962C8B-B14F-4D97-AF65-F5344CB8AC3E}">
        <p14:creationId xmlns:p14="http://schemas.microsoft.com/office/powerpoint/2010/main" val="37821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cs typeface="+mn-cs"/>
              </a:defRPr>
            </a:lvl1pPr>
          </a:lstStyle>
          <a:p>
            <a:pPr fontAlgn="base">
              <a:spcBef>
                <a:spcPct val="0"/>
              </a:spcBef>
              <a:spcAft>
                <a:spcPct val="0"/>
              </a:spcAft>
              <a:defRPr/>
            </a:pPr>
            <a:endParaRPr lang="en-US"/>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cs typeface="+mn-cs"/>
              </a:defRPr>
            </a:lvl1pPr>
          </a:lstStyle>
          <a:p>
            <a:pPr fontAlgn="base">
              <a:spcBef>
                <a:spcPct val="0"/>
              </a:spcBef>
              <a:spcAft>
                <a:spcPct val="0"/>
              </a:spcAft>
              <a:defRPr/>
            </a:pPr>
            <a:r>
              <a:rPr lang="en-US"/>
              <a:t>Copyright LSVT Global, Inc. 2011</a:t>
            </a:r>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cs typeface="+mn-cs"/>
              </a:defRPr>
            </a:lvl1pPr>
          </a:lstStyle>
          <a:p>
            <a:pPr fontAlgn="base">
              <a:spcBef>
                <a:spcPct val="0"/>
              </a:spcBef>
              <a:spcAft>
                <a:spcPct val="0"/>
              </a:spcAft>
              <a:defRPr/>
            </a:pPr>
            <a:fld id="{59AEE1BC-8751-441D-BB7D-B61D783B926C}" type="slidenum">
              <a:rPr lang="en-US"/>
              <a:pPr fontAlgn="base">
                <a:spcBef>
                  <a:spcPct val="0"/>
                </a:spcBef>
                <a:spcAft>
                  <a:spcPct val="0"/>
                </a:spcAft>
                <a:defRPr/>
              </a:pPr>
              <a:t>‹nr.›</a:t>
            </a:fld>
            <a:endParaRPr lang="en-US"/>
          </a:p>
        </p:txBody>
      </p:sp>
    </p:spTree>
    <p:extLst>
      <p:ext uri="{BB962C8B-B14F-4D97-AF65-F5344CB8AC3E}">
        <p14:creationId xmlns:p14="http://schemas.microsoft.com/office/powerpoint/2010/main" val="12960296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4955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dirty="0"/>
              <a:t>Copyright LSVT Global, Inc. 2013</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0E405-1EC9-40E8-9F6D-7A64DFEDF136}" type="slidenum">
              <a:rPr lang="en-US" smtClean="0"/>
              <a:t>‹nr.›</a:t>
            </a:fld>
            <a:endParaRPr lang="en-US"/>
          </a:p>
        </p:txBody>
      </p:sp>
    </p:spTree>
    <p:extLst>
      <p:ext uri="{BB962C8B-B14F-4D97-AF65-F5344CB8AC3E}">
        <p14:creationId xmlns:p14="http://schemas.microsoft.com/office/powerpoint/2010/main" val="7873836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bwMode="auto">
          <a:xfrm>
            <a:off x="247650" y="-404965"/>
            <a:ext cx="8686800" cy="3505200"/>
          </a:xfrm>
        </p:spPr>
        <p:txBody>
          <a:bodyPr vert="horz" wrap="square" lIns="91440" tIns="45720" rIns="91440" bIns="45720" numCol="1" anchorCtr="0" compatLnSpc="1">
            <a:prstTxWarp prst="textNoShape">
              <a:avLst/>
            </a:prstTxWarp>
          </a:bodyPr>
          <a:lstStyle/>
          <a:p>
            <a:pPr algn="ctr" eaLnBrk="1" hangingPunct="1">
              <a:defRPr/>
            </a:pPr>
            <a:r>
              <a:rPr lang="en-US" sz="4800" b="1" dirty="0">
                <a:solidFill>
                  <a:schemeClr val="tx1"/>
                </a:solidFill>
                <a:effectLst/>
                <a:cs typeface="Arial" pitchFamily="34" charset="0"/>
              </a:rPr>
              <a:t> </a:t>
            </a:r>
            <a:r>
              <a:rPr lang="en-US" sz="3200" b="1" dirty="0">
                <a:solidFill>
                  <a:schemeClr val="tx1"/>
                </a:solidFill>
                <a:cs typeface="Arial" pitchFamily="34" charset="0"/>
              </a:rPr>
              <a:t>LSVT-BIG,PWR!&amp; </a:t>
            </a:r>
            <a:r>
              <a:rPr lang="en-US" sz="3200" b="1" dirty="0" err="1">
                <a:solidFill>
                  <a:schemeClr val="tx1"/>
                </a:solidFill>
                <a:cs typeface="Arial" pitchFamily="34" charset="0"/>
              </a:rPr>
              <a:t>Boksen</a:t>
            </a:r>
            <a:r>
              <a:rPr lang="en-US" sz="4800" b="1" baseline="30000" dirty="0">
                <a:solidFill>
                  <a:schemeClr val="tx1"/>
                </a:solidFill>
                <a:cs typeface="Arial" pitchFamily="34" charset="0"/>
              </a:rPr>
              <a:t>®</a:t>
            </a:r>
            <a:endParaRPr lang="en-US" sz="4800" b="1" dirty="0">
              <a:solidFill>
                <a:schemeClr val="tx1"/>
              </a:solidFill>
              <a:effectLst/>
            </a:endParaRPr>
          </a:p>
        </p:txBody>
      </p:sp>
      <p:sp>
        <p:nvSpPr>
          <p:cNvPr id="9219" name="Subtitle 2"/>
          <p:cNvSpPr>
            <a:spLocks noGrp="1"/>
          </p:cNvSpPr>
          <p:nvPr>
            <p:ph type="subTitle" idx="1"/>
          </p:nvPr>
        </p:nvSpPr>
        <p:spPr>
          <a:xfrm>
            <a:off x="990600" y="3508126"/>
            <a:ext cx="7407275" cy="1521073"/>
          </a:xfrm>
        </p:spPr>
        <p:txBody>
          <a:bodyPr/>
          <a:lstStyle/>
          <a:p>
            <a:pPr marL="26988" eaLnBrk="1" hangingPunct="1"/>
            <a:endParaRPr lang="en-US" sz="2800" b="1" dirty="0">
              <a:solidFill>
                <a:srgbClr val="FFFF00"/>
              </a:solidFill>
            </a:endParaRPr>
          </a:p>
          <a:p>
            <a:pPr marL="26988" eaLnBrk="1" hangingPunct="1"/>
            <a:r>
              <a:rPr lang="en-US" sz="2800" b="1" dirty="0" err="1">
                <a:solidFill>
                  <a:srgbClr val="FFFF00"/>
                </a:solidFill>
              </a:rPr>
              <a:t>www.Parkinsontrainingscentrum.nl</a:t>
            </a:r>
            <a:endParaRPr lang="en-US" sz="2800" b="1" dirty="0">
              <a:solidFill>
                <a:srgbClr val="FFFF00"/>
              </a:solidFill>
            </a:endParaRPr>
          </a:p>
        </p:txBody>
      </p:sp>
      <p:sp>
        <p:nvSpPr>
          <p:cNvPr id="8" name="Footer Placeholder 4"/>
          <p:cNvSpPr>
            <a:spLocks noGrp="1"/>
          </p:cNvSpPr>
          <p:nvPr>
            <p:ph type="ftr" sz="quarter" idx="11"/>
          </p:nvPr>
        </p:nvSpPr>
        <p:spPr>
          <a:xfrm>
            <a:off x="1290066" y="6385078"/>
            <a:ext cx="6601968" cy="426542"/>
          </a:xfrm>
        </p:spPr>
        <p:txBody>
          <a:bodyPr/>
          <a:lstStyle/>
          <a:p>
            <a:pPr fontAlgn="base">
              <a:spcBef>
                <a:spcPct val="0"/>
              </a:spcBef>
              <a:spcAft>
                <a:spcPct val="0"/>
              </a:spcAft>
              <a:defRPr/>
            </a:pPr>
            <a:r>
              <a:rPr lang="en-US" sz="1600" dirty="0" err="1"/>
              <a:t>Utrechtse</a:t>
            </a:r>
            <a:r>
              <a:rPr lang="en-US" sz="1600" dirty="0"/>
              <a:t> </a:t>
            </a:r>
            <a:r>
              <a:rPr lang="en-US" sz="1600" dirty="0" err="1"/>
              <a:t>Heuvelrug</a:t>
            </a:r>
            <a:endParaRPr lang="en-US" sz="1600" dirty="0"/>
          </a:p>
        </p:txBody>
      </p:sp>
      <p:pic>
        <p:nvPicPr>
          <p:cNvPr id="6" name="Afbeelding 5">
            <a:extLst>
              <a:ext uri="{FF2B5EF4-FFF2-40B4-BE49-F238E27FC236}">
                <a16:creationId xmlns:a16="http://schemas.microsoft.com/office/drawing/2014/main" id="{84CC4E18-6533-F146-B1FD-EBDEB4AC6BAC}"/>
              </a:ext>
            </a:extLst>
          </p:cNvPr>
          <p:cNvPicPr>
            <a:picLocks noChangeAspect="1"/>
          </p:cNvPicPr>
          <p:nvPr/>
        </p:nvPicPr>
        <p:blipFill>
          <a:blip r:embed="rId4"/>
          <a:stretch>
            <a:fillRect/>
          </a:stretch>
        </p:blipFill>
        <p:spPr>
          <a:xfrm>
            <a:off x="1905000" y="1884573"/>
            <a:ext cx="5131138" cy="1195237"/>
          </a:xfrm>
          <a:prstGeom prst="rect">
            <a:avLst/>
          </a:prstGeom>
        </p:spPr>
      </p:pic>
    </p:spTree>
    <p:custDataLst>
      <p:tags r:id="rId1"/>
    </p:custDataLst>
    <p:extLst>
      <p:ext uri="{BB962C8B-B14F-4D97-AF65-F5344CB8AC3E}">
        <p14:creationId xmlns:p14="http://schemas.microsoft.com/office/powerpoint/2010/main" val="55948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23925" y="274638"/>
            <a:ext cx="7499350" cy="1143000"/>
          </a:xfrm>
        </p:spPr>
        <p:txBody>
          <a:bodyPr>
            <a:noAutofit/>
          </a:bodyPr>
          <a:lstStyle/>
          <a:p>
            <a:pPr eaLnBrk="1" hangingPunct="1">
              <a:defRPr/>
            </a:pPr>
            <a:r>
              <a:rPr lang="en-US" b="1" dirty="0" err="1">
                <a:solidFill>
                  <a:srgbClr val="FFFF00"/>
                </a:solidFill>
              </a:rPr>
              <a:t>Basisprincipes</a:t>
            </a:r>
            <a:r>
              <a:rPr lang="en-US" b="1" dirty="0">
                <a:solidFill>
                  <a:srgbClr val="FFFF00"/>
                </a:solidFill>
                <a:effectLst/>
              </a:rPr>
              <a:t> </a:t>
            </a:r>
            <a:r>
              <a:rPr lang="en-US" b="1" dirty="0">
                <a:solidFill>
                  <a:srgbClr val="FFFF00"/>
                </a:solidFill>
              </a:rPr>
              <a:t>LSVT BIG?</a:t>
            </a:r>
            <a:endParaRPr lang="en-US" b="1" dirty="0">
              <a:solidFill>
                <a:srgbClr val="FFFF00"/>
              </a:solidFill>
              <a:effectLst/>
            </a:endParaRPr>
          </a:p>
        </p:txBody>
      </p:sp>
      <p:sp>
        <p:nvSpPr>
          <p:cNvPr id="43012" name="Rectangle 3"/>
          <p:cNvSpPr>
            <a:spLocks noChangeArrowheads="1"/>
          </p:cNvSpPr>
          <p:nvPr/>
        </p:nvSpPr>
        <p:spPr bwMode="auto">
          <a:xfrm>
            <a:off x="838200" y="2386013"/>
            <a:ext cx="6953827" cy="387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buSzPct val="75000"/>
            </a:pPr>
            <a:r>
              <a:rPr lang="en-US" sz="3600" b="1" dirty="0">
                <a:solidFill>
                  <a:srgbClr val="FFFF00"/>
                </a:solidFill>
              </a:rPr>
              <a:t>TARGET</a:t>
            </a:r>
            <a:r>
              <a:rPr lang="en-US" sz="3600" dirty="0">
                <a:solidFill>
                  <a:srgbClr val="FFFF00"/>
                </a:solidFill>
              </a:rPr>
              <a:t>:</a:t>
            </a:r>
            <a:r>
              <a:rPr lang="en-US" sz="3600" b="1" dirty="0"/>
              <a:t> </a:t>
            </a:r>
            <a:r>
              <a:rPr lang="en-US" sz="2800" dirty="0"/>
              <a:t>Groot! (amplitude)</a:t>
            </a:r>
          </a:p>
          <a:p>
            <a:pPr eaLnBrk="0" hangingPunct="0">
              <a:buSzPct val="75000"/>
            </a:pPr>
            <a:endParaRPr lang="en-US" dirty="0"/>
          </a:p>
          <a:p>
            <a:pPr eaLnBrk="0" hangingPunct="0">
              <a:buSzPct val="75000"/>
            </a:pPr>
            <a:r>
              <a:rPr lang="en-US" sz="3600" b="1" dirty="0">
                <a:solidFill>
                  <a:srgbClr val="FFFF00"/>
                </a:solidFill>
              </a:rPr>
              <a:t>MODE</a:t>
            </a:r>
            <a:r>
              <a:rPr lang="en-US" sz="3600" dirty="0">
                <a:solidFill>
                  <a:srgbClr val="FFFF00"/>
                </a:solidFill>
              </a:rPr>
              <a:t>:</a:t>
            </a:r>
            <a:r>
              <a:rPr lang="en-US" sz="3600" dirty="0"/>
              <a:t> </a:t>
            </a:r>
            <a:r>
              <a:rPr lang="en-US" sz="2800" dirty="0" err="1"/>
              <a:t>Intensief</a:t>
            </a:r>
            <a:r>
              <a:rPr lang="en-US" sz="2800" dirty="0"/>
              <a:t> </a:t>
            </a:r>
          </a:p>
          <a:p>
            <a:pPr eaLnBrk="0" hangingPunct="0">
              <a:buSzPct val="75000"/>
            </a:pPr>
            <a:endParaRPr lang="en-US" dirty="0"/>
          </a:p>
          <a:p>
            <a:pPr eaLnBrk="0" hangingPunct="0">
              <a:buSzPct val="75000"/>
            </a:pPr>
            <a:r>
              <a:rPr lang="en-US" sz="3600" b="1" dirty="0">
                <a:solidFill>
                  <a:srgbClr val="FFFF00"/>
                </a:solidFill>
              </a:rPr>
              <a:t>CALIBRATION</a:t>
            </a:r>
            <a:r>
              <a:rPr lang="en-US" sz="3600" dirty="0">
                <a:solidFill>
                  <a:srgbClr val="FFFF00"/>
                </a:solidFill>
              </a:rPr>
              <a:t>:</a:t>
            </a:r>
            <a:r>
              <a:rPr lang="en-US" sz="3600" dirty="0"/>
              <a:t> </a:t>
            </a:r>
          </a:p>
          <a:p>
            <a:pPr eaLnBrk="0" hangingPunct="0">
              <a:buSzPct val="75000"/>
            </a:pPr>
            <a:r>
              <a:rPr lang="en-US" sz="2800" dirty="0"/>
              <a:t>	</a:t>
            </a:r>
            <a:r>
              <a:rPr lang="en-US" sz="2800" dirty="0" err="1"/>
              <a:t>Sensorisch</a:t>
            </a:r>
            <a:r>
              <a:rPr lang="en-US" sz="2800" dirty="0"/>
              <a:t>( </a:t>
            </a:r>
            <a:r>
              <a:rPr lang="en-US" sz="2800" dirty="0" err="1"/>
              <a:t>gevoel</a:t>
            </a:r>
            <a:r>
              <a:rPr lang="en-US" sz="2800" dirty="0"/>
              <a:t> </a:t>
            </a:r>
            <a:r>
              <a:rPr lang="en-US" sz="2800" dirty="0" err="1"/>
              <a:t>trainen</a:t>
            </a:r>
            <a:r>
              <a:rPr lang="en-US" sz="2800" dirty="0"/>
              <a:t>)</a:t>
            </a:r>
          </a:p>
          <a:p>
            <a:pPr eaLnBrk="0" hangingPunct="0">
              <a:buSzPct val="75000"/>
            </a:pPr>
            <a:r>
              <a:rPr lang="en-US" sz="2800" dirty="0"/>
              <a:t>	Interne cueing</a:t>
            </a:r>
          </a:p>
          <a:p>
            <a:pPr eaLnBrk="0" hangingPunct="0">
              <a:buSzPct val="75000"/>
            </a:pPr>
            <a:r>
              <a:rPr lang="en-US" sz="2800" dirty="0"/>
              <a:t>	</a:t>
            </a:r>
            <a:r>
              <a:rPr lang="en-US" sz="2800" dirty="0" err="1"/>
              <a:t>Neuropsychologische</a:t>
            </a:r>
            <a:r>
              <a:rPr lang="en-US" sz="2800" dirty="0"/>
              <a:t> </a:t>
            </a:r>
            <a:r>
              <a:rPr lang="en-US" sz="2800" dirty="0" err="1"/>
              <a:t>veranderingen</a:t>
            </a:r>
            <a:endParaRPr lang="en-US" sz="2800" dirty="0"/>
          </a:p>
          <a:p>
            <a:pPr eaLnBrk="0" hangingPunct="0">
              <a:buSzPct val="75000"/>
            </a:pPr>
            <a:endParaRPr lang="en-US" dirty="0"/>
          </a:p>
        </p:txBody>
      </p:sp>
      <p:sp>
        <p:nvSpPr>
          <p:cNvPr id="36868" name="TextBox 7"/>
          <p:cNvSpPr txBox="1">
            <a:spLocks noChangeArrowheads="1"/>
          </p:cNvSpPr>
          <p:nvPr/>
        </p:nvSpPr>
        <p:spPr bwMode="auto">
          <a:xfrm>
            <a:off x="1165225" y="1600200"/>
            <a:ext cx="7115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err="1"/>
              <a:t>Wetenschappelijk</a:t>
            </a:r>
            <a:r>
              <a:rPr lang="en-US" sz="2400" dirty="0"/>
              <a:t>, </a:t>
            </a:r>
            <a:r>
              <a:rPr lang="en-US" sz="2400" dirty="0" err="1"/>
              <a:t>gestandaardiseerd</a:t>
            </a:r>
            <a:r>
              <a:rPr lang="en-US" sz="2400" dirty="0"/>
              <a:t> </a:t>
            </a:r>
            <a:r>
              <a:rPr lang="en-US" sz="2400" dirty="0" err="1"/>
              <a:t>en</a:t>
            </a:r>
            <a:r>
              <a:rPr lang="en-US" sz="2400" dirty="0"/>
              <a:t> </a:t>
            </a:r>
            <a:r>
              <a:rPr lang="en-US" sz="2400" dirty="0" err="1"/>
              <a:t>specifiek</a:t>
            </a:r>
            <a:endParaRPr lang="en-US" sz="2400" dirty="0"/>
          </a:p>
        </p:txBody>
      </p:sp>
    </p:spTree>
    <p:custDataLst>
      <p:tags r:id="rId1"/>
    </p:custDataLst>
    <p:extLst>
      <p:ext uri="{BB962C8B-B14F-4D97-AF65-F5344CB8AC3E}">
        <p14:creationId xmlns:p14="http://schemas.microsoft.com/office/powerpoint/2010/main" val="3814895345"/>
      </p:ext>
    </p:extLst>
  </p:cSld>
  <p:clrMapOvr>
    <a:masterClrMapping/>
  </p:clrMapOvr>
  <p:transition spd="med">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walk big sketch pre pos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600200"/>
            <a:ext cx="5791200" cy="469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90"/>
          <p:cNvSpPr txBox="1">
            <a:spLocks noChangeArrowheads="1"/>
          </p:cNvSpPr>
          <p:nvPr/>
        </p:nvSpPr>
        <p:spPr bwMode="auto">
          <a:xfrm>
            <a:off x="1864912" y="762000"/>
            <a:ext cx="59602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u="sng" dirty="0"/>
              <a:t>BIG ( </a:t>
            </a:r>
            <a:r>
              <a:rPr lang="en-US" sz="2400" b="1" u="sng" dirty="0" err="1"/>
              <a:t>grote</a:t>
            </a:r>
            <a:r>
              <a:rPr lang="en-US" sz="2400" b="1" u="sng" dirty="0"/>
              <a:t> </a:t>
            </a:r>
            <a:r>
              <a:rPr lang="en-US" sz="2400" b="1" u="sng" dirty="0" err="1"/>
              <a:t>totale</a:t>
            </a:r>
            <a:r>
              <a:rPr lang="en-US" sz="2400" b="1" u="sng" dirty="0"/>
              <a:t> </a:t>
            </a:r>
            <a:r>
              <a:rPr lang="en-US" sz="2400" b="1" u="sng" dirty="0" err="1"/>
              <a:t>lichaamsbewegingen</a:t>
            </a:r>
            <a:r>
              <a:rPr lang="en-US" sz="2400" b="1" u="sng" dirty="0"/>
              <a:t>)</a:t>
            </a:r>
            <a:r>
              <a:rPr lang="en-US" sz="2400" b="1" dirty="0"/>
              <a:t>	</a:t>
            </a:r>
          </a:p>
          <a:p>
            <a:pPr algn="ctr" eaLnBrk="1" hangingPunct="1"/>
            <a:r>
              <a:rPr lang="en-US" sz="2400" b="1" dirty="0"/>
              <a:t>1 cue! </a:t>
            </a:r>
          </a:p>
        </p:txBody>
      </p:sp>
      <p:sp>
        <p:nvSpPr>
          <p:cNvPr id="37892" name="TextBox 2"/>
          <p:cNvSpPr txBox="1">
            <a:spLocks noChangeArrowheads="1"/>
          </p:cNvSpPr>
          <p:nvPr/>
        </p:nvSpPr>
        <p:spPr bwMode="auto">
          <a:xfrm>
            <a:off x="1828800" y="5334000"/>
            <a:ext cx="106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t>SMALL</a:t>
            </a:r>
          </a:p>
        </p:txBody>
      </p:sp>
      <p:sp>
        <p:nvSpPr>
          <p:cNvPr id="37893" name="TextBox 3"/>
          <p:cNvSpPr txBox="1">
            <a:spLocks noChangeArrowheads="1"/>
          </p:cNvSpPr>
          <p:nvPr/>
        </p:nvSpPr>
        <p:spPr bwMode="auto">
          <a:xfrm>
            <a:off x="5745163" y="5649913"/>
            <a:ext cx="639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t>BIG</a:t>
            </a:r>
          </a:p>
        </p:txBody>
      </p:sp>
      <p:sp>
        <p:nvSpPr>
          <p:cNvPr id="37895" name="Rectangle 2"/>
          <p:cNvSpPr>
            <a:spLocks noChangeArrowheads="1"/>
          </p:cNvSpPr>
          <p:nvPr/>
        </p:nvSpPr>
        <p:spPr bwMode="auto">
          <a:xfrm>
            <a:off x="542925" y="39688"/>
            <a:ext cx="24623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i="1" dirty="0">
                <a:solidFill>
                  <a:srgbClr val="FFFF00"/>
                </a:solidFill>
              </a:rPr>
              <a:t>TARGET</a:t>
            </a:r>
            <a:endParaRPr lang="en-US" sz="4400" dirty="0">
              <a:solidFill>
                <a:srgbClr val="FFFF00"/>
              </a:solidFill>
            </a:endParaRPr>
          </a:p>
        </p:txBody>
      </p:sp>
    </p:spTree>
    <p:custDataLst>
      <p:tags r:id="rId1"/>
    </p:custDataLst>
    <p:extLst>
      <p:ext uri="{BB962C8B-B14F-4D97-AF65-F5344CB8AC3E}">
        <p14:creationId xmlns:p14="http://schemas.microsoft.com/office/powerpoint/2010/main" val="174572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838200" y="914400"/>
            <a:ext cx="8077200" cy="5486400"/>
          </a:xfrm>
        </p:spPr>
        <p:txBody>
          <a:bodyPr/>
          <a:lstStyle/>
          <a:p>
            <a:pPr eaLnBrk="1" hangingPunct="1">
              <a:buFont typeface="Arial" charset="0"/>
              <a:buNone/>
              <a:defRPr/>
            </a:pPr>
            <a:r>
              <a:rPr lang="en-US" sz="2800" u="sng" dirty="0">
                <a:latin typeface="Arial" charset="0"/>
              </a:rPr>
              <a:t>Protocol:</a:t>
            </a:r>
          </a:p>
          <a:p>
            <a:pPr lvl="1" eaLnBrk="1" hangingPunct="1">
              <a:buFont typeface="Arial" charset="0"/>
              <a:buChar char="–"/>
              <a:defRPr/>
            </a:pPr>
            <a:r>
              <a:rPr lang="en-US" dirty="0" err="1">
                <a:latin typeface="Arial" charset="0"/>
              </a:rPr>
              <a:t>Geschoolde</a:t>
            </a:r>
            <a:r>
              <a:rPr lang="en-US" dirty="0">
                <a:latin typeface="Arial" charset="0"/>
              </a:rPr>
              <a:t> LSVT BIG </a:t>
            </a:r>
            <a:r>
              <a:rPr lang="en-US" dirty="0" err="1">
                <a:latin typeface="Arial" charset="0"/>
              </a:rPr>
              <a:t>fysio</a:t>
            </a:r>
            <a:r>
              <a:rPr lang="en-US" dirty="0">
                <a:latin typeface="Arial" charset="0"/>
              </a:rPr>
              <a:t>, ergo of  </a:t>
            </a:r>
            <a:r>
              <a:rPr lang="en-US" dirty="0" err="1">
                <a:latin typeface="Arial" charset="0"/>
              </a:rPr>
              <a:t>oefentherapeut</a:t>
            </a:r>
            <a:endParaRPr lang="en-US" dirty="0">
              <a:latin typeface="Arial" charset="0"/>
            </a:endParaRPr>
          </a:p>
          <a:p>
            <a:pPr marL="514350" indent="-514350" eaLnBrk="1" hangingPunct="1">
              <a:buFont typeface="Arial" charset="0"/>
              <a:buNone/>
              <a:defRPr/>
            </a:pPr>
            <a:r>
              <a:rPr lang="en-US" sz="2800" u="sng" dirty="0" err="1">
                <a:latin typeface="Arial" charset="0"/>
              </a:rPr>
              <a:t>Oefen</a:t>
            </a:r>
            <a:r>
              <a:rPr lang="en-US" sz="2800" u="sng" dirty="0">
                <a:latin typeface="Arial" charset="0"/>
              </a:rPr>
              <a:t> </a:t>
            </a:r>
            <a:r>
              <a:rPr lang="en-US" sz="2800" u="sng" dirty="0" err="1">
                <a:latin typeface="Arial" charset="0"/>
              </a:rPr>
              <a:t>momenten</a:t>
            </a:r>
            <a:endParaRPr lang="en-US" sz="2800" u="sng" dirty="0">
              <a:latin typeface="Arial" charset="0"/>
            </a:endParaRPr>
          </a:p>
          <a:p>
            <a:pPr lvl="1" eaLnBrk="1" hangingPunct="1">
              <a:buFont typeface="Arial" charset="0"/>
              <a:buChar char="–"/>
              <a:defRPr/>
            </a:pPr>
            <a:r>
              <a:rPr lang="en-US" dirty="0">
                <a:latin typeface="Arial" charset="0"/>
              </a:rPr>
              <a:t>4 </a:t>
            </a:r>
            <a:r>
              <a:rPr lang="en-US" dirty="0" err="1">
                <a:latin typeface="Arial" charset="0"/>
              </a:rPr>
              <a:t>dagen</a:t>
            </a:r>
            <a:r>
              <a:rPr lang="en-US" dirty="0">
                <a:latin typeface="Arial" charset="0"/>
              </a:rPr>
              <a:t> per week </a:t>
            </a:r>
            <a:r>
              <a:rPr lang="en-US" dirty="0" err="1">
                <a:latin typeface="Arial" charset="0"/>
              </a:rPr>
              <a:t>voor</a:t>
            </a:r>
            <a:r>
              <a:rPr lang="en-US" dirty="0">
                <a:latin typeface="Arial" charset="0"/>
              </a:rPr>
              <a:t> 4 </a:t>
            </a:r>
            <a:r>
              <a:rPr lang="en-US" dirty="0" err="1">
                <a:latin typeface="Arial" charset="0"/>
              </a:rPr>
              <a:t>weken</a:t>
            </a:r>
            <a:endParaRPr lang="en-US" dirty="0">
              <a:latin typeface="Arial" charset="0"/>
            </a:endParaRPr>
          </a:p>
          <a:p>
            <a:pPr lvl="1" eaLnBrk="1" hangingPunct="1">
              <a:buFont typeface="Arial" charset="0"/>
              <a:buChar char="–"/>
              <a:defRPr/>
            </a:pPr>
            <a:r>
              <a:rPr lang="en-US" dirty="0">
                <a:latin typeface="Arial" charset="0"/>
              </a:rPr>
              <a:t>16 </a:t>
            </a:r>
            <a:r>
              <a:rPr lang="en-US" dirty="0" err="1">
                <a:latin typeface="Arial" charset="0"/>
              </a:rPr>
              <a:t>sessies</a:t>
            </a:r>
            <a:r>
              <a:rPr lang="en-US" dirty="0">
                <a:latin typeface="Arial" charset="0"/>
              </a:rPr>
              <a:t> in 1 </a:t>
            </a:r>
            <a:r>
              <a:rPr lang="en-US" dirty="0" err="1">
                <a:latin typeface="Arial" charset="0"/>
              </a:rPr>
              <a:t>maand</a:t>
            </a:r>
            <a:endParaRPr lang="en-US" dirty="0">
              <a:latin typeface="Arial" charset="0"/>
            </a:endParaRPr>
          </a:p>
          <a:p>
            <a:pPr lvl="1" eaLnBrk="1" hangingPunct="1">
              <a:buFont typeface="Arial" charset="0"/>
              <a:buChar char="–"/>
              <a:defRPr/>
            </a:pPr>
            <a:r>
              <a:rPr lang="en-US" dirty="0">
                <a:latin typeface="Arial" charset="0"/>
              </a:rPr>
              <a:t>60 </a:t>
            </a:r>
            <a:r>
              <a:rPr lang="en-US" dirty="0" err="1">
                <a:latin typeface="Arial" charset="0"/>
              </a:rPr>
              <a:t>minuten</a:t>
            </a:r>
            <a:r>
              <a:rPr lang="en-US" dirty="0">
                <a:latin typeface="Arial" charset="0"/>
              </a:rPr>
              <a:t> per </a:t>
            </a:r>
            <a:r>
              <a:rPr lang="en-US" dirty="0" err="1">
                <a:latin typeface="Arial" charset="0"/>
              </a:rPr>
              <a:t>sessie</a:t>
            </a:r>
            <a:endParaRPr lang="en-US" dirty="0">
              <a:latin typeface="Arial" charset="0"/>
            </a:endParaRPr>
          </a:p>
          <a:p>
            <a:pPr lvl="1" eaLnBrk="1" hangingPunct="1">
              <a:buFont typeface="Arial" charset="0"/>
              <a:buChar char="–"/>
              <a:defRPr/>
            </a:pPr>
            <a:r>
              <a:rPr lang="en-US" dirty="0" err="1">
                <a:latin typeface="Arial" charset="0"/>
              </a:rPr>
              <a:t>Dagelijkse</a:t>
            </a:r>
            <a:r>
              <a:rPr lang="en-US" dirty="0">
                <a:latin typeface="Arial" charset="0"/>
              </a:rPr>
              <a:t> </a:t>
            </a:r>
            <a:r>
              <a:rPr lang="en-US" dirty="0" err="1">
                <a:latin typeface="Arial" charset="0"/>
              </a:rPr>
              <a:t>functionele</a:t>
            </a:r>
            <a:r>
              <a:rPr lang="en-US" dirty="0">
                <a:latin typeface="Arial" charset="0"/>
              </a:rPr>
              <a:t> </a:t>
            </a:r>
            <a:r>
              <a:rPr lang="en-US" dirty="0" err="1">
                <a:latin typeface="Arial" charset="0"/>
              </a:rPr>
              <a:t>opdrachten</a:t>
            </a:r>
            <a:r>
              <a:rPr lang="en-US" dirty="0">
                <a:latin typeface="Arial" charset="0"/>
              </a:rPr>
              <a:t> (30 </a:t>
            </a:r>
            <a:r>
              <a:rPr lang="en-US" dirty="0" err="1">
                <a:latin typeface="Arial" charset="0"/>
              </a:rPr>
              <a:t>dagen</a:t>
            </a:r>
            <a:r>
              <a:rPr lang="en-US" dirty="0">
                <a:latin typeface="Arial" charset="0"/>
              </a:rPr>
              <a:t> per </a:t>
            </a:r>
            <a:r>
              <a:rPr lang="en-US" dirty="0" err="1">
                <a:latin typeface="Arial" charset="0"/>
              </a:rPr>
              <a:t>maand</a:t>
            </a:r>
            <a:r>
              <a:rPr lang="en-US" dirty="0">
                <a:latin typeface="Arial" charset="0"/>
              </a:rPr>
              <a:t>) </a:t>
            </a:r>
          </a:p>
          <a:p>
            <a:pPr lvl="1" eaLnBrk="1" hangingPunct="1">
              <a:buFont typeface="Arial" charset="0"/>
              <a:buChar char="–"/>
              <a:defRPr/>
            </a:pPr>
            <a:r>
              <a:rPr lang="en-US" dirty="0" err="1">
                <a:latin typeface="Arial" charset="0"/>
              </a:rPr>
              <a:t>Dagelijks</a:t>
            </a:r>
            <a:r>
              <a:rPr lang="en-US" dirty="0">
                <a:latin typeface="Arial" charset="0"/>
              </a:rPr>
              <a:t> </a:t>
            </a:r>
            <a:r>
              <a:rPr lang="en-US" dirty="0" err="1">
                <a:latin typeface="Arial" charset="0"/>
              </a:rPr>
              <a:t>huiswerk</a:t>
            </a:r>
            <a:r>
              <a:rPr lang="en-US" dirty="0">
                <a:latin typeface="Arial" charset="0"/>
              </a:rPr>
              <a:t> (30 </a:t>
            </a:r>
            <a:r>
              <a:rPr lang="en-US" dirty="0" err="1">
                <a:latin typeface="Arial" charset="0"/>
              </a:rPr>
              <a:t>dagen</a:t>
            </a:r>
            <a:r>
              <a:rPr lang="en-US" dirty="0">
                <a:latin typeface="Arial" charset="0"/>
              </a:rPr>
              <a:t> per </a:t>
            </a:r>
            <a:r>
              <a:rPr lang="en-US" dirty="0" err="1">
                <a:latin typeface="Arial" charset="0"/>
              </a:rPr>
              <a:t>maand</a:t>
            </a:r>
            <a:r>
              <a:rPr lang="en-US" dirty="0">
                <a:latin typeface="Arial" charset="0"/>
              </a:rPr>
              <a:t>)</a:t>
            </a:r>
          </a:p>
          <a:p>
            <a:pPr lvl="1" eaLnBrk="1" hangingPunct="1">
              <a:buFont typeface="Arial" charset="0"/>
              <a:buChar char="–"/>
              <a:defRPr/>
            </a:pPr>
            <a:r>
              <a:rPr lang="en-US" dirty="0" err="1">
                <a:latin typeface="Arial" charset="0"/>
              </a:rPr>
              <a:t>Toewerken</a:t>
            </a:r>
            <a:r>
              <a:rPr lang="en-US" dirty="0">
                <a:latin typeface="Arial" charset="0"/>
              </a:rPr>
              <a:t> </a:t>
            </a:r>
            <a:r>
              <a:rPr lang="en-US" dirty="0" err="1">
                <a:latin typeface="Arial" charset="0"/>
              </a:rPr>
              <a:t>naar</a:t>
            </a:r>
            <a:r>
              <a:rPr lang="en-US" dirty="0">
                <a:latin typeface="Arial" charset="0"/>
              </a:rPr>
              <a:t> </a:t>
            </a:r>
            <a:r>
              <a:rPr lang="en-US" dirty="0" err="1">
                <a:latin typeface="Arial" charset="0"/>
              </a:rPr>
              <a:t>einddoel</a:t>
            </a:r>
            <a:r>
              <a:rPr lang="en-US" dirty="0">
                <a:latin typeface="Arial" charset="0"/>
              </a:rPr>
              <a:t>/</a:t>
            </a:r>
            <a:r>
              <a:rPr lang="en-US" dirty="0" err="1">
                <a:latin typeface="Arial" charset="0"/>
              </a:rPr>
              <a:t>hulpvraag</a:t>
            </a:r>
            <a:endParaRPr lang="en-US" dirty="0">
              <a:latin typeface="Arial" charset="0"/>
            </a:endParaRPr>
          </a:p>
          <a:p>
            <a:pPr marL="457200" lvl="1" indent="0" eaLnBrk="1" hangingPunct="1">
              <a:buNone/>
              <a:defRPr/>
            </a:pPr>
            <a:endParaRPr lang="en-US" dirty="0">
              <a:latin typeface="Arial" charset="0"/>
            </a:endParaRPr>
          </a:p>
          <a:p>
            <a:pPr lvl="1" eaLnBrk="1" hangingPunct="1">
              <a:buFont typeface="Arial" charset="0"/>
              <a:buChar char="–"/>
              <a:defRPr/>
            </a:pPr>
            <a:endParaRPr lang="en-US" dirty="0">
              <a:latin typeface="Arial" charset="0"/>
            </a:endParaRPr>
          </a:p>
        </p:txBody>
      </p:sp>
      <p:sp>
        <p:nvSpPr>
          <p:cNvPr id="38915" name="Rectangle 2"/>
          <p:cNvSpPr>
            <a:spLocks noChangeArrowheads="1"/>
          </p:cNvSpPr>
          <p:nvPr/>
        </p:nvSpPr>
        <p:spPr bwMode="auto">
          <a:xfrm>
            <a:off x="619932" y="299633"/>
            <a:ext cx="18774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i="1" dirty="0">
                <a:solidFill>
                  <a:srgbClr val="FFFF00"/>
                </a:solidFill>
              </a:rPr>
              <a:t>MODE</a:t>
            </a:r>
            <a:endParaRPr lang="en-US" sz="4400" dirty="0">
              <a:solidFill>
                <a:srgbClr val="FFFF00"/>
              </a:solidFill>
            </a:endParaRPr>
          </a:p>
        </p:txBody>
      </p:sp>
    </p:spTree>
    <p:custDataLst>
      <p:tags r:id="rId1"/>
    </p:custDataLst>
    <p:extLst>
      <p:ext uri="{BB962C8B-B14F-4D97-AF65-F5344CB8AC3E}">
        <p14:creationId xmlns:p14="http://schemas.microsoft.com/office/powerpoint/2010/main" val="142193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ext Box 2"/>
          <p:cNvSpPr txBox="1">
            <a:spLocks noChangeArrowheads="1"/>
          </p:cNvSpPr>
          <p:nvPr/>
        </p:nvSpPr>
        <p:spPr bwMode="auto">
          <a:xfrm>
            <a:off x="457200" y="989715"/>
            <a:ext cx="8305800" cy="3354765"/>
          </a:xfrm>
          <a:prstGeom prst="rect">
            <a:avLst/>
          </a:prstGeom>
          <a:noFill/>
          <a:ln w="12700">
            <a:noFill/>
            <a:miter lim="800000"/>
            <a:headEnd type="none" w="sm" len="sm"/>
            <a:tailEnd type="none" w="sm" len="sm"/>
          </a:ln>
          <a:effectLst/>
        </p:spPr>
        <p:txBody>
          <a:bodyPr>
            <a:spAutoFit/>
          </a:bodyPr>
          <a:lstStyle/>
          <a:p>
            <a:pPr eaLnBrk="0" hangingPunct="0">
              <a:buSzPct val="75000"/>
              <a:tabLst>
                <a:tab pos="746125" algn="l"/>
              </a:tabLst>
              <a:defRPr/>
            </a:pPr>
            <a:r>
              <a:rPr lang="en-US" sz="2800" dirty="0"/>
              <a:t>MISMATCH </a:t>
            </a:r>
            <a:r>
              <a:rPr lang="en-US" sz="2800" dirty="0" err="1"/>
              <a:t>tussen</a:t>
            </a:r>
            <a:r>
              <a:rPr lang="en-US" sz="2800" dirty="0"/>
              <a:t> </a:t>
            </a:r>
            <a:r>
              <a:rPr lang="en-US" sz="2800" dirty="0" err="1"/>
              <a:t>perceptie</a:t>
            </a:r>
            <a:r>
              <a:rPr lang="en-US" sz="2800" dirty="0"/>
              <a:t> hoe </a:t>
            </a:r>
            <a:r>
              <a:rPr lang="en-US" sz="2800" dirty="0" err="1"/>
              <a:t>groot</a:t>
            </a:r>
            <a:r>
              <a:rPr lang="en-US" sz="2800" dirty="0"/>
              <a:t> </a:t>
            </a:r>
            <a:r>
              <a:rPr lang="en-US" sz="2800" dirty="0" err="1"/>
              <a:t>iemand</a:t>
            </a:r>
            <a:r>
              <a:rPr lang="en-US" sz="2800" dirty="0"/>
              <a:t> </a:t>
            </a:r>
            <a:r>
              <a:rPr lang="en-US" sz="2800" dirty="0" err="1"/>
              <a:t>beweegt</a:t>
            </a:r>
            <a:r>
              <a:rPr lang="en-US" sz="2800" dirty="0"/>
              <a:t> </a:t>
            </a:r>
            <a:r>
              <a:rPr lang="en-US" sz="2800" dirty="0" err="1"/>
              <a:t>en</a:t>
            </a:r>
            <a:r>
              <a:rPr lang="en-US" sz="2800" dirty="0"/>
              <a:t> hoe </a:t>
            </a:r>
            <a:r>
              <a:rPr lang="en-US" sz="2800" dirty="0" err="1"/>
              <a:t>anderen</a:t>
            </a:r>
            <a:r>
              <a:rPr lang="en-US" sz="2800" dirty="0"/>
              <a:t> het </a:t>
            </a:r>
            <a:r>
              <a:rPr lang="en-US" sz="2800" dirty="0" err="1"/>
              <a:t>zien</a:t>
            </a:r>
            <a:r>
              <a:rPr lang="en-US" sz="2800" dirty="0"/>
              <a:t>.</a:t>
            </a:r>
          </a:p>
          <a:p>
            <a:pPr eaLnBrk="0" hangingPunct="0">
              <a:buSzPct val="75000"/>
              <a:buFont typeface="Monotype Sorts" pitchFamily="2" charset="2"/>
              <a:buNone/>
              <a:tabLst>
                <a:tab pos="746125" algn="l"/>
              </a:tabLst>
              <a:defRPr/>
            </a:pPr>
            <a:endParaRPr lang="en-US" sz="2800" dirty="0"/>
          </a:p>
          <a:p>
            <a:pPr eaLnBrk="0" hangingPunct="0">
              <a:buSzPct val="75000"/>
              <a:buFont typeface="Monotype Sorts" pitchFamily="2" charset="2"/>
              <a:buNone/>
              <a:tabLst>
                <a:tab pos="746125" algn="l"/>
              </a:tabLst>
              <a:defRPr/>
            </a:pPr>
            <a:r>
              <a:rPr lang="en-US" sz="2800" dirty="0" err="1"/>
              <a:t>Normaal</a:t>
            </a:r>
            <a:r>
              <a:rPr lang="en-US" sz="2800" dirty="0"/>
              <a:t> </a:t>
            </a:r>
            <a:r>
              <a:rPr lang="en-US" sz="2800" dirty="0" err="1"/>
              <a:t>voelt</a:t>
            </a:r>
            <a:r>
              <a:rPr lang="en-US" sz="2800" dirty="0"/>
              <a:t> </a:t>
            </a:r>
            <a:r>
              <a:rPr lang="en-US" sz="2800" dirty="0" err="1"/>
              <a:t>groot</a:t>
            </a:r>
            <a:endParaRPr lang="en-US" sz="2800" dirty="0"/>
          </a:p>
          <a:p>
            <a:pPr eaLnBrk="0" hangingPunct="0">
              <a:buSzPct val="75000"/>
              <a:buFont typeface="Monotype Sorts" pitchFamily="2" charset="2"/>
              <a:buNone/>
              <a:tabLst>
                <a:tab pos="746125" algn="l"/>
              </a:tabLst>
              <a:defRPr/>
            </a:pPr>
            <a:endParaRPr lang="en-US" sz="2800" dirty="0"/>
          </a:p>
          <a:p>
            <a:pPr eaLnBrk="0" hangingPunct="0">
              <a:buSzPct val="75000"/>
              <a:buFont typeface="Monotype Sorts" pitchFamily="2" charset="2"/>
              <a:buNone/>
              <a:tabLst>
                <a:tab pos="746125" algn="l"/>
              </a:tabLst>
              <a:defRPr/>
            </a:pPr>
            <a:endParaRPr lang="en-US" sz="2800" dirty="0"/>
          </a:p>
          <a:p>
            <a:pPr algn="ctr" eaLnBrk="0" hangingPunct="0">
              <a:buSzPct val="75000"/>
              <a:buFont typeface="Monotype Sorts" pitchFamily="2" charset="2"/>
              <a:buNone/>
              <a:tabLst>
                <a:tab pos="746125" algn="l"/>
              </a:tabLst>
              <a:defRPr/>
            </a:pPr>
            <a:r>
              <a:rPr lang="en-US" sz="4400" dirty="0"/>
              <a:t>	</a:t>
            </a:r>
          </a:p>
        </p:txBody>
      </p:sp>
      <p:sp>
        <p:nvSpPr>
          <p:cNvPr id="353283" name="Text Box 3"/>
          <p:cNvSpPr txBox="1">
            <a:spLocks noChangeArrowheads="1"/>
          </p:cNvSpPr>
          <p:nvPr/>
        </p:nvSpPr>
        <p:spPr bwMode="auto">
          <a:xfrm>
            <a:off x="4953000" y="6153090"/>
            <a:ext cx="4011291" cy="400110"/>
          </a:xfrm>
          <a:prstGeom prst="rect">
            <a:avLst/>
          </a:prstGeom>
          <a:noFill/>
          <a:ln w="9525">
            <a:noFill/>
            <a:miter lim="800000"/>
            <a:headEnd/>
            <a:tailEnd/>
          </a:ln>
          <a:effectLst/>
        </p:spPr>
        <p:txBody>
          <a:bodyPr wrap="none">
            <a:spAutoFit/>
          </a:bodyPr>
          <a:lstStyle/>
          <a:p>
            <a:pPr>
              <a:defRPr/>
            </a:pPr>
            <a:r>
              <a:rPr lang="en-US" sz="2000" dirty="0"/>
              <a:t>Fox et al, 2002; Sapir et al, 2011</a:t>
            </a:r>
          </a:p>
        </p:txBody>
      </p:sp>
      <p:sp>
        <p:nvSpPr>
          <p:cNvPr id="5" name="Rectangle 2"/>
          <p:cNvSpPr>
            <a:spLocks noChangeArrowheads="1"/>
          </p:cNvSpPr>
          <p:nvPr/>
        </p:nvSpPr>
        <p:spPr bwMode="auto">
          <a:xfrm>
            <a:off x="381000" y="199884"/>
            <a:ext cx="3330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FFFF00"/>
                </a:solidFill>
              </a:rPr>
              <a:t>CALIBRATION</a:t>
            </a:r>
            <a:endParaRPr lang="en-US" sz="3600" dirty="0">
              <a:solidFill>
                <a:srgbClr val="FFFF00"/>
              </a:solidFill>
            </a:endParaRPr>
          </a:p>
        </p:txBody>
      </p:sp>
    </p:spTree>
    <p:custDataLst>
      <p:tags r:id="rId1"/>
    </p:custDataLst>
    <p:extLst>
      <p:ext uri="{BB962C8B-B14F-4D97-AF65-F5344CB8AC3E}">
        <p14:creationId xmlns:p14="http://schemas.microsoft.com/office/powerpoint/2010/main" val="2748492267"/>
      </p:ext>
    </p:extLst>
  </p:cSld>
  <p:clrMapOvr>
    <a:masterClrMapping/>
  </p:clrMapOvr>
  <p:transition spd="med">
    <p:wipe dir="r"/>
    <p:sndAc>
      <p:end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95451" y="847410"/>
            <a:ext cx="6051562" cy="2374899"/>
            <a:chOff x="1334" y="240"/>
            <a:chExt cx="3812" cy="1496"/>
          </a:xfrm>
        </p:grpSpPr>
        <p:sp>
          <p:nvSpPr>
            <p:cNvPr id="104464" name="Rectangle 3"/>
            <p:cNvSpPr>
              <a:spLocks noChangeArrowheads="1"/>
            </p:cNvSpPr>
            <p:nvPr/>
          </p:nvSpPr>
          <p:spPr bwMode="auto">
            <a:xfrm>
              <a:off x="1334" y="240"/>
              <a:ext cx="3493" cy="524"/>
            </a:xfrm>
            <a:prstGeom prst="rect">
              <a:avLst/>
            </a:prstGeom>
            <a:noFill/>
            <a:ln w="9525">
              <a:noFill/>
              <a:miter lim="800000"/>
              <a:headEnd/>
              <a:tailEnd/>
            </a:ln>
          </p:spPr>
          <p:txBody>
            <a:bodyPr wrap="none" lIns="92075" tIns="46038" rIns="92075" bIns="46038">
              <a:spAutoFit/>
            </a:bodyPr>
            <a:lstStyle/>
            <a:p>
              <a:pPr algn="ctr" eaLnBrk="0" fontAlgn="base" hangingPunct="0">
                <a:spcBef>
                  <a:spcPct val="0"/>
                </a:spcBef>
                <a:spcAft>
                  <a:spcPct val="0"/>
                </a:spcAft>
              </a:pPr>
              <a:r>
                <a:rPr lang="en-US" sz="2400" dirty="0" err="1">
                  <a:solidFill>
                    <a:srgbClr val="FFFFFF"/>
                  </a:solidFill>
                  <a:cs typeface="Arial" pitchFamily="34" charset="0"/>
                </a:rPr>
                <a:t>Probleem</a:t>
              </a:r>
              <a:r>
                <a:rPr lang="en-US" sz="2400" dirty="0">
                  <a:solidFill>
                    <a:srgbClr val="FFFFFF"/>
                  </a:solidFill>
                  <a:cs typeface="Arial" pitchFamily="34" charset="0"/>
                </a:rPr>
                <a:t> in </a:t>
              </a:r>
              <a:r>
                <a:rPr lang="en-US" sz="2400" dirty="0" err="1">
                  <a:solidFill>
                    <a:srgbClr val="FFFFFF"/>
                  </a:solidFill>
                  <a:cs typeface="Arial" pitchFamily="34" charset="0"/>
                </a:rPr>
                <a:t>zelf</a:t>
              </a:r>
              <a:r>
                <a:rPr lang="en-US" sz="2400" dirty="0">
                  <a:solidFill>
                    <a:srgbClr val="FFFFFF"/>
                  </a:solidFill>
                  <a:cs typeface="Arial" pitchFamily="34" charset="0"/>
                </a:rPr>
                <a:t> </a:t>
              </a:r>
              <a:r>
                <a:rPr lang="en-US" sz="2400" dirty="0" err="1">
                  <a:solidFill>
                    <a:srgbClr val="FFFFFF"/>
                  </a:solidFill>
                  <a:cs typeface="Arial" pitchFamily="34" charset="0"/>
                </a:rPr>
                <a:t>perceptie</a:t>
              </a:r>
              <a:r>
                <a:rPr lang="en-US" sz="2400" dirty="0">
                  <a:solidFill>
                    <a:srgbClr val="FFFFFF"/>
                  </a:solidFill>
                  <a:cs typeface="Arial" pitchFamily="34" charset="0"/>
                </a:rPr>
                <a:t>/</a:t>
              </a:r>
              <a:r>
                <a:rPr lang="en-US" sz="2400" dirty="0" err="1">
                  <a:solidFill>
                    <a:srgbClr val="FFFFFF"/>
                  </a:solidFill>
                  <a:cs typeface="Arial" pitchFamily="34" charset="0"/>
                </a:rPr>
                <a:t>bewustzijn</a:t>
              </a:r>
              <a:r>
                <a:rPr lang="en-US" sz="2400" dirty="0">
                  <a:solidFill>
                    <a:srgbClr val="FFFFFF"/>
                  </a:solidFill>
                  <a:cs typeface="Arial" pitchFamily="34" charset="0"/>
                </a:rPr>
                <a:t> - </a:t>
              </a:r>
            </a:p>
            <a:p>
              <a:pPr algn="ctr" eaLnBrk="0" fontAlgn="base" hangingPunct="0">
                <a:spcBef>
                  <a:spcPct val="0"/>
                </a:spcBef>
                <a:spcAft>
                  <a:spcPct val="0"/>
                </a:spcAft>
              </a:pPr>
              <a:r>
                <a:rPr lang="en-US" sz="2400" dirty="0" err="1">
                  <a:solidFill>
                    <a:srgbClr val="FFFFFF"/>
                  </a:solidFill>
                  <a:cs typeface="Arial" pitchFamily="34" charset="0"/>
                </a:rPr>
                <a:t>Niet</a:t>
              </a:r>
              <a:r>
                <a:rPr lang="en-US" sz="2400" dirty="0">
                  <a:solidFill>
                    <a:srgbClr val="FFFFFF"/>
                  </a:solidFill>
                  <a:cs typeface="Arial" pitchFamily="34" charset="0"/>
                </a:rPr>
                <a:t> </a:t>
              </a:r>
              <a:r>
                <a:rPr lang="en-US" sz="2400" dirty="0" err="1">
                  <a:solidFill>
                    <a:srgbClr val="FFFFFF"/>
                  </a:solidFill>
                  <a:cs typeface="Arial" pitchFamily="34" charset="0"/>
                </a:rPr>
                <a:t>herkennen</a:t>
              </a:r>
              <a:r>
                <a:rPr lang="en-US" sz="2400" dirty="0">
                  <a:solidFill>
                    <a:srgbClr val="FFFFFF"/>
                  </a:solidFill>
                  <a:cs typeface="Arial" pitchFamily="34" charset="0"/>
                </a:rPr>
                <a:t> van </a:t>
              </a:r>
              <a:r>
                <a:rPr lang="en-US" sz="2400" dirty="0" err="1">
                  <a:solidFill>
                    <a:srgbClr val="FFFFFF"/>
                  </a:solidFill>
                  <a:cs typeface="Arial" pitchFamily="34" charset="0"/>
                </a:rPr>
                <a:t>te</a:t>
              </a:r>
              <a:r>
                <a:rPr lang="en-US" sz="2400" dirty="0">
                  <a:solidFill>
                    <a:srgbClr val="FFFFFF"/>
                  </a:solidFill>
                  <a:cs typeface="Arial" pitchFamily="34" charset="0"/>
                </a:rPr>
                <a:t> </a:t>
              </a:r>
              <a:r>
                <a:rPr lang="en-US" sz="2400" dirty="0" err="1">
                  <a:solidFill>
                    <a:srgbClr val="FFFFFF"/>
                  </a:solidFill>
                  <a:cs typeface="Arial" pitchFamily="34" charset="0"/>
                </a:rPr>
                <a:t>kleine</a:t>
              </a:r>
              <a:r>
                <a:rPr lang="en-US" sz="2400" dirty="0">
                  <a:solidFill>
                    <a:srgbClr val="FFFFFF"/>
                  </a:solidFill>
                  <a:cs typeface="Arial" pitchFamily="34" charset="0"/>
                </a:rPr>
                <a:t> </a:t>
              </a:r>
              <a:r>
                <a:rPr lang="en-US" sz="2400" dirty="0" err="1">
                  <a:solidFill>
                    <a:srgbClr val="FFFFFF"/>
                  </a:solidFill>
                  <a:cs typeface="Arial" pitchFamily="34" charset="0"/>
                </a:rPr>
                <a:t>bew</a:t>
              </a:r>
              <a:r>
                <a:rPr lang="en-US" sz="2400" dirty="0">
                  <a:solidFill>
                    <a:srgbClr val="FFFFFF"/>
                  </a:solidFill>
                  <a:cs typeface="Arial" pitchFamily="34" charset="0"/>
                </a:rPr>
                <a:t>.</a:t>
              </a:r>
            </a:p>
          </p:txBody>
        </p:sp>
        <p:sp>
          <p:nvSpPr>
            <p:cNvPr id="104465" name="Arc 4"/>
            <p:cNvSpPr>
              <a:spLocks/>
            </p:cNvSpPr>
            <p:nvPr/>
          </p:nvSpPr>
          <p:spPr bwMode="auto">
            <a:xfrm rot="-10440000">
              <a:off x="4179" y="632"/>
              <a:ext cx="967" cy="1104"/>
            </a:xfrm>
            <a:custGeom>
              <a:avLst/>
              <a:gdLst>
                <a:gd name="T0" fmla="*/ 0 w 21236"/>
                <a:gd name="T1" fmla="*/ 0 h 21580"/>
                <a:gd name="T2" fmla="*/ 0 w 21236"/>
                <a:gd name="T3" fmla="*/ 0 h 21580"/>
                <a:gd name="T4" fmla="*/ 0 w 21236"/>
                <a:gd name="T5" fmla="*/ 0 h 21580"/>
                <a:gd name="T6" fmla="*/ 0 60000 65536"/>
                <a:gd name="T7" fmla="*/ 0 60000 65536"/>
                <a:gd name="T8" fmla="*/ 0 60000 65536"/>
                <a:gd name="T9" fmla="*/ 0 w 21236"/>
                <a:gd name="T10" fmla="*/ 0 h 21580"/>
                <a:gd name="T11" fmla="*/ 21236 w 21236"/>
                <a:gd name="T12" fmla="*/ 21580 h 21580"/>
              </a:gdLst>
              <a:ahLst/>
              <a:cxnLst>
                <a:cxn ang="T6">
                  <a:pos x="T0" y="T1"/>
                </a:cxn>
                <a:cxn ang="T7">
                  <a:pos x="T2" y="T3"/>
                </a:cxn>
                <a:cxn ang="T8">
                  <a:pos x="T4" y="T5"/>
                </a:cxn>
              </a:cxnLst>
              <a:rect l="T9" t="T10" r="T11" b="T12"/>
              <a:pathLst>
                <a:path w="21236" h="21580" fill="none" extrusionOk="0">
                  <a:moveTo>
                    <a:pt x="20313" y="21580"/>
                  </a:moveTo>
                  <a:cubicBezTo>
                    <a:pt x="10261" y="21150"/>
                    <a:pt x="1837" y="13837"/>
                    <a:pt x="-1" y="3946"/>
                  </a:cubicBezTo>
                </a:path>
                <a:path w="21236" h="21580" stroke="0" extrusionOk="0">
                  <a:moveTo>
                    <a:pt x="20313" y="21580"/>
                  </a:moveTo>
                  <a:cubicBezTo>
                    <a:pt x="10261" y="21150"/>
                    <a:pt x="1837" y="13837"/>
                    <a:pt x="-1" y="3946"/>
                  </a:cubicBezTo>
                  <a:lnTo>
                    <a:pt x="21236" y="0"/>
                  </a:lnTo>
                  <a:lnTo>
                    <a:pt x="20313" y="21580"/>
                  </a:lnTo>
                  <a:close/>
                </a:path>
              </a:pathLst>
            </a:custGeom>
            <a:noFill/>
            <a:ln w="76200" cap="rnd">
              <a:solidFill>
                <a:schemeClr val="tx1"/>
              </a:solidFill>
              <a:round/>
              <a:headEnd type="stealth" w="med" len="lg"/>
              <a:tailEnd type="none" w="sm" len="sm"/>
            </a:ln>
          </p:spPr>
          <p:txBody>
            <a:bodyPr wrap="none" anchor="ctr"/>
            <a:lstStyle/>
            <a:p>
              <a:pPr fontAlgn="base">
                <a:spcBef>
                  <a:spcPct val="0"/>
                </a:spcBef>
                <a:spcAft>
                  <a:spcPct val="0"/>
                </a:spcAft>
              </a:pPr>
              <a:endParaRPr lang="en-US" sz="1200" dirty="0">
                <a:solidFill>
                  <a:srgbClr val="FFFFFF"/>
                </a:solidFill>
                <a:cs typeface="Arial" pitchFamily="34" charset="0"/>
              </a:endParaRPr>
            </a:p>
          </p:txBody>
        </p:sp>
      </p:grpSp>
      <p:grpSp>
        <p:nvGrpSpPr>
          <p:cNvPr id="3" name="Group 5"/>
          <p:cNvGrpSpPr>
            <a:grpSpLocks/>
          </p:cNvGrpSpPr>
          <p:nvPr/>
        </p:nvGrpSpPr>
        <p:grpSpPr bwMode="auto">
          <a:xfrm>
            <a:off x="1025511" y="1457010"/>
            <a:ext cx="1800225" cy="4376738"/>
            <a:chOff x="962" y="634"/>
            <a:chExt cx="1134" cy="2757"/>
          </a:xfrm>
        </p:grpSpPr>
        <p:grpSp>
          <p:nvGrpSpPr>
            <p:cNvPr id="4" name="Group 6"/>
            <p:cNvGrpSpPr>
              <a:grpSpLocks/>
            </p:cNvGrpSpPr>
            <p:nvPr/>
          </p:nvGrpSpPr>
          <p:grpSpPr bwMode="auto">
            <a:xfrm>
              <a:off x="962" y="634"/>
              <a:ext cx="1115" cy="1492"/>
              <a:chOff x="962" y="634"/>
              <a:chExt cx="1115" cy="1492"/>
            </a:xfrm>
          </p:grpSpPr>
          <p:sp>
            <p:nvSpPr>
              <p:cNvPr id="104462" name="Rectangle 7"/>
              <p:cNvSpPr>
                <a:spLocks noChangeArrowheads="1"/>
              </p:cNvSpPr>
              <p:nvPr/>
            </p:nvSpPr>
            <p:spPr bwMode="auto">
              <a:xfrm>
                <a:off x="1632" y="1835"/>
                <a:ext cx="117" cy="291"/>
              </a:xfrm>
              <a:prstGeom prst="rect">
                <a:avLst/>
              </a:prstGeom>
              <a:noFill/>
              <a:ln w="9525">
                <a:noFill/>
                <a:miter lim="800000"/>
                <a:headEnd/>
                <a:tailEnd/>
              </a:ln>
            </p:spPr>
            <p:txBody>
              <a:bodyPr wrap="none" lIns="92075" tIns="46038" rIns="92075" bIns="46038">
                <a:spAutoFit/>
              </a:bodyPr>
              <a:lstStyle/>
              <a:p>
                <a:pPr algn="ctr" eaLnBrk="0" fontAlgn="base" hangingPunct="0">
                  <a:spcBef>
                    <a:spcPct val="0"/>
                  </a:spcBef>
                  <a:spcAft>
                    <a:spcPct val="0"/>
                  </a:spcAft>
                </a:pPr>
                <a:endParaRPr lang="en-US" sz="2400" dirty="0">
                  <a:solidFill>
                    <a:srgbClr val="FFFFFF"/>
                  </a:solidFill>
                  <a:cs typeface="Arial" pitchFamily="34" charset="0"/>
                </a:endParaRPr>
              </a:p>
            </p:txBody>
          </p:sp>
          <p:sp>
            <p:nvSpPr>
              <p:cNvPr id="104463" name="Arc 8"/>
              <p:cNvSpPr>
                <a:spLocks/>
              </p:cNvSpPr>
              <p:nvPr/>
            </p:nvSpPr>
            <p:spPr bwMode="auto">
              <a:xfrm rot="4560000">
                <a:off x="978" y="618"/>
                <a:ext cx="1084" cy="1115"/>
              </a:xfrm>
              <a:custGeom>
                <a:avLst/>
                <a:gdLst>
                  <a:gd name="T0" fmla="*/ 0 w 21237"/>
                  <a:gd name="T1" fmla="*/ 0 h 21565"/>
                  <a:gd name="T2" fmla="*/ 0 w 21237"/>
                  <a:gd name="T3" fmla="*/ 0 h 21565"/>
                  <a:gd name="T4" fmla="*/ 0 w 21237"/>
                  <a:gd name="T5" fmla="*/ 0 h 21565"/>
                  <a:gd name="T6" fmla="*/ 0 60000 65536"/>
                  <a:gd name="T7" fmla="*/ 0 60000 65536"/>
                  <a:gd name="T8" fmla="*/ 0 60000 65536"/>
                  <a:gd name="T9" fmla="*/ 0 w 21237"/>
                  <a:gd name="T10" fmla="*/ 0 h 21565"/>
                  <a:gd name="T11" fmla="*/ 21237 w 21237"/>
                  <a:gd name="T12" fmla="*/ 21565 h 21565"/>
                </a:gdLst>
                <a:ahLst/>
                <a:cxnLst>
                  <a:cxn ang="T6">
                    <a:pos x="T0" y="T1"/>
                  </a:cxn>
                  <a:cxn ang="T7">
                    <a:pos x="T2" y="T3"/>
                  </a:cxn>
                  <a:cxn ang="T8">
                    <a:pos x="T4" y="T5"/>
                  </a:cxn>
                </a:cxnLst>
                <a:rect l="T9" t="T10" r="T11" b="T12"/>
                <a:pathLst>
                  <a:path w="21237" h="21565" fill="none" extrusionOk="0">
                    <a:moveTo>
                      <a:pt x="20003" y="21564"/>
                    </a:moveTo>
                    <a:cubicBezTo>
                      <a:pt x="10073" y="20996"/>
                      <a:pt x="1815" y="13721"/>
                      <a:pt x="-1" y="3943"/>
                    </a:cubicBezTo>
                  </a:path>
                  <a:path w="21237" h="21565" stroke="0" extrusionOk="0">
                    <a:moveTo>
                      <a:pt x="20003" y="21564"/>
                    </a:moveTo>
                    <a:cubicBezTo>
                      <a:pt x="10073" y="20996"/>
                      <a:pt x="1815" y="13721"/>
                      <a:pt x="-1" y="3943"/>
                    </a:cubicBezTo>
                    <a:lnTo>
                      <a:pt x="21237" y="0"/>
                    </a:lnTo>
                    <a:lnTo>
                      <a:pt x="20003" y="21564"/>
                    </a:lnTo>
                    <a:close/>
                  </a:path>
                </a:pathLst>
              </a:custGeom>
              <a:noFill/>
              <a:ln w="76200" cap="rnd">
                <a:solidFill>
                  <a:schemeClr val="tx1"/>
                </a:solidFill>
                <a:round/>
                <a:headEnd type="stealth" w="med" len="lg"/>
                <a:tailEnd type="none" w="sm" len="sm"/>
              </a:ln>
            </p:spPr>
            <p:txBody>
              <a:bodyPr rot="10800000" vert="eaVert" wrap="none" anchor="ctr"/>
              <a:lstStyle/>
              <a:p>
                <a:pPr fontAlgn="base">
                  <a:spcBef>
                    <a:spcPct val="0"/>
                  </a:spcBef>
                  <a:spcAft>
                    <a:spcPct val="0"/>
                  </a:spcAft>
                </a:pPr>
                <a:endParaRPr lang="en-US" sz="1200" dirty="0">
                  <a:solidFill>
                    <a:srgbClr val="FFFFFF"/>
                  </a:solidFill>
                  <a:cs typeface="Arial" pitchFamily="34" charset="0"/>
                </a:endParaRPr>
              </a:p>
            </p:txBody>
          </p:sp>
        </p:grpSp>
        <p:sp>
          <p:nvSpPr>
            <p:cNvPr id="104461" name="Arc 9"/>
            <p:cNvSpPr>
              <a:spLocks/>
            </p:cNvSpPr>
            <p:nvPr/>
          </p:nvSpPr>
          <p:spPr bwMode="auto">
            <a:xfrm rot="5040000">
              <a:off x="1110" y="2404"/>
              <a:ext cx="1010" cy="963"/>
            </a:xfrm>
            <a:custGeom>
              <a:avLst/>
              <a:gdLst>
                <a:gd name="T0" fmla="*/ 0 w 21473"/>
                <a:gd name="T1" fmla="*/ 0 h 21600"/>
                <a:gd name="T2" fmla="*/ 0 w 21473"/>
                <a:gd name="T3" fmla="*/ 0 h 21600"/>
                <a:gd name="T4" fmla="*/ 0 w 21473"/>
                <a:gd name="T5" fmla="*/ 0 h 21600"/>
                <a:gd name="T6" fmla="*/ 0 60000 65536"/>
                <a:gd name="T7" fmla="*/ 0 60000 65536"/>
                <a:gd name="T8" fmla="*/ 0 60000 65536"/>
                <a:gd name="T9" fmla="*/ 0 w 21473"/>
                <a:gd name="T10" fmla="*/ 0 h 21600"/>
                <a:gd name="T11" fmla="*/ 21473 w 21473"/>
                <a:gd name="T12" fmla="*/ 21600 h 21600"/>
              </a:gdLst>
              <a:ahLst/>
              <a:cxnLst>
                <a:cxn ang="T6">
                  <a:pos x="T0" y="T1"/>
                </a:cxn>
                <a:cxn ang="T7">
                  <a:pos x="T2" y="T3"/>
                </a:cxn>
                <a:cxn ang="T8">
                  <a:pos x="T4" y="T5"/>
                </a:cxn>
              </a:cxnLst>
              <a:rect l="T9" t="T10" r="T11" b="T12"/>
              <a:pathLst>
                <a:path w="21473" h="21600" fill="none" extrusionOk="0">
                  <a:moveTo>
                    <a:pt x="21473" y="5209"/>
                  </a:moveTo>
                  <a:cubicBezTo>
                    <a:pt x="19080" y="14839"/>
                    <a:pt x="10433" y="21599"/>
                    <a:pt x="511" y="21600"/>
                  </a:cubicBezTo>
                  <a:cubicBezTo>
                    <a:pt x="340" y="21600"/>
                    <a:pt x="170" y="21597"/>
                    <a:pt x="0" y="21593"/>
                  </a:cubicBezTo>
                </a:path>
                <a:path w="21473" h="21600" stroke="0" extrusionOk="0">
                  <a:moveTo>
                    <a:pt x="21473" y="5209"/>
                  </a:moveTo>
                  <a:cubicBezTo>
                    <a:pt x="19080" y="14839"/>
                    <a:pt x="10433" y="21599"/>
                    <a:pt x="511" y="21600"/>
                  </a:cubicBezTo>
                  <a:cubicBezTo>
                    <a:pt x="340" y="21600"/>
                    <a:pt x="170" y="21597"/>
                    <a:pt x="0" y="21593"/>
                  </a:cubicBezTo>
                  <a:lnTo>
                    <a:pt x="511" y="0"/>
                  </a:lnTo>
                  <a:lnTo>
                    <a:pt x="21473" y="5209"/>
                  </a:lnTo>
                  <a:close/>
                </a:path>
              </a:pathLst>
            </a:custGeom>
            <a:noFill/>
            <a:ln w="76200" cap="rnd">
              <a:solidFill>
                <a:schemeClr val="tx1"/>
              </a:solidFill>
              <a:round/>
              <a:headEnd type="stealth" w="med" len="lg"/>
              <a:tailEnd type="none" w="sm" len="sm"/>
            </a:ln>
          </p:spPr>
          <p:txBody>
            <a:bodyPr rot="10800000" vert="eaVert" wrap="none" anchor="ctr"/>
            <a:lstStyle/>
            <a:p>
              <a:pPr fontAlgn="base">
                <a:spcBef>
                  <a:spcPct val="0"/>
                </a:spcBef>
                <a:spcAft>
                  <a:spcPct val="0"/>
                </a:spcAft>
              </a:pPr>
              <a:endParaRPr lang="en-US" sz="1200" dirty="0">
                <a:solidFill>
                  <a:srgbClr val="FFFFFF"/>
                </a:solidFill>
                <a:cs typeface="Arial" pitchFamily="34" charset="0"/>
              </a:endParaRPr>
            </a:p>
          </p:txBody>
        </p:sp>
      </p:grpSp>
      <p:grpSp>
        <p:nvGrpSpPr>
          <p:cNvPr id="5" name="Group 10"/>
          <p:cNvGrpSpPr>
            <a:grpSpLocks/>
          </p:cNvGrpSpPr>
          <p:nvPr/>
        </p:nvGrpSpPr>
        <p:grpSpPr bwMode="auto">
          <a:xfrm>
            <a:off x="2174871" y="3363598"/>
            <a:ext cx="7188214" cy="3073400"/>
            <a:chOff x="1636" y="1825"/>
            <a:chExt cx="4528" cy="1936"/>
          </a:xfrm>
        </p:grpSpPr>
        <p:sp>
          <p:nvSpPr>
            <p:cNvPr id="104458" name="Rectangle 12"/>
            <p:cNvSpPr>
              <a:spLocks noChangeArrowheads="1"/>
            </p:cNvSpPr>
            <p:nvPr/>
          </p:nvSpPr>
          <p:spPr bwMode="auto">
            <a:xfrm>
              <a:off x="3544" y="1825"/>
              <a:ext cx="2620" cy="757"/>
            </a:xfrm>
            <a:prstGeom prst="rect">
              <a:avLst/>
            </a:prstGeom>
            <a:noFill/>
            <a:ln w="9525">
              <a:noFill/>
              <a:miter lim="800000"/>
              <a:headEnd/>
              <a:tailEnd/>
            </a:ln>
          </p:spPr>
          <p:txBody>
            <a:bodyPr wrap="none" lIns="92075" tIns="46038" rIns="92075" bIns="46038">
              <a:spAutoFit/>
            </a:bodyPr>
            <a:lstStyle/>
            <a:p>
              <a:pPr algn="ctr" eaLnBrk="0" fontAlgn="base" hangingPunct="0">
                <a:spcBef>
                  <a:spcPct val="0"/>
                </a:spcBef>
                <a:spcAft>
                  <a:spcPct val="0"/>
                </a:spcAft>
              </a:pPr>
              <a:r>
                <a:rPr lang="en-US" sz="2400" dirty="0" err="1">
                  <a:solidFill>
                    <a:srgbClr val="FFFFFF"/>
                  </a:solidFill>
                  <a:cs typeface="Arial" pitchFamily="34" charset="0"/>
                </a:rPr>
                <a:t>Productie</a:t>
              </a:r>
              <a:r>
                <a:rPr lang="en-US" sz="2400" dirty="0">
                  <a:solidFill>
                    <a:srgbClr val="FFFFFF"/>
                  </a:solidFill>
                  <a:cs typeface="Arial" pitchFamily="34" charset="0"/>
                </a:rPr>
                <a:t> van </a:t>
              </a:r>
              <a:r>
                <a:rPr lang="en-US" sz="2400" dirty="0" err="1">
                  <a:solidFill>
                    <a:srgbClr val="FFFFFF"/>
                  </a:solidFill>
                  <a:cs typeface="Arial" pitchFamily="34" charset="0"/>
                </a:rPr>
                <a:t>kleine</a:t>
              </a:r>
              <a:r>
                <a:rPr lang="en-US" sz="2400" dirty="0">
                  <a:solidFill>
                    <a:srgbClr val="FFFFFF"/>
                  </a:solidFill>
                  <a:cs typeface="Arial" pitchFamily="34" charset="0"/>
                </a:rPr>
                <a:t> </a:t>
              </a:r>
              <a:r>
                <a:rPr lang="en-US" sz="2400" dirty="0" err="1">
                  <a:solidFill>
                    <a:srgbClr val="FFFFFF"/>
                  </a:solidFill>
                  <a:cs typeface="Arial" pitchFamily="34" charset="0"/>
                </a:rPr>
                <a:t>en</a:t>
              </a:r>
              <a:r>
                <a:rPr lang="en-US" sz="2400" dirty="0">
                  <a:solidFill>
                    <a:srgbClr val="FFFFFF"/>
                  </a:solidFill>
                  <a:cs typeface="Arial" pitchFamily="34" charset="0"/>
                </a:rPr>
                <a:t> </a:t>
              </a:r>
              <a:r>
                <a:rPr lang="en-US" sz="2400" dirty="0" err="1">
                  <a:solidFill>
                    <a:srgbClr val="FFFFFF"/>
                  </a:solidFill>
                  <a:cs typeface="Arial" pitchFamily="34" charset="0"/>
                </a:rPr>
                <a:t>lang</a:t>
              </a:r>
              <a:r>
                <a:rPr lang="en-US" sz="2400" dirty="0">
                  <a:solidFill>
                    <a:srgbClr val="FFFFFF"/>
                  </a:solidFill>
                  <a:cs typeface="Arial" pitchFamily="34" charset="0"/>
                </a:rPr>
                <a:t>-</a:t>
              </a:r>
            </a:p>
            <a:p>
              <a:pPr algn="ctr" eaLnBrk="0" fontAlgn="base" hangingPunct="0">
                <a:spcBef>
                  <a:spcPct val="0"/>
                </a:spcBef>
                <a:spcAft>
                  <a:spcPct val="0"/>
                </a:spcAft>
              </a:pPr>
              <a:r>
                <a:rPr lang="en-US" sz="2400" dirty="0" err="1">
                  <a:solidFill>
                    <a:srgbClr val="FFFFFF"/>
                  </a:solidFill>
                  <a:cs typeface="Arial" pitchFamily="34" charset="0"/>
                </a:rPr>
                <a:t>zame</a:t>
              </a:r>
              <a:r>
                <a:rPr lang="en-US" sz="2400" dirty="0">
                  <a:solidFill>
                    <a:srgbClr val="FFFFFF"/>
                  </a:solidFill>
                  <a:cs typeface="Arial" pitchFamily="34" charset="0"/>
                </a:rPr>
                <a:t> </a:t>
              </a:r>
              <a:r>
                <a:rPr lang="en-US" sz="2400" dirty="0" err="1">
                  <a:solidFill>
                    <a:srgbClr val="FFFFFF"/>
                  </a:solidFill>
                  <a:cs typeface="Arial" pitchFamily="34" charset="0"/>
                </a:rPr>
                <a:t>bewegingen</a:t>
              </a:r>
              <a:r>
                <a:rPr lang="en-US" sz="2400" dirty="0">
                  <a:solidFill>
                    <a:srgbClr val="FFFFFF"/>
                  </a:solidFill>
                  <a:cs typeface="Arial" pitchFamily="34" charset="0"/>
                </a:rPr>
                <a:t>, </a:t>
              </a:r>
            </a:p>
            <a:p>
              <a:pPr algn="ctr" eaLnBrk="0" fontAlgn="base" hangingPunct="0">
                <a:spcBef>
                  <a:spcPct val="0"/>
                </a:spcBef>
                <a:spcAft>
                  <a:spcPct val="0"/>
                </a:spcAft>
              </a:pPr>
              <a:endParaRPr lang="en-US" sz="2400" dirty="0">
                <a:solidFill>
                  <a:srgbClr val="FFFFFF"/>
                </a:solidFill>
                <a:cs typeface="Arial" pitchFamily="34" charset="0"/>
              </a:endParaRPr>
            </a:p>
          </p:txBody>
        </p:sp>
        <p:sp>
          <p:nvSpPr>
            <p:cNvPr id="104456" name="Arc 14"/>
            <p:cNvSpPr>
              <a:spLocks/>
            </p:cNvSpPr>
            <p:nvPr/>
          </p:nvSpPr>
          <p:spPr bwMode="auto">
            <a:xfrm rot="-120000">
              <a:off x="3990" y="2472"/>
              <a:ext cx="1058" cy="867"/>
            </a:xfrm>
            <a:custGeom>
              <a:avLst/>
              <a:gdLst>
                <a:gd name="T0" fmla="*/ 0 w 21600"/>
                <a:gd name="T1" fmla="*/ 0 h 21434"/>
                <a:gd name="T2" fmla="*/ 0 w 21600"/>
                <a:gd name="T3" fmla="*/ 0 h 21434"/>
                <a:gd name="T4" fmla="*/ 0 w 21600"/>
                <a:gd name="T5" fmla="*/ 0 h 21434"/>
                <a:gd name="T6" fmla="*/ 0 60000 65536"/>
                <a:gd name="T7" fmla="*/ 0 60000 65536"/>
                <a:gd name="T8" fmla="*/ 0 60000 65536"/>
                <a:gd name="T9" fmla="*/ 0 w 21600"/>
                <a:gd name="T10" fmla="*/ 0 h 21434"/>
                <a:gd name="T11" fmla="*/ 21600 w 21600"/>
                <a:gd name="T12" fmla="*/ 21434 h 21434"/>
              </a:gdLst>
              <a:ahLst/>
              <a:cxnLst>
                <a:cxn ang="T6">
                  <a:pos x="T0" y="T1"/>
                </a:cxn>
                <a:cxn ang="T7">
                  <a:pos x="T2" y="T3"/>
                </a:cxn>
                <a:cxn ang="T8">
                  <a:pos x="T4" y="T5"/>
                </a:cxn>
              </a:cxnLst>
              <a:rect l="T9" t="T10" r="T11" b="T12"/>
              <a:pathLst>
                <a:path w="21600" h="21434" fill="none" extrusionOk="0">
                  <a:moveTo>
                    <a:pt x="21600" y="0"/>
                  </a:moveTo>
                  <a:cubicBezTo>
                    <a:pt x="21600" y="10894"/>
                    <a:pt x="13486" y="20084"/>
                    <a:pt x="2674" y="21433"/>
                  </a:cubicBezTo>
                </a:path>
                <a:path w="21600" h="21434" stroke="0" extrusionOk="0">
                  <a:moveTo>
                    <a:pt x="21600" y="0"/>
                  </a:moveTo>
                  <a:cubicBezTo>
                    <a:pt x="21600" y="10894"/>
                    <a:pt x="13486" y="20084"/>
                    <a:pt x="2674" y="21433"/>
                  </a:cubicBezTo>
                  <a:lnTo>
                    <a:pt x="0" y="0"/>
                  </a:lnTo>
                  <a:lnTo>
                    <a:pt x="21600" y="0"/>
                  </a:lnTo>
                  <a:close/>
                </a:path>
              </a:pathLst>
            </a:custGeom>
            <a:noFill/>
            <a:ln w="76200" cap="rnd">
              <a:solidFill>
                <a:schemeClr val="tx1"/>
              </a:solidFill>
              <a:round/>
              <a:headEnd type="stealth" w="med" len="lg"/>
              <a:tailEnd type="none" w="sm" len="sm"/>
            </a:ln>
          </p:spPr>
          <p:txBody>
            <a:bodyPr wrap="none" anchor="ctr"/>
            <a:lstStyle/>
            <a:p>
              <a:pPr fontAlgn="base">
                <a:spcBef>
                  <a:spcPct val="0"/>
                </a:spcBef>
                <a:spcAft>
                  <a:spcPct val="0"/>
                </a:spcAft>
              </a:pPr>
              <a:endParaRPr lang="en-US" sz="1200" dirty="0">
                <a:solidFill>
                  <a:srgbClr val="FFFFFF"/>
                </a:solidFill>
                <a:cs typeface="Arial" pitchFamily="34" charset="0"/>
              </a:endParaRPr>
            </a:p>
          </p:txBody>
        </p:sp>
        <p:sp>
          <p:nvSpPr>
            <p:cNvPr id="104457" name="Rectangle 15"/>
            <p:cNvSpPr>
              <a:spLocks noChangeArrowheads="1"/>
            </p:cNvSpPr>
            <p:nvPr/>
          </p:nvSpPr>
          <p:spPr bwMode="auto">
            <a:xfrm>
              <a:off x="1636" y="3237"/>
              <a:ext cx="2898" cy="524"/>
            </a:xfrm>
            <a:prstGeom prst="rect">
              <a:avLst/>
            </a:prstGeom>
            <a:noFill/>
            <a:ln w="9525">
              <a:noFill/>
              <a:miter lim="800000"/>
              <a:headEnd/>
              <a:tailEnd/>
            </a:ln>
          </p:spPr>
          <p:txBody>
            <a:bodyPr wrap="none" lIns="92075" tIns="46038" rIns="92075" bIns="46038">
              <a:spAutoFit/>
            </a:bodyPr>
            <a:lstStyle/>
            <a:p>
              <a:pPr algn="ctr" eaLnBrk="0" fontAlgn="base" hangingPunct="0">
                <a:spcBef>
                  <a:spcPct val="0"/>
                </a:spcBef>
                <a:spcAft>
                  <a:spcPct val="0"/>
                </a:spcAft>
              </a:pPr>
              <a:r>
                <a:rPr lang="en-US" sz="2400" dirty="0" err="1">
                  <a:solidFill>
                    <a:srgbClr val="FFFFFF"/>
                  </a:solidFill>
                  <a:cs typeface="Arial" pitchFamily="34" charset="0"/>
                </a:rPr>
                <a:t>Verminderde</a:t>
              </a:r>
              <a:endParaRPr lang="en-US" sz="2400" dirty="0">
                <a:solidFill>
                  <a:srgbClr val="FFFFFF"/>
                </a:solidFill>
                <a:cs typeface="Arial" pitchFamily="34" charset="0"/>
              </a:endParaRPr>
            </a:p>
            <a:p>
              <a:pPr algn="ctr" eaLnBrk="0" fontAlgn="base" hangingPunct="0">
                <a:spcBef>
                  <a:spcPct val="0"/>
                </a:spcBef>
                <a:spcAft>
                  <a:spcPct val="0"/>
                </a:spcAft>
              </a:pPr>
              <a:r>
                <a:rPr lang="en-US" sz="2400" dirty="0" err="1">
                  <a:solidFill>
                    <a:srgbClr val="FFFFFF"/>
                  </a:solidFill>
                  <a:cs typeface="Arial" pitchFamily="34" charset="0"/>
                </a:rPr>
                <a:t>Grootte</a:t>
              </a:r>
              <a:r>
                <a:rPr lang="en-US" sz="2400" dirty="0">
                  <a:solidFill>
                    <a:srgbClr val="FFFFFF"/>
                  </a:solidFill>
                  <a:cs typeface="Arial" pitchFamily="34" charset="0"/>
                </a:rPr>
                <a:t> van </a:t>
              </a:r>
              <a:r>
                <a:rPr lang="en-US" sz="2400" dirty="0" err="1">
                  <a:solidFill>
                    <a:srgbClr val="FFFFFF"/>
                  </a:solidFill>
                  <a:cs typeface="Arial" pitchFamily="34" charset="0"/>
                </a:rPr>
                <a:t>motororische</a:t>
              </a:r>
              <a:r>
                <a:rPr lang="en-US" sz="2400" dirty="0">
                  <a:solidFill>
                    <a:srgbClr val="FFFFFF"/>
                  </a:solidFill>
                  <a:cs typeface="Arial" pitchFamily="34" charset="0"/>
                </a:rPr>
                <a:t> output</a:t>
              </a:r>
            </a:p>
          </p:txBody>
        </p:sp>
      </p:grpSp>
      <p:sp>
        <p:nvSpPr>
          <p:cNvPr id="104454" name="Text Box 18"/>
          <p:cNvSpPr txBox="1">
            <a:spLocks noChangeArrowheads="1"/>
          </p:cNvSpPr>
          <p:nvPr/>
        </p:nvSpPr>
        <p:spPr bwMode="auto">
          <a:xfrm>
            <a:off x="-164562" y="3133410"/>
            <a:ext cx="5228673"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dirty="0">
                <a:solidFill>
                  <a:srgbClr val="FFFFFF"/>
                </a:solidFill>
                <a:cs typeface="Arial" pitchFamily="34" charset="0"/>
              </a:rPr>
              <a:t>Interne cueing </a:t>
            </a:r>
            <a:r>
              <a:rPr lang="en-US" sz="2400" dirty="0" err="1">
                <a:solidFill>
                  <a:srgbClr val="FFFFFF"/>
                </a:solidFill>
                <a:cs typeface="Arial" pitchFamily="34" charset="0"/>
              </a:rPr>
              <a:t>faalt</a:t>
            </a:r>
            <a:r>
              <a:rPr lang="en-US" sz="2400" dirty="0">
                <a:solidFill>
                  <a:srgbClr val="FFFFFF"/>
                </a:solidFill>
                <a:cs typeface="Arial" pitchFamily="34" charset="0"/>
              </a:rPr>
              <a:t> </a:t>
            </a:r>
          </a:p>
        </p:txBody>
      </p:sp>
      <p:sp>
        <p:nvSpPr>
          <p:cNvPr id="7" name="Rectangle 6"/>
          <p:cNvSpPr/>
          <p:nvPr/>
        </p:nvSpPr>
        <p:spPr>
          <a:xfrm>
            <a:off x="307328" y="152400"/>
            <a:ext cx="2795573" cy="461665"/>
          </a:xfrm>
          <a:prstGeom prst="rect">
            <a:avLst/>
          </a:prstGeom>
        </p:spPr>
        <p:txBody>
          <a:bodyPr wrap="none">
            <a:spAutoFit/>
          </a:bodyPr>
          <a:lstStyle/>
          <a:p>
            <a:pPr fontAlgn="base">
              <a:spcBef>
                <a:spcPct val="0"/>
              </a:spcBef>
              <a:spcAft>
                <a:spcPct val="0"/>
              </a:spcAft>
            </a:pPr>
            <a:r>
              <a:rPr lang="en-US" sz="2400" b="1" u="sng" dirty="0">
                <a:solidFill>
                  <a:srgbClr val="FFFF00"/>
                </a:solidFill>
                <a:cs typeface="Arial" charset="0"/>
              </a:rPr>
              <a:t>PRE-TREATMENT</a:t>
            </a:r>
            <a:endParaRPr lang="en-US" sz="2400" dirty="0">
              <a:solidFill>
                <a:srgbClr val="FFFF00"/>
              </a:solidFill>
              <a:cs typeface="Arial" charset="0"/>
            </a:endParaRPr>
          </a:p>
        </p:txBody>
      </p:sp>
      <p:sp>
        <p:nvSpPr>
          <p:cNvPr id="6" name="TextBox 5"/>
          <p:cNvSpPr txBox="1"/>
          <p:nvPr/>
        </p:nvSpPr>
        <p:spPr>
          <a:xfrm>
            <a:off x="7140555" y="6400800"/>
            <a:ext cx="1774845" cy="369332"/>
          </a:xfrm>
          <a:prstGeom prst="rect">
            <a:avLst/>
          </a:prstGeom>
          <a:noFill/>
        </p:spPr>
        <p:txBody>
          <a:bodyPr wrap="none" rtlCol="0">
            <a:spAutoFit/>
          </a:bodyPr>
          <a:lstStyle/>
          <a:p>
            <a:r>
              <a:rPr lang="en-US" dirty="0"/>
              <a:t>Fox et al., 2012</a:t>
            </a:r>
          </a:p>
        </p:txBody>
      </p:sp>
    </p:spTree>
    <p:custDataLst>
      <p:tags r:id="rId1"/>
    </p:custDataLst>
    <p:extLst>
      <p:ext uri="{BB962C8B-B14F-4D97-AF65-F5344CB8AC3E}">
        <p14:creationId xmlns:p14="http://schemas.microsoft.com/office/powerpoint/2010/main" val="31345360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3B14E-5ED1-A64B-9B24-3783C0B3C06B}"/>
              </a:ext>
            </a:extLst>
          </p:cNvPr>
          <p:cNvSpPr>
            <a:spLocks noGrp="1"/>
          </p:cNvSpPr>
          <p:nvPr>
            <p:ph type="title"/>
          </p:nvPr>
        </p:nvSpPr>
        <p:spPr/>
        <p:txBody>
          <a:bodyPr/>
          <a:lstStyle/>
          <a:p>
            <a:r>
              <a:rPr lang="nl-NL" dirty="0">
                <a:solidFill>
                  <a:srgbClr val="FFFF00"/>
                </a:solidFill>
              </a:rPr>
              <a:t>Aanleren andere </a:t>
            </a:r>
            <a:r>
              <a:rPr lang="nl-NL" dirty="0" err="1">
                <a:solidFill>
                  <a:srgbClr val="FFFF00"/>
                </a:solidFill>
              </a:rPr>
              <a:t>cueing</a:t>
            </a:r>
            <a:endParaRPr lang="nl-NL" dirty="0">
              <a:solidFill>
                <a:srgbClr val="FFFF00"/>
              </a:solidFill>
            </a:endParaRPr>
          </a:p>
        </p:txBody>
      </p:sp>
      <p:sp>
        <p:nvSpPr>
          <p:cNvPr id="3" name="Tijdelijke aanduiding voor inhoud 2">
            <a:extLst>
              <a:ext uri="{FF2B5EF4-FFF2-40B4-BE49-F238E27FC236}">
                <a16:creationId xmlns:a16="http://schemas.microsoft.com/office/drawing/2014/main" id="{50128C20-0FEC-3F46-B80F-1D195EEDE509}"/>
              </a:ext>
            </a:extLst>
          </p:cNvPr>
          <p:cNvSpPr>
            <a:spLocks noGrp="1"/>
          </p:cNvSpPr>
          <p:nvPr>
            <p:ph idx="1"/>
          </p:nvPr>
        </p:nvSpPr>
        <p:spPr/>
        <p:txBody>
          <a:bodyPr/>
          <a:lstStyle/>
          <a:p>
            <a:r>
              <a:rPr lang="nl-NL" sz="2800" dirty="0"/>
              <a:t>Leren dat groot bewegen voor hen voelt als overdreven/clownesk, maar dat het normaal is</a:t>
            </a:r>
          </a:p>
          <a:p>
            <a:pPr marL="0" indent="0">
              <a:buNone/>
            </a:pPr>
            <a:endParaRPr lang="nl-NL" sz="2800" dirty="0"/>
          </a:p>
          <a:p>
            <a:r>
              <a:rPr lang="nl-NL" sz="2800" dirty="0"/>
              <a:t>Video gebruiken om het te laten zien</a:t>
            </a:r>
          </a:p>
        </p:txBody>
      </p:sp>
      <p:sp>
        <p:nvSpPr>
          <p:cNvPr id="4" name="Tijdelijke aanduiding voor voettekst 3">
            <a:extLst>
              <a:ext uri="{FF2B5EF4-FFF2-40B4-BE49-F238E27FC236}">
                <a16:creationId xmlns:a16="http://schemas.microsoft.com/office/drawing/2014/main" id="{1124A34C-050C-3646-87DD-53B2B3F90719}"/>
              </a:ext>
            </a:extLst>
          </p:cNvPr>
          <p:cNvSpPr>
            <a:spLocks noGrp="1"/>
          </p:cNvSpPr>
          <p:nvPr>
            <p:ph type="ftr" sz="quarter" idx="11"/>
          </p:nvPr>
        </p:nvSpPr>
        <p:spPr/>
        <p:txBody>
          <a:bodyPr/>
          <a:lstStyle/>
          <a:p>
            <a:pPr>
              <a:defRPr/>
            </a:pPr>
            <a:r>
              <a:rPr lang="en-US"/>
              <a:t>Copyright LSVT Global, Inc. 2011</a:t>
            </a:r>
          </a:p>
        </p:txBody>
      </p:sp>
    </p:spTree>
    <p:extLst>
      <p:ext uri="{BB962C8B-B14F-4D97-AF65-F5344CB8AC3E}">
        <p14:creationId xmlns:p14="http://schemas.microsoft.com/office/powerpoint/2010/main" val="266387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381000" y="152400"/>
            <a:ext cx="8229600" cy="1143000"/>
          </a:xfrm>
        </p:spPr>
        <p:txBody>
          <a:bodyPr vert="horz" wrap="square" lIns="91440" tIns="45720" rIns="91440" bIns="45720" numCol="1" anchorCtr="0" compatLnSpc="1">
            <a:prstTxWarp prst="textNoShape">
              <a:avLst/>
            </a:prstTxWarp>
          </a:bodyPr>
          <a:lstStyle/>
          <a:p>
            <a:pPr eaLnBrk="1" hangingPunct="1"/>
            <a:r>
              <a:rPr lang="en-US" b="1" dirty="0">
                <a:solidFill>
                  <a:srgbClr val="FFFF00"/>
                </a:solidFill>
                <a:effectLst/>
                <a:latin typeface="Arial" pitchFamily="34" charset="0"/>
              </a:rPr>
              <a:t>Patient case: Bernie</a:t>
            </a:r>
          </a:p>
        </p:txBody>
      </p:sp>
      <p:sp>
        <p:nvSpPr>
          <p:cNvPr id="51203" name="Rectangle 3"/>
          <p:cNvSpPr>
            <a:spLocks noGrp="1" noChangeArrowheads="1"/>
          </p:cNvSpPr>
          <p:nvPr>
            <p:ph type="body" idx="1"/>
          </p:nvPr>
        </p:nvSpPr>
        <p:spPr>
          <a:xfrm>
            <a:off x="381000" y="1371600"/>
            <a:ext cx="8229600" cy="4800600"/>
          </a:xfrm>
        </p:spPr>
        <p:txBody>
          <a:bodyPr/>
          <a:lstStyle/>
          <a:p>
            <a:pPr eaLnBrk="1" hangingPunct="1">
              <a:lnSpc>
                <a:spcPct val="90000"/>
              </a:lnSpc>
            </a:pPr>
            <a:r>
              <a:rPr lang="en-US" sz="2800" dirty="0">
                <a:latin typeface="Arial" pitchFamily="34" charset="0"/>
              </a:rPr>
              <a:t>71 </a:t>
            </a:r>
            <a:r>
              <a:rPr lang="en-US" sz="2800" dirty="0" err="1">
                <a:latin typeface="Arial" pitchFamily="34" charset="0"/>
              </a:rPr>
              <a:t>jaar</a:t>
            </a:r>
            <a:r>
              <a:rPr lang="en-US" sz="2800" dirty="0">
                <a:latin typeface="Arial" pitchFamily="34" charset="0"/>
              </a:rPr>
              <a:t>, diagnose Parkinson in 1994</a:t>
            </a:r>
          </a:p>
          <a:p>
            <a:pPr eaLnBrk="1" hangingPunct="1">
              <a:lnSpc>
                <a:spcPct val="90000"/>
              </a:lnSpc>
              <a:buFont typeface="Wingdings" pitchFamily="2" charset="2"/>
              <a:buNone/>
            </a:pPr>
            <a:endParaRPr lang="en-US" sz="2800" dirty="0">
              <a:latin typeface="Arial" pitchFamily="34" charset="0"/>
            </a:endParaRPr>
          </a:p>
          <a:p>
            <a:pPr eaLnBrk="1" hangingPunct="1">
              <a:lnSpc>
                <a:spcPct val="90000"/>
              </a:lnSpc>
            </a:pPr>
            <a:r>
              <a:rPr lang="en-US" sz="2800" dirty="0" err="1">
                <a:latin typeface="Arial" pitchFamily="34" charset="0"/>
              </a:rPr>
              <a:t>Reden</a:t>
            </a:r>
            <a:r>
              <a:rPr lang="en-US" sz="2800" dirty="0">
                <a:latin typeface="Arial" pitchFamily="34" charset="0"/>
              </a:rPr>
              <a:t> </a:t>
            </a:r>
            <a:r>
              <a:rPr lang="en-US" sz="2800" dirty="0" err="1">
                <a:latin typeface="Arial" pitchFamily="34" charset="0"/>
              </a:rPr>
              <a:t>voor</a:t>
            </a:r>
            <a:r>
              <a:rPr lang="en-US" sz="2800" dirty="0">
                <a:latin typeface="Arial" pitchFamily="34" charset="0"/>
              </a:rPr>
              <a:t> </a:t>
            </a:r>
            <a:r>
              <a:rPr lang="en-US" sz="2800" dirty="0" err="1">
                <a:latin typeface="Arial" pitchFamily="34" charset="0"/>
              </a:rPr>
              <a:t>behandeling</a:t>
            </a:r>
            <a:r>
              <a:rPr lang="en-US" sz="2800" dirty="0">
                <a:latin typeface="Arial" pitchFamily="34" charset="0"/>
              </a:rPr>
              <a:t>: </a:t>
            </a:r>
            <a:r>
              <a:rPr lang="en-US" sz="2800" dirty="0" err="1">
                <a:latin typeface="Arial" pitchFamily="34" charset="0"/>
              </a:rPr>
              <a:t>Langzaam</a:t>
            </a:r>
            <a:r>
              <a:rPr lang="en-US" sz="2800" dirty="0">
                <a:latin typeface="Arial" pitchFamily="34" charset="0"/>
              </a:rPr>
              <a:t> </a:t>
            </a:r>
            <a:r>
              <a:rPr lang="en-US" sz="2800" dirty="0" err="1">
                <a:latin typeface="Arial" pitchFamily="34" charset="0"/>
              </a:rPr>
              <a:t>en</a:t>
            </a:r>
            <a:r>
              <a:rPr lang="en-US" sz="2800" dirty="0">
                <a:latin typeface="Arial" pitchFamily="34" charset="0"/>
              </a:rPr>
              <a:t> </a:t>
            </a:r>
            <a:r>
              <a:rPr lang="en-US" sz="2800" dirty="0" err="1">
                <a:latin typeface="Arial" pitchFamily="34" charset="0"/>
              </a:rPr>
              <a:t>moeilijk</a:t>
            </a:r>
            <a:r>
              <a:rPr lang="en-US" sz="2800" dirty="0">
                <a:latin typeface="Arial" pitchFamily="34" charset="0"/>
              </a:rPr>
              <a:t> </a:t>
            </a:r>
            <a:r>
              <a:rPr lang="en-US" sz="2800" dirty="0" err="1">
                <a:latin typeface="Arial" pitchFamily="34" charset="0"/>
              </a:rPr>
              <a:t>lopen</a:t>
            </a:r>
            <a:r>
              <a:rPr lang="en-US" sz="2800" dirty="0">
                <a:latin typeface="Arial" pitchFamily="34" charset="0"/>
              </a:rPr>
              <a:t>, </a:t>
            </a:r>
            <a:r>
              <a:rPr lang="en-US" sz="2800" dirty="0" err="1">
                <a:latin typeface="Arial" pitchFamily="34" charset="0"/>
              </a:rPr>
              <a:t>regelmatig</a:t>
            </a:r>
            <a:r>
              <a:rPr lang="en-US" sz="2800" dirty="0">
                <a:latin typeface="Arial" pitchFamily="34" charset="0"/>
              </a:rPr>
              <a:t> </a:t>
            </a:r>
            <a:r>
              <a:rPr lang="en-US" sz="2800" dirty="0" err="1">
                <a:latin typeface="Arial" pitchFamily="34" charset="0"/>
              </a:rPr>
              <a:t>vallen</a:t>
            </a:r>
            <a:r>
              <a:rPr lang="en-US" sz="2800" dirty="0">
                <a:latin typeface="Arial" pitchFamily="34" charset="0"/>
              </a:rPr>
              <a:t> </a:t>
            </a:r>
            <a:r>
              <a:rPr lang="en-US" sz="2800" dirty="0" err="1">
                <a:latin typeface="Arial" pitchFamily="34" charset="0"/>
              </a:rPr>
              <a:t>en</a:t>
            </a:r>
            <a:r>
              <a:rPr lang="en-US" sz="2800" dirty="0">
                <a:latin typeface="Arial" pitchFamily="34" charset="0"/>
              </a:rPr>
              <a:t> freezing</a:t>
            </a:r>
          </a:p>
          <a:p>
            <a:pPr eaLnBrk="1" hangingPunct="1">
              <a:lnSpc>
                <a:spcPct val="90000"/>
              </a:lnSpc>
            </a:pPr>
            <a:r>
              <a:rPr lang="en-US" sz="2800" dirty="0" err="1">
                <a:latin typeface="Arial" pitchFamily="34" charset="0"/>
              </a:rPr>
              <a:t>Optimaal</a:t>
            </a:r>
            <a:r>
              <a:rPr lang="en-US" sz="2800" dirty="0">
                <a:latin typeface="Arial" pitchFamily="34" charset="0"/>
              </a:rPr>
              <a:t> </a:t>
            </a:r>
            <a:r>
              <a:rPr lang="en-US" sz="2800" dirty="0" err="1">
                <a:latin typeface="Arial" pitchFamily="34" charset="0"/>
              </a:rPr>
              <a:t>ingesteld</a:t>
            </a:r>
            <a:r>
              <a:rPr lang="en-US" sz="2800" dirty="0">
                <a:latin typeface="Arial" pitchFamily="34" charset="0"/>
              </a:rPr>
              <a:t> met </a:t>
            </a:r>
            <a:r>
              <a:rPr lang="en-US" sz="2800" dirty="0" err="1">
                <a:latin typeface="Arial" pitchFamily="34" charset="0"/>
              </a:rPr>
              <a:t>medicatie</a:t>
            </a:r>
            <a:endParaRPr lang="en-US" sz="2800" dirty="0">
              <a:latin typeface="Arial" pitchFamily="34" charset="0"/>
            </a:endParaRPr>
          </a:p>
          <a:p>
            <a:pPr eaLnBrk="1" hangingPunct="1">
              <a:lnSpc>
                <a:spcPct val="90000"/>
              </a:lnSpc>
            </a:pPr>
            <a:r>
              <a:rPr lang="en-US" sz="2800" dirty="0" err="1">
                <a:latin typeface="Arial" pitchFamily="34" charset="0"/>
              </a:rPr>
              <a:t>Hoehn</a:t>
            </a:r>
            <a:r>
              <a:rPr lang="en-US" sz="2800" dirty="0">
                <a:latin typeface="Arial" pitchFamily="34" charset="0"/>
              </a:rPr>
              <a:t> &amp; </a:t>
            </a:r>
            <a:r>
              <a:rPr lang="en-US" sz="2800" dirty="0" err="1">
                <a:latin typeface="Arial" pitchFamily="34" charset="0"/>
              </a:rPr>
              <a:t>Yahr</a:t>
            </a:r>
            <a:r>
              <a:rPr lang="en-US" sz="2800" dirty="0">
                <a:latin typeface="Arial" pitchFamily="34" charset="0"/>
              </a:rPr>
              <a:t> 3</a:t>
            </a:r>
          </a:p>
        </p:txBody>
      </p:sp>
    </p:spTree>
    <p:custDataLst>
      <p:tags r:id="rId1"/>
    </p:custDataLst>
    <p:extLst>
      <p:ext uri="{BB962C8B-B14F-4D97-AF65-F5344CB8AC3E}">
        <p14:creationId xmlns:p14="http://schemas.microsoft.com/office/powerpoint/2010/main" val="144903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ED9C40B-C542-3641-8251-D56863448516}"/>
              </a:ext>
            </a:extLst>
          </p:cNvPr>
          <p:cNvSpPr txBox="1"/>
          <p:nvPr/>
        </p:nvSpPr>
        <p:spPr>
          <a:xfrm>
            <a:off x="1828800" y="3352800"/>
            <a:ext cx="5562600" cy="954107"/>
          </a:xfrm>
          <a:prstGeom prst="rect">
            <a:avLst/>
          </a:prstGeom>
          <a:noFill/>
        </p:spPr>
        <p:txBody>
          <a:bodyPr wrap="square" rtlCol="0">
            <a:spAutoFit/>
          </a:bodyPr>
          <a:lstStyle/>
          <a:p>
            <a:r>
              <a:rPr lang="nl-NL" sz="2800" dirty="0" err="1">
                <a:solidFill>
                  <a:srgbClr val="FFFF00"/>
                </a:solidFill>
              </a:rPr>
              <a:t>https</a:t>
            </a:r>
            <a:r>
              <a:rPr lang="nl-NL" sz="2800" dirty="0">
                <a:solidFill>
                  <a:srgbClr val="FFFF00"/>
                </a:solidFill>
              </a:rPr>
              <a:t>://</a:t>
            </a:r>
            <a:r>
              <a:rPr lang="nl-NL" sz="2800" dirty="0" err="1">
                <a:solidFill>
                  <a:srgbClr val="FFFF00"/>
                </a:solidFill>
              </a:rPr>
              <a:t>www.youtube.com</a:t>
            </a:r>
            <a:r>
              <a:rPr lang="nl-NL" sz="2800" dirty="0">
                <a:solidFill>
                  <a:srgbClr val="FFFF00"/>
                </a:solidFill>
              </a:rPr>
              <a:t>/</a:t>
            </a:r>
            <a:r>
              <a:rPr lang="nl-NL" sz="2800" dirty="0" err="1">
                <a:solidFill>
                  <a:srgbClr val="FFFF00"/>
                </a:solidFill>
              </a:rPr>
              <a:t>watch?v</a:t>
            </a:r>
            <a:r>
              <a:rPr lang="nl-NL" sz="2800" dirty="0">
                <a:solidFill>
                  <a:srgbClr val="FFFF00"/>
                </a:solidFill>
              </a:rPr>
              <a:t>=wElz9jNrqns</a:t>
            </a:r>
          </a:p>
        </p:txBody>
      </p:sp>
    </p:spTree>
    <p:custDataLst>
      <p:tags r:id="rId1"/>
    </p:custDataLst>
    <p:extLst>
      <p:ext uri="{BB962C8B-B14F-4D97-AF65-F5344CB8AC3E}">
        <p14:creationId xmlns:p14="http://schemas.microsoft.com/office/powerpoint/2010/main" val="388811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sz="4000" b="1" dirty="0" err="1">
                <a:solidFill>
                  <a:srgbClr val="FFFF00"/>
                </a:solidFill>
              </a:rPr>
              <a:t>Fijne</a:t>
            </a:r>
            <a:r>
              <a:rPr lang="en-US" sz="4000" b="1" dirty="0">
                <a:solidFill>
                  <a:srgbClr val="FFFF00"/>
                </a:solidFill>
              </a:rPr>
              <a:t> </a:t>
            </a:r>
            <a:r>
              <a:rPr lang="en-US" sz="4000" b="1" dirty="0" err="1">
                <a:solidFill>
                  <a:srgbClr val="FFFF00"/>
                </a:solidFill>
              </a:rPr>
              <a:t>motoriek</a:t>
            </a:r>
            <a:r>
              <a:rPr lang="en-US" sz="4000" b="1" dirty="0">
                <a:solidFill>
                  <a:srgbClr val="FFFF00"/>
                </a:solidFill>
              </a:rPr>
              <a:t> </a:t>
            </a:r>
            <a:r>
              <a:rPr lang="en-US" sz="4000" b="1" dirty="0" err="1">
                <a:solidFill>
                  <a:srgbClr val="FFFF00"/>
                </a:solidFill>
              </a:rPr>
              <a:t>trainbaar</a:t>
            </a:r>
            <a:r>
              <a:rPr lang="en-US" sz="4000" b="1" dirty="0">
                <a:solidFill>
                  <a:srgbClr val="FFFF00"/>
                </a:solidFill>
              </a:rPr>
              <a:t>?</a:t>
            </a:r>
          </a:p>
        </p:txBody>
      </p:sp>
      <p:sp>
        <p:nvSpPr>
          <p:cNvPr id="3" name="Content Placeholder 2"/>
          <p:cNvSpPr>
            <a:spLocks noGrp="1"/>
          </p:cNvSpPr>
          <p:nvPr>
            <p:ph idx="1"/>
          </p:nvPr>
        </p:nvSpPr>
        <p:spPr>
          <a:xfrm>
            <a:off x="457200" y="1975586"/>
            <a:ext cx="8229600" cy="3530065"/>
          </a:xfrm>
        </p:spPr>
        <p:txBody>
          <a:bodyPr/>
          <a:lstStyle/>
          <a:p>
            <a:r>
              <a:rPr lang="en-US" sz="2800" dirty="0" err="1"/>
              <a:t>Ook</a:t>
            </a:r>
            <a:r>
              <a:rPr lang="en-US" sz="2800" dirty="0"/>
              <a:t> </a:t>
            </a:r>
            <a:r>
              <a:rPr lang="en-US" sz="2800" dirty="0" err="1"/>
              <a:t>kleine</a:t>
            </a:r>
            <a:r>
              <a:rPr lang="en-US" sz="2800" dirty="0"/>
              <a:t> </a:t>
            </a:r>
            <a:r>
              <a:rPr lang="en-US" sz="2800" dirty="0" err="1"/>
              <a:t>bewegingen</a:t>
            </a:r>
            <a:r>
              <a:rPr lang="en-US" sz="2800" dirty="0"/>
              <a:t> </a:t>
            </a:r>
            <a:r>
              <a:rPr lang="en-US" sz="2800" dirty="0" err="1"/>
              <a:t>zijn</a:t>
            </a:r>
            <a:r>
              <a:rPr lang="en-US" sz="2800" dirty="0"/>
              <a:t> de </a:t>
            </a:r>
            <a:r>
              <a:rPr lang="en-US" sz="2800" dirty="0" err="1"/>
              <a:t>klein</a:t>
            </a:r>
            <a:r>
              <a:rPr lang="en-US" sz="2800" dirty="0"/>
              <a:t> </a:t>
            </a:r>
            <a:r>
              <a:rPr lang="en-US" sz="2800" dirty="0" err="1"/>
              <a:t>bij</a:t>
            </a:r>
            <a:r>
              <a:rPr lang="en-US" sz="2800" dirty="0"/>
              <a:t> </a:t>
            </a:r>
            <a:r>
              <a:rPr lang="en-US" sz="2800" dirty="0" err="1"/>
              <a:t>mensen</a:t>
            </a:r>
            <a:r>
              <a:rPr lang="en-US" sz="2800" dirty="0"/>
              <a:t> met PD</a:t>
            </a:r>
          </a:p>
          <a:p>
            <a:endParaRPr lang="en-US" sz="2800" dirty="0"/>
          </a:p>
          <a:p>
            <a:pPr marL="457200" lvl="1" indent="0">
              <a:buNone/>
            </a:pPr>
            <a:r>
              <a:rPr lang="en-US" dirty="0"/>
              <a:t>VB: </a:t>
            </a:r>
            <a:r>
              <a:rPr lang="en-US" dirty="0" err="1"/>
              <a:t>schrijven</a:t>
            </a:r>
            <a:r>
              <a:rPr lang="en-US" dirty="0"/>
              <a:t>, </a:t>
            </a:r>
            <a:r>
              <a:rPr lang="en-US" dirty="0" err="1"/>
              <a:t>knopen</a:t>
            </a:r>
            <a:r>
              <a:rPr lang="en-US" dirty="0"/>
              <a:t>, </a:t>
            </a:r>
            <a:r>
              <a:rPr lang="en-US" dirty="0" err="1"/>
              <a:t>tanden</a:t>
            </a:r>
            <a:r>
              <a:rPr lang="en-US" dirty="0"/>
              <a:t> </a:t>
            </a:r>
            <a:r>
              <a:rPr lang="en-US" dirty="0" err="1"/>
              <a:t>poetsen</a:t>
            </a:r>
            <a:r>
              <a:rPr lang="en-US" dirty="0"/>
              <a:t> of </a:t>
            </a:r>
            <a:r>
              <a:rPr lang="en-US" dirty="0" err="1"/>
              <a:t>roeren</a:t>
            </a: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1571993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7" name="Picture 2"/>
          <p:cNvPicPr>
            <a:picLocks noChangeAspect="1" noChangeArrowheads="1"/>
          </p:cNvPicPr>
          <p:nvPr/>
        </p:nvPicPr>
        <p:blipFill>
          <a:blip r:embed="rId4"/>
          <a:srcRect/>
          <a:stretch>
            <a:fillRect/>
          </a:stretch>
        </p:blipFill>
        <p:spPr bwMode="auto">
          <a:xfrm>
            <a:off x="365842" y="229051"/>
            <a:ext cx="4112056" cy="5893993"/>
          </a:xfrm>
          <a:prstGeom prst="rect">
            <a:avLst/>
          </a:prstGeom>
          <a:noFill/>
          <a:ln w="9525">
            <a:noFill/>
            <a:miter lim="800000"/>
            <a:headEnd/>
            <a:tailEnd/>
          </a:ln>
        </p:spPr>
      </p:pic>
      <p:sp>
        <p:nvSpPr>
          <p:cNvPr id="275458" name="Text Box 3"/>
          <p:cNvSpPr txBox="1">
            <a:spLocks noChangeArrowheads="1"/>
          </p:cNvSpPr>
          <p:nvPr/>
        </p:nvSpPr>
        <p:spPr bwMode="auto">
          <a:xfrm>
            <a:off x="2728913" y="1436059"/>
            <a:ext cx="1371600" cy="646331"/>
          </a:xfrm>
          <a:prstGeom prst="rect">
            <a:avLst/>
          </a:prstGeom>
          <a:noFill/>
          <a:ln w="9525">
            <a:noFill/>
            <a:miter lim="800000"/>
            <a:headEnd/>
            <a:tailEnd/>
          </a:ln>
        </p:spPr>
        <p:txBody>
          <a:bodyPr>
            <a:spAutoFit/>
          </a:bodyPr>
          <a:lstStyle/>
          <a:p>
            <a:pPr fontAlgn="base">
              <a:spcBef>
                <a:spcPct val="50000"/>
              </a:spcBef>
              <a:spcAft>
                <a:spcPct val="0"/>
              </a:spcAft>
            </a:pPr>
            <a:r>
              <a:rPr lang="en-US">
                <a:solidFill>
                  <a:srgbClr val="FFFFFF"/>
                </a:solidFill>
                <a:latin typeface="Times New Roman" pitchFamily="18" charset="0"/>
                <a:cs typeface="Arial" charset="0"/>
              </a:rPr>
              <a:t>Initial 3/15/2010</a:t>
            </a:r>
          </a:p>
        </p:txBody>
      </p:sp>
      <p:sp>
        <p:nvSpPr>
          <p:cNvPr id="275459" name="Text Box 4"/>
          <p:cNvSpPr txBox="1">
            <a:spLocks noChangeArrowheads="1"/>
          </p:cNvSpPr>
          <p:nvPr/>
        </p:nvSpPr>
        <p:spPr bwMode="auto">
          <a:xfrm>
            <a:off x="5086350" y="1436059"/>
            <a:ext cx="1500188" cy="646331"/>
          </a:xfrm>
          <a:prstGeom prst="rect">
            <a:avLst/>
          </a:prstGeom>
          <a:noFill/>
          <a:ln w="9525">
            <a:noFill/>
            <a:miter lim="800000"/>
            <a:headEnd/>
            <a:tailEnd/>
          </a:ln>
        </p:spPr>
        <p:txBody>
          <a:bodyPr>
            <a:spAutoFit/>
          </a:bodyPr>
          <a:lstStyle/>
          <a:p>
            <a:pPr fontAlgn="base">
              <a:spcBef>
                <a:spcPct val="50000"/>
              </a:spcBef>
              <a:spcAft>
                <a:spcPct val="0"/>
              </a:spcAft>
            </a:pPr>
            <a:r>
              <a:rPr lang="en-US">
                <a:solidFill>
                  <a:srgbClr val="FFFFFF"/>
                </a:solidFill>
                <a:latin typeface="Times New Roman" pitchFamily="18" charset="0"/>
                <a:cs typeface="Arial" charset="0"/>
              </a:rPr>
              <a:t>Discharge 4/8/2010</a:t>
            </a:r>
          </a:p>
        </p:txBody>
      </p:sp>
      <p:pic>
        <p:nvPicPr>
          <p:cNvPr id="275460" name="Picture 5"/>
          <p:cNvPicPr>
            <a:picLocks noChangeAspect="1" noChangeArrowheads="1"/>
          </p:cNvPicPr>
          <p:nvPr/>
        </p:nvPicPr>
        <p:blipFill>
          <a:blip r:embed="rId5"/>
          <a:srcRect/>
          <a:stretch>
            <a:fillRect/>
          </a:stretch>
        </p:blipFill>
        <p:spPr bwMode="auto">
          <a:xfrm>
            <a:off x="4509852" y="164592"/>
            <a:ext cx="4024548" cy="5938787"/>
          </a:xfrm>
          <a:prstGeom prst="rect">
            <a:avLst/>
          </a:prstGeom>
          <a:noFill/>
          <a:ln w="9525">
            <a:noFill/>
            <a:miter lim="800000"/>
            <a:headEnd/>
            <a:tailEnd/>
          </a:ln>
        </p:spPr>
      </p:pic>
      <p:sp>
        <p:nvSpPr>
          <p:cNvPr id="2" name="TextBox 1"/>
          <p:cNvSpPr txBox="1"/>
          <p:nvPr/>
        </p:nvSpPr>
        <p:spPr>
          <a:xfrm>
            <a:off x="147087" y="6327648"/>
            <a:ext cx="8058681" cy="369332"/>
          </a:xfrm>
          <a:prstGeom prst="rect">
            <a:avLst/>
          </a:prstGeom>
          <a:noFill/>
        </p:spPr>
        <p:txBody>
          <a:bodyPr wrap="none" rtlCol="0">
            <a:spAutoFit/>
          </a:bodyPr>
          <a:lstStyle/>
          <a:p>
            <a:r>
              <a:rPr lang="en-US" dirty="0" err="1"/>
              <a:t>Voor</a:t>
            </a:r>
            <a:r>
              <a:rPr lang="en-US" dirty="0"/>
              <a:t> </a:t>
            </a:r>
            <a:r>
              <a:rPr lang="en-US" dirty="0" err="1"/>
              <a:t>en</a:t>
            </a:r>
            <a:r>
              <a:rPr lang="en-US" dirty="0"/>
              <a:t> </a:t>
            </a:r>
            <a:r>
              <a:rPr lang="en-US" dirty="0" err="1"/>
              <a:t>na</a:t>
            </a:r>
            <a:r>
              <a:rPr lang="en-US" dirty="0"/>
              <a:t> </a:t>
            </a:r>
            <a:r>
              <a:rPr lang="en-US" dirty="0" err="1"/>
              <a:t>therapie</a:t>
            </a:r>
            <a:r>
              <a:rPr lang="en-US" dirty="0"/>
              <a:t>. Pt heft </a:t>
            </a:r>
            <a:r>
              <a:rPr lang="en-US" dirty="0" err="1"/>
              <a:t>grotere</a:t>
            </a:r>
            <a:r>
              <a:rPr lang="en-US" dirty="0"/>
              <a:t> </a:t>
            </a:r>
            <a:r>
              <a:rPr lang="en-US" dirty="0" err="1"/>
              <a:t>manier</a:t>
            </a:r>
            <a:r>
              <a:rPr lang="en-US" dirty="0"/>
              <a:t> van </a:t>
            </a:r>
            <a:r>
              <a:rPr lang="en-US" dirty="0" err="1"/>
              <a:t>schrijven</a:t>
            </a:r>
            <a:r>
              <a:rPr lang="en-US" dirty="0"/>
              <a:t> </a:t>
            </a:r>
            <a:r>
              <a:rPr lang="en-US" dirty="0" err="1"/>
              <a:t>succesvol</a:t>
            </a:r>
            <a:r>
              <a:rPr lang="en-US" dirty="0"/>
              <a:t> </a:t>
            </a:r>
            <a:r>
              <a:rPr lang="en-US" dirty="0" err="1"/>
              <a:t>toegepast</a:t>
            </a:r>
            <a:endParaRPr lang="en-US" dirty="0"/>
          </a:p>
        </p:txBody>
      </p:sp>
    </p:spTree>
    <p:custDataLst>
      <p:tags r:id="rId1"/>
    </p:custDataLst>
    <p:extLst>
      <p:ext uri="{BB962C8B-B14F-4D97-AF65-F5344CB8AC3E}">
        <p14:creationId xmlns:p14="http://schemas.microsoft.com/office/powerpoint/2010/main" val="166622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914400" y="152400"/>
            <a:ext cx="7407275" cy="1239838"/>
          </a:xfrm>
        </p:spPr>
        <p:txBody>
          <a:bodyPr vert="horz" wrap="square" lIns="91440" tIns="45720" rIns="91440" bIns="45720" numCol="1" anchorCtr="0" compatLnSpc="1">
            <a:prstTxWarp prst="textNoShape">
              <a:avLst/>
            </a:prstTxWarp>
          </a:bodyPr>
          <a:lstStyle/>
          <a:p>
            <a:pPr eaLnBrk="1" hangingPunct="1">
              <a:defRPr/>
            </a:pPr>
            <a:r>
              <a:rPr lang="en-US" b="1" dirty="0" err="1">
                <a:solidFill>
                  <a:srgbClr val="FFFF00"/>
                </a:solidFill>
              </a:rPr>
              <a:t>Opbouw</a:t>
            </a:r>
            <a:r>
              <a:rPr lang="en-US" b="1" dirty="0">
                <a:solidFill>
                  <a:srgbClr val="FFFF00"/>
                </a:solidFill>
              </a:rPr>
              <a:t> </a:t>
            </a:r>
            <a:r>
              <a:rPr lang="en-US" b="1" dirty="0" err="1">
                <a:solidFill>
                  <a:srgbClr val="FFFF00"/>
                </a:solidFill>
              </a:rPr>
              <a:t>presentatie</a:t>
            </a:r>
            <a:endParaRPr lang="en-US" b="1" dirty="0">
              <a:solidFill>
                <a:srgbClr val="FFFF00"/>
              </a:solidFill>
              <a:effectLst/>
            </a:endParaRPr>
          </a:p>
        </p:txBody>
      </p:sp>
      <p:sp>
        <p:nvSpPr>
          <p:cNvPr id="11267" name="Subtitle 2"/>
          <p:cNvSpPr>
            <a:spLocks noGrp="1"/>
          </p:cNvSpPr>
          <p:nvPr>
            <p:ph type="subTitle" idx="1"/>
          </p:nvPr>
        </p:nvSpPr>
        <p:spPr>
          <a:xfrm>
            <a:off x="609600" y="1143000"/>
            <a:ext cx="7864475" cy="5334000"/>
          </a:xfrm>
        </p:spPr>
        <p:txBody>
          <a:bodyPr/>
          <a:lstStyle/>
          <a:p>
            <a:pPr marL="342900" indent="-342900" algn="l">
              <a:buFont typeface="Arial" pitchFamily="34" charset="0"/>
              <a:buChar char="•"/>
              <a:defRPr/>
            </a:pPr>
            <a:endParaRPr lang="en-US" sz="2800" dirty="0"/>
          </a:p>
          <a:p>
            <a:pPr marL="342900" indent="-342900" algn="l">
              <a:buFont typeface="Arial" pitchFamily="34" charset="0"/>
              <a:buChar char="•"/>
              <a:defRPr/>
            </a:pPr>
            <a:r>
              <a:rPr lang="en-US" sz="2800" dirty="0" err="1"/>
              <a:t>Zet</a:t>
            </a:r>
            <a:r>
              <a:rPr lang="en-US" sz="2800" dirty="0"/>
              <a:t> </a:t>
            </a:r>
            <a:r>
              <a:rPr lang="en-US" sz="2800" dirty="0" err="1"/>
              <a:t>bewegen</a:t>
            </a:r>
            <a:r>
              <a:rPr lang="en-US" sz="2800" dirty="0"/>
              <a:t> in </a:t>
            </a:r>
            <a:r>
              <a:rPr lang="en-US" sz="2800" dirty="0" err="1"/>
              <a:t>als</a:t>
            </a:r>
            <a:r>
              <a:rPr lang="en-US" sz="2800" dirty="0"/>
              <a:t> </a:t>
            </a:r>
            <a:r>
              <a:rPr lang="en-US" sz="2800" dirty="0" err="1"/>
              <a:t>medicijn</a:t>
            </a:r>
            <a:r>
              <a:rPr lang="en-US" sz="2800" dirty="0"/>
              <a:t>!</a:t>
            </a:r>
          </a:p>
          <a:p>
            <a:pPr marL="342900" indent="-342900" algn="l">
              <a:buFont typeface="Arial" pitchFamily="34" charset="0"/>
              <a:buChar char="•"/>
              <a:defRPr/>
            </a:pPr>
            <a:r>
              <a:rPr lang="en-US" sz="2800" dirty="0"/>
              <a:t>LSVT-BIG                 </a:t>
            </a:r>
          </a:p>
          <a:p>
            <a:pPr marL="342900" indent="-342900" algn="l">
              <a:buFont typeface="Arial" pitchFamily="34" charset="0"/>
              <a:buChar char="•"/>
              <a:defRPr/>
            </a:pPr>
            <a:r>
              <a:rPr lang="en-US" sz="2800" dirty="0"/>
              <a:t>PWR! Power training</a:t>
            </a:r>
          </a:p>
          <a:p>
            <a:pPr marL="342900" indent="-342900" algn="l">
              <a:buFont typeface="Arial" pitchFamily="34" charset="0"/>
              <a:buChar char="•"/>
              <a:defRPr/>
            </a:pPr>
            <a:r>
              <a:rPr lang="en-US" sz="2800" dirty="0" err="1"/>
              <a:t>Zittende</a:t>
            </a:r>
            <a:r>
              <a:rPr lang="en-US" sz="2800" dirty="0"/>
              <a:t> </a:t>
            </a:r>
            <a:r>
              <a:rPr lang="en-US" sz="2800" dirty="0" err="1"/>
              <a:t>oefeningen</a:t>
            </a:r>
            <a:r>
              <a:rPr lang="en-US" sz="2800" dirty="0"/>
              <a:t> </a:t>
            </a:r>
            <a:r>
              <a:rPr lang="en-US" sz="2800" dirty="0" err="1"/>
              <a:t>gezamenlijk</a:t>
            </a:r>
            <a:endParaRPr lang="en-US" sz="2800" dirty="0"/>
          </a:p>
          <a:p>
            <a:pPr marL="342900" indent="-342900" algn="l">
              <a:buFont typeface="Arial" pitchFamily="34" charset="0"/>
              <a:buChar char="•"/>
              <a:defRPr/>
            </a:pPr>
            <a:r>
              <a:rPr lang="en-US" sz="2800" dirty="0" err="1"/>
              <a:t>Boksen</a:t>
            </a:r>
            <a:endParaRPr lang="en-US" sz="2800" dirty="0"/>
          </a:p>
          <a:p>
            <a:pPr marL="342900" indent="-342900" algn="l">
              <a:buFont typeface="Arial" pitchFamily="34" charset="0"/>
              <a:buChar char="•"/>
              <a:defRPr/>
            </a:pPr>
            <a:r>
              <a:rPr lang="en-US" sz="2800" dirty="0"/>
              <a:t>Korte </a:t>
            </a:r>
            <a:r>
              <a:rPr lang="en-US" sz="2800" dirty="0" err="1"/>
              <a:t>demonstratie</a:t>
            </a:r>
            <a:endParaRPr lang="en-US" sz="2800" dirty="0"/>
          </a:p>
          <a:p>
            <a:pPr marL="342900" indent="-342900" algn="l">
              <a:buFont typeface="Arial" pitchFamily="34" charset="0"/>
              <a:buChar char="•"/>
              <a:defRPr/>
            </a:pPr>
            <a:r>
              <a:rPr lang="en-US" sz="2800" dirty="0" err="1"/>
              <a:t>Opstaan</a:t>
            </a:r>
            <a:r>
              <a:rPr lang="en-US" sz="2800" dirty="0"/>
              <a:t> </a:t>
            </a:r>
            <a:r>
              <a:rPr lang="en-US" sz="2800" dirty="0" err="1"/>
              <a:t>en</a:t>
            </a:r>
            <a:r>
              <a:rPr lang="en-US" sz="2800" dirty="0"/>
              <a:t> </a:t>
            </a:r>
            <a:r>
              <a:rPr lang="en-US" sz="2800" dirty="0" err="1"/>
              <a:t>gaan</a:t>
            </a:r>
            <a:r>
              <a:rPr lang="en-US" sz="2800" dirty="0"/>
              <a:t> </a:t>
            </a:r>
            <a:r>
              <a:rPr lang="en-US" sz="2800" dirty="0" err="1"/>
              <a:t>zitten</a:t>
            </a:r>
            <a:r>
              <a:rPr lang="en-US" sz="2800" dirty="0"/>
              <a:t> </a:t>
            </a:r>
            <a:r>
              <a:rPr lang="en-US" sz="2800" dirty="0" err="1"/>
              <a:t>en</a:t>
            </a:r>
            <a:r>
              <a:rPr lang="en-US" sz="2800" dirty="0"/>
              <a:t> </a:t>
            </a:r>
            <a:r>
              <a:rPr lang="en-US" sz="2800" dirty="0" err="1"/>
              <a:t>wegstappen</a:t>
            </a:r>
            <a:endParaRPr lang="en-US" sz="2800" dirty="0"/>
          </a:p>
          <a:p>
            <a:pPr marL="342900" indent="-342900" algn="l">
              <a:buFont typeface="Arial" pitchFamily="34" charset="0"/>
              <a:buChar char="•"/>
              <a:defRPr/>
            </a:pPr>
            <a:r>
              <a:rPr lang="en-US" sz="2800" dirty="0" err="1"/>
              <a:t>Pauze</a:t>
            </a:r>
            <a:endParaRPr lang="en-US" sz="2800" dirty="0"/>
          </a:p>
          <a:p>
            <a:pPr marL="342900" indent="-342900" algn="l">
              <a:buFont typeface="Arial" pitchFamily="34" charset="0"/>
              <a:buChar char="•"/>
              <a:defRPr/>
            </a:pPr>
            <a:r>
              <a:rPr lang="en-US" sz="2800" dirty="0" err="1"/>
              <a:t>Vragen</a:t>
            </a:r>
            <a:endParaRPr lang="en-US" sz="2800" dirty="0"/>
          </a:p>
        </p:txBody>
      </p:sp>
    </p:spTree>
    <p:custDataLst>
      <p:tags r:id="rId1"/>
    </p:custDataLst>
    <p:extLst>
      <p:ext uri="{BB962C8B-B14F-4D97-AF65-F5344CB8AC3E}">
        <p14:creationId xmlns:p14="http://schemas.microsoft.com/office/powerpoint/2010/main" val="2043033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rgbClr val="FFFF00"/>
                </a:solidFill>
              </a:rPr>
              <a:t>Buttoning BIG Video </a:t>
            </a:r>
          </a:p>
        </p:txBody>
      </p:sp>
      <p:sp>
        <p:nvSpPr>
          <p:cNvPr id="3" name="TextBox 2"/>
          <p:cNvSpPr txBox="1"/>
          <p:nvPr/>
        </p:nvSpPr>
        <p:spPr>
          <a:xfrm>
            <a:off x="2286000" y="2514600"/>
            <a:ext cx="6172200" cy="954107"/>
          </a:xfrm>
          <a:prstGeom prst="rect">
            <a:avLst/>
          </a:prstGeom>
          <a:noFill/>
        </p:spPr>
        <p:txBody>
          <a:bodyPr wrap="square" rtlCol="0">
            <a:spAutoFit/>
          </a:bodyPr>
          <a:lstStyle/>
          <a:p>
            <a:r>
              <a:rPr lang="en-US" sz="2800" dirty="0"/>
              <a:t>https://</a:t>
            </a:r>
            <a:r>
              <a:rPr lang="en-US" sz="2800" dirty="0" err="1"/>
              <a:t>www.youtube.com</a:t>
            </a:r>
            <a:r>
              <a:rPr lang="en-US" sz="2800" dirty="0"/>
              <a:t>/</a:t>
            </a:r>
            <a:r>
              <a:rPr lang="en-US" sz="2800" dirty="0" err="1"/>
              <a:t>watch?v</a:t>
            </a:r>
            <a:r>
              <a:rPr lang="en-US" sz="2800" dirty="0"/>
              <a:t>=6GRmxRRjnmg </a:t>
            </a:r>
            <a:r>
              <a:rPr lang="en-US" sz="2800" dirty="0" err="1"/>
              <a:t>hort</a:t>
            </a:r>
            <a:r>
              <a:rPr lang="en-US" sz="2800" dirty="0"/>
              <a:t> buttoning revised</a:t>
            </a:r>
          </a:p>
        </p:txBody>
      </p:sp>
    </p:spTree>
    <p:custDataLst>
      <p:tags r:id="rId1"/>
    </p:custDataLst>
    <p:extLst>
      <p:ext uri="{BB962C8B-B14F-4D97-AF65-F5344CB8AC3E}">
        <p14:creationId xmlns:p14="http://schemas.microsoft.com/office/powerpoint/2010/main" val="1074135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LSVT BIG </a:t>
            </a:r>
            <a:r>
              <a:rPr lang="en-US" b="1" dirty="0" err="1">
                <a:solidFill>
                  <a:srgbClr val="FFFF00"/>
                </a:solidFill>
              </a:rPr>
              <a:t>Einddoel</a:t>
            </a:r>
            <a:endParaRPr lang="en-US" b="1" dirty="0">
              <a:solidFill>
                <a:srgbClr val="FFFF00"/>
              </a:solidFill>
            </a:endParaRPr>
          </a:p>
        </p:txBody>
      </p:sp>
      <p:sp>
        <p:nvSpPr>
          <p:cNvPr id="3" name="Content Placeholder 2"/>
          <p:cNvSpPr>
            <a:spLocks noGrp="1"/>
          </p:cNvSpPr>
          <p:nvPr>
            <p:ph idx="1"/>
          </p:nvPr>
        </p:nvSpPr>
        <p:spPr/>
        <p:txBody>
          <a:bodyPr/>
          <a:lstStyle/>
          <a:p>
            <a:r>
              <a:rPr lang="nl-NL" sz="2800" dirty="0"/>
              <a:t>Mensen met Parkinson passen het grote bewegen zoveel mogelijk toe in het dagelijks leven. Omdat ze dagelijks oefenen zal het steeds makkelijker gaan.</a:t>
            </a:r>
          </a:p>
          <a:p>
            <a:endParaRPr lang="en-US" dirty="0"/>
          </a:p>
        </p:txBody>
      </p:sp>
    </p:spTree>
    <p:custDataLst>
      <p:tags r:id="rId1"/>
    </p:custDataLst>
    <p:extLst>
      <p:ext uri="{BB962C8B-B14F-4D97-AF65-F5344CB8AC3E}">
        <p14:creationId xmlns:p14="http://schemas.microsoft.com/office/powerpoint/2010/main" val="1446253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ChangeArrowheads="1"/>
          </p:cNvSpPr>
          <p:nvPr/>
        </p:nvSpPr>
        <p:spPr bwMode="auto">
          <a:xfrm>
            <a:off x="780505" y="281357"/>
            <a:ext cx="7803419" cy="3416962"/>
          </a:xfrm>
          <a:prstGeom prst="rect">
            <a:avLst/>
          </a:prstGeom>
          <a:noFill/>
          <a:ln w="9525">
            <a:noFill/>
            <a:miter lim="800000"/>
            <a:headEnd/>
            <a:tailEnd/>
          </a:ln>
        </p:spPr>
        <p:txBody>
          <a:bodyPr wrap="none" lIns="92075" tIns="46038" rIns="92075" bIns="46038">
            <a:spAutoFit/>
          </a:bodyPr>
          <a:lstStyle/>
          <a:p>
            <a:pPr algn="ctr"/>
            <a:r>
              <a:rPr lang="en-US" sz="3600" i="1" dirty="0">
                <a:solidFill>
                  <a:srgbClr val="FFFF00"/>
                </a:solidFill>
              </a:rPr>
              <a:t>“Het is </a:t>
            </a:r>
            <a:r>
              <a:rPr lang="en-US" sz="3600" i="1" dirty="0" err="1">
                <a:solidFill>
                  <a:srgbClr val="FFFF00"/>
                </a:solidFill>
              </a:rPr>
              <a:t>mogelijk</a:t>
            </a:r>
            <a:r>
              <a:rPr lang="en-US" sz="3600" i="1" dirty="0">
                <a:solidFill>
                  <a:srgbClr val="FFFF00"/>
                </a:solidFill>
              </a:rPr>
              <a:t> om </a:t>
            </a:r>
            <a:r>
              <a:rPr lang="en-US" sz="3600" i="1" dirty="0" err="1">
                <a:solidFill>
                  <a:srgbClr val="FFFF00"/>
                </a:solidFill>
              </a:rPr>
              <a:t>macht</a:t>
            </a:r>
            <a:r>
              <a:rPr lang="en-US" sz="3600" i="1" dirty="0">
                <a:solidFill>
                  <a:srgbClr val="FFFF00"/>
                </a:solidFill>
              </a:rPr>
              <a:t> </a:t>
            </a:r>
          </a:p>
          <a:p>
            <a:pPr algn="ctr"/>
            <a:r>
              <a:rPr lang="en-US" sz="3600" i="1" dirty="0">
                <a:solidFill>
                  <a:srgbClr val="FFFF00"/>
                </a:solidFill>
              </a:rPr>
              <a:t>over Parkinson </a:t>
            </a:r>
            <a:r>
              <a:rPr lang="en-US" sz="3600" i="1" dirty="0" err="1">
                <a:solidFill>
                  <a:srgbClr val="FFFF00"/>
                </a:solidFill>
              </a:rPr>
              <a:t>te</a:t>
            </a:r>
            <a:r>
              <a:rPr lang="en-US" sz="3600" i="1" dirty="0">
                <a:solidFill>
                  <a:srgbClr val="FFFF00"/>
                </a:solidFill>
              </a:rPr>
              <a:t> </a:t>
            </a:r>
            <a:r>
              <a:rPr lang="en-US" sz="3600" i="1" dirty="0" err="1">
                <a:solidFill>
                  <a:srgbClr val="FFFF00"/>
                </a:solidFill>
              </a:rPr>
              <a:t>krijgen</a:t>
            </a:r>
            <a:r>
              <a:rPr lang="en-US" sz="3600" i="1" dirty="0">
                <a:solidFill>
                  <a:srgbClr val="FFFF00"/>
                </a:solidFill>
              </a:rPr>
              <a:t>, de </a:t>
            </a:r>
            <a:r>
              <a:rPr lang="en-US" sz="3600" i="1" dirty="0" err="1">
                <a:solidFill>
                  <a:srgbClr val="FFFF00"/>
                </a:solidFill>
              </a:rPr>
              <a:t>controle</a:t>
            </a:r>
            <a:endParaRPr lang="en-US" sz="3600" i="1" dirty="0">
              <a:solidFill>
                <a:srgbClr val="FFFF00"/>
              </a:solidFill>
            </a:endParaRPr>
          </a:p>
          <a:p>
            <a:pPr algn="ctr"/>
            <a:r>
              <a:rPr lang="en-US" sz="3600" i="1" dirty="0">
                <a:solidFill>
                  <a:srgbClr val="FFFF00"/>
                </a:solidFill>
              </a:rPr>
              <a:t>over </a:t>
            </a:r>
            <a:r>
              <a:rPr lang="en-US" sz="3600" i="1" dirty="0" err="1">
                <a:solidFill>
                  <a:srgbClr val="FFFF00"/>
                </a:solidFill>
              </a:rPr>
              <a:t>je</a:t>
            </a:r>
            <a:r>
              <a:rPr lang="en-US" sz="3600" i="1" dirty="0">
                <a:solidFill>
                  <a:srgbClr val="FFFF00"/>
                </a:solidFill>
              </a:rPr>
              <a:t> </a:t>
            </a:r>
            <a:r>
              <a:rPr lang="en-US" sz="3600" i="1" dirty="0" err="1">
                <a:solidFill>
                  <a:srgbClr val="FFFF00"/>
                </a:solidFill>
              </a:rPr>
              <a:t>leven</a:t>
            </a:r>
            <a:r>
              <a:rPr lang="en-US" sz="3600" i="1" dirty="0">
                <a:solidFill>
                  <a:srgbClr val="FFFF00"/>
                </a:solidFill>
              </a:rPr>
              <a:t> </a:t>
            </a:r>
            <a:r>
              <a:rPr lang="en-US" sz="3600" i="1" dirty="0" err="1">
                <a:solidFill>
                  <a:srgbClr val="FFFF00"/>
                </a:solidFill>
              </a:rPr>
              <a:t>te</a:t>
            </a:r>
            <a:r>
              <a:rPr lang="en-US" sz="3600" i="1" dirty="0">
                <a:solidFill>
                  <a:srgbClr val="FFFF00"/>
                </a:solidFill>
              </a:rPr>
              <a:t> </a:t>
            </a:r>
            <a:r>
              <a:rPr lang="en-US" sz="3600" i="1" dirty="0" err="1">
                <a:solidFill>
                  <a:srgbClr val="FFFF00"/>
                </a:solidFill>
              </a:rPr>
              <a:t>houden</a:t>
            </a:r>
            <a:r>
              <a:rPr lang="en-US" sz="3600" i="1" dirty="0">
                <a:solidFill>
                  <a:srgbClr val="FFFF00"/>
                </a:solidFill>
              </a:rPr>
              <a:t> </a:t>
            </a:r>
            <a:r>
              <a:rPr lang="en-US" sz="3600" i="1" dirty="0" err="1">
                <a:solidFill>
                  <a:srgbClr val="FFFF00"/>
                </a:solidFill>
              </a:rPr>
              <a:t>en</a:t>
            </a:r>
            <a:r>
              <a:rPr lang="en-US" sz="3600" i="1" dirty="0">
                <a:solidFill>
                  <a:srgbClr val="FFFF00"/>
                </a:solidFill>
              </a:rPr>
              <a:t> </a:t>
            </a:r>
            <a:r>
              <a:rPr lang="en-US" sz="3600" i="1" dirty="0" err="1">
                <a:solidFill>
                  <a:srgbClr val="FFFF00"/>
                </a:solidFill>
              </a:rPr>
              <a:t>te</a:t>
            </a:r>
            <a:r>
              <a:rPr lang="en-US" sz="3600" i="1" dirty="0">
                <a:solidFill>
                  <a:srgbClr val="FFFF00"/>
                </a:solidFill>
              </a:rPr>
              <a:t> </a:t>
            </a:r>
            <a:r>
              <a:rPr lang="en-US" sz="3600" i="1" dirty="0" err="1">
                <a:solidFill>
                  <a:srgbClr val="FFFF00"/>
                </a:solidFill>
              </a:rPr>
              <a:t>strij</a:t>
            </a:r>
            <a:r>
              <a:rPr lang="en-US" sz="3600" i="1" dirty="0">
                <a:solidFill>
                  <a:srgbClr val="FFFF00"/>
                </a:solidFill>
              </a:rPr>
              <a:t>-</a:t>
            </a:r>
          </a:p>
          <a:p>
            <a:pPr algn="ctr"/>
            <a:r>
              <a:rPr lang="en-US" sz="3600" i="1" dirty="0">
                <a:solidFill>
                  <a:srgbClr val="FFFF00"/>
                </a:solidFill>
              </a:rPr>
              <a:t>den </a:t>
            </a:r>
            <a:r>
              <a:rPr lang="en-US" sz="3600" i="1" dirty="0" err="1">
                <a:solidFill>
                  <a:srgbClr val="FFFF00"/>
                </a:solidFill>
              </a:rPr>
              <a:t>tegen</a:t>
            </a:r>
            <a:r>
              <a:rPr lang="en-US" sz="3600" i="1" dirty="0">
                <a:solidFill>
                  <a:srgbClr val="FFFF00"/>
                </a:solidFill>
              </a:rPr>
              <a:t> de </a:t>
            </a:r>
            <a:r>
              <a:rPr lang="en-US" sz="3600" i="1" dirty="0" err="1">
                <a:solidFill>
                  <a:srgbClr val="FFFF00"/>
                </a:solidFill>
              </a:rPr>
              <a:t>ziekte</a:t>
            </a:r>
            <a:r>
              <a:rPr lang="en-US" sz="3600" i="1" dirty="0">
                <a:solidFill>
                  <a:srgbClr val="FFFF00"/>
                </a:solidFill>
              </a:rPr>
              <a:t>. </a:t>
            </a:r>
          </a:p>
          <a:p>
            <a:pPr algn="ctr"/>
            <a:r>
              <a:rPr lang="en-US" sz="3600" i="1" dirty="0" err="1">
                <a:solidFill>
                  <a:srgbClr val="FFFF00"/>
                </a:solidFill>
              </a:rPr>
              <a:t>Zet</a:t>
            </a:r>
            <a:r>
              <a:rPr lang="en-US" sz="3600" i="1" dirty="0">
                <a:solidFill>
                  <a:srgbClr val="FFFF00"/>
                </a:solidFill>
              </a:rPr>
              <a:t> </a:t>
            </a:r>
            <a:r>
              <a:rPr lang="en-US" sz="3600" i="1" dirty="0" err="1">
                <a:solidFill>
                  <a:srgbClr val="FFFF00"/>
                </a:solidFill>
              </a:rPr>
              <a:t>bewegen</a:t>
            </a:r>
            <a:r>
              <a:rPr lang="en-US" sz="3600" i="1" dirty="0">
                <a:solidFill>
                  <a:srgbClr val="FFFF00"/>
                </a:solidFill>
              </a:rPr>
              <a:t> in </a:t>
            </a:r>
          </a:p>
          <a:p>
            <a:pPr algn="ctr"/>
            <a:r>
              <a:rPr lang="en-US" sz="3600" i="1" dirty="0" err="1">
                <a:solidFill>
                  <a:srgbClr val="FFFF00"/>
                </a:solidFill>
              </a:rPr>
              <a:t>als</a:t>
            </a:r>
            <a:r>
              <a:rPr lang="en-US" sz="3600" i="1" dirty="0">
                <a:solidFill>
                  <a:srgbClr val="FFFF00"/>
                </a:solidFill>
              </a:rPr>
              <a:t> </a:t>
            </a:r>
            <a:r>
              <a:rPr lang="en-US" sz="3600" i="1" dirty="0" err="1">
                <a:solidFill>
                  <a:srgbClr val="FFFF00"/>
                </a:solidFill>
              </a:rPr>
              <a:t>medicijn</a:t>
            </a:r>
            <a:r>
              <a:rPr lang="en-US" sz="3600" i="1" dirty="0">
                <a:solidFill>
                  <a:srgbClr val="FFFF00"/>
                </a:solidFill>
              </a:rPr>
              <a:t>!”</a:t>
            </a:r>
          </a:p>
        </p:txBody>
      </p:sp>
      <p:sp>
        <p:nvSpPr>
          <p:cNvPr id="584707" name="Rectangle 3"/>
          <p:cNvSpPr>
            <a:spLocks noChangeArrowheads="1"/>
          </p:cNvSpPr>
          <p:nvPr/>
        </p:nvSpPr>
        <p:spPr bwMode="auto">
          <a:xfrm>
            <a:off x="1676400" y="5105400"/>
            <a:ext cx="7435360" cy="462307"/>
          </a:xfrm>
          <a:prstGeom prst="rect">
            <a:avLst/>
          </a:prstGeom>
          <a:noFill/>
          <a:ln w="9525">
            <a:noFill/>
            <a:miter lim="800000"/>
            <a:headEnd/>
            <a:tailEnd/>
          </a:ln>
        </p:spPr>
        <p:txBody>
          <a:bodyPr wrap="square" lIns="92075" tIns="46038" rIns="92075" bIns="46038">
            <a:spAutoFit/>
          </a:bodyPr>
          <a:lstStyle/>
          <a:p>
            <a:r>
              <a:rPr lang="en-US" sz="2400" i="1" dirty="0"/>
              <a:t>Parkinson </a:t>
            </a:r>
            <a:r>
              <a:rPr lang="en-US" sz="2400" i="1" dirty="0" err="1"/>
              <a:t>trainingscentrum</a:t>
            </a:r>
            <a:r>
              <a:rPr lang="en-US" sz="2400" i="1" dirty="0"/>
              <a:t> </a:t>
            </a:r>
            <a:r>
              <a:rPr lang="en-US" sz="2400" i="1" dirty="0" err="1"/>
              <a:t>Driebergen</a:t>
            </a:r>
            <a:endParaRPr lang="en-US" sz="2400" i="1" dirty="0"/>
          </a:p>
        </p:txBody>
      </p:sp>
    </p:spTree>
    <p:custDataLst>
      <p:tags r:id="rId1"/>
    </p:custDataLst>
    <p:extLst>
      <p:ext uri="{BB962C8B-B14F-4D97-AF65-F5344CB8AC3E}">
        <p14:creationId xmlns:p14="http://schemas.microsoft.com/office/powerpoint/2010/main" val="10982619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8530EE9-D140-DA46-8DF9-3057B3DFF534}"/>
              </a:ext>
            </a:extLst>
          </p:cNvPr>
          <p:cNvSpPr txBox="1"/>
          <p:nvPr/>
        </p:nvSpPr>
        <p:spPr>
          <a:xfrm>
            <a:off x="1524000" y="914400"/>
            <a:ext cx="6858000" cy="5324535"/>
          </a:xfrm>
          <a:prstGeom prst="rect">
            <a:avLst/>
          </a:prstGeom>
          <a:noFill/>
        </p:spPr>
        <p:txBody>
          <a:bodyPr wrap="square" rtlCol="0">
            <a:spAutoFit/>
          </a:bodyPr>
          <a:lstStyle/>
          <a:p>
            <a:pPr marL="571500" indent="-571500">
              <a:buFont typeface="Arial" panose="020B0604020202020204" pitchFamily="34" charset="0"/>
              <a:buChar char="•"/>
            </a:pPr>
            <a:r>
              <a:rPr lang="nl-NL" sz="4400" dirty="0">
                <a:solidFill>
                  <a:srgbClr val="FFFF00"/>
                </a:solidFill>
              </a:rPr>
              <a:t>PWR! Powertraining</a:t>
            </a:r>
          </a:p>
          <a:p>
            <a:pPr marL="571500" indent="-571500">
              <a:buFont typeface="Arial" panose="020B0604020202020204" pitchFamily="34" charset="0"/>
              <a:buChar char="•"/>
            </a:pPr>
            <a:endParaRPr lang="nl-NL" sz="3600" dirty="0"/>
          </a:p>
          <a:p>
            <a:pPr marL="457200" indent="-457200">
              <a:buFont typeface="Arial" panose="020B0604020202020204" pitchFamily="34" charset="0"/>
              <a:buChar char="•"/>
            </a:pPr>
            <a:r>
              <a:rPr lang="nl-NL" sz="2800" dirty="0"/>
              <a:t>Vervolg op de LSVT-BIG</a:t>
            </a:r>
          </a:p>
          <a:p>
            <a:pPr marL="457200" indent="-457200">
              <a:buFont typeface="Arial" panose="020B0604020202020204" pitchFamily="34" charset="0"/>
              <a:buChar char="•"/>
            </a:pPr>
            <a:r>
              <a:rPr lang="nl-NL" sz="2800" dirty="0"/>
              <a:t>Nog specifieker gemaakt voor Parkinson en de oefeningen lijken nog meer op bewegingen uit het dagelijks leven.</a:t>
            </a:r>
          </a:p>
          <a:p>
            <a:pPr marL="457200" indent="-457200">
              <a:buFont typeface="Arial" panose="020B0604020202020204" pitchFamily="34" charset="0"/>
              <a:buChar char="•"/>
            </a:pPr>
            <a:r>
              <a:rPr lang="nl-NL" sz="2800" dirty="0"/>
              <a:t>Praktischer voor training specifieke handelingen</a:t>
            </a:r>
          </a:p>
          <a:p>
            <a:pPr marL="457200" indent="-457200">
              <a:buFont typeface="Arial" panose="020B0604020202020204" pitchFamily="34" charset="0"/>
              <a:buChar char="•"/>
            </a:pPr>
            <a:r>
              <a:rPr lang="nl-NL" sz="2800" dirty="0"/>
              <a:t>Groepstrainingen uitgewerkt</a:t>
            </a:r>
          </a:p>
          <a:p>
            <a:pPr marL="571500" indent="-571500">
              <a:buFont typeface="Arial" panose="020B0604020202020204" pitchFamily="34" charset="0"/>
              <a:buChar char="•"/>
            </a:pPr>
            <a:endParaRPr lang="nl-NL" sz="3600" dirty="0"/>
          </a:p>
        </p:txBody>
      </p:sp>
    </p:spTree>
    <p:extLst>
      <p:ext uri="{BB962C8B-B14F-4D97-AF65-F5344CB8AC3E}">
        <p14:creationId xmlns:p14="http://schemas.microsoft.com/office/powerpoint/2010/main" val="2518515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252E3CE-77EE-9B4F-A245-6A66BA2C306D}"/>
              </a:ext>
            </a:extLst>
          </p:cNvPr>
          <p:cNvSpPr txBox="1"/>
          <p:nvPr/>
        </p:nvSpPr>
        <p:spPr>
          <a:xfrm>
            <a:off x="533400" y="457200"/>
            <a:ext cx="7315200" cy="2308324"/>
          </a:xfrm>
          <a:prstGeom prst="rect">
            <a:avLst/>
          </a:prstGeom>
          <a:noFill/>
        </p:spPr>
        <p:txBody>
          <a:bodyPr wrap="square" rtlCol="0">
            <a:spAutoFit/>
          </a:bodyPr>
          <a:lstStyle/>
          <a:p>
            <a:pPr algn="ctr"/>
            <a:r>
              <a:rPr lang="nl-NL" sz="3600" dirty="0">
                <a:solidFill>
                  <a:srgbClr val="FFFF00"/>
                </a:solidFill>
              </a:rPr>
              <a:t>Nieuw model “</a:t>
            </a:r>
            <a:r>
              <a:rPr lang="nl-NL" sz="3600" dirty="0" err="1">
                <a:solidFill>
                  <a:srgbClr val="FFFF00"/>
                </a:solidFill>
              </a:rPr>
              <a:t>Exercise</a:t>
            </a:r>
            <a:r>
              <a:rPr lang="nl-NL" sz="3600" dirty="0">
                <a:solidFill>
                  <a:srgbClr val="FFFF00"/>
                </a:solidFill>
              </a:rPr>
              <a:t> </a:t>
            </a:r>
            <a:r>
              <a:rPr lang="nl-NL" sz="3600" dirty="0" err="1">
                <a:solidFill>
                  <a:srgbClr val="FFFF00"/>
                </a:solidFill>
              </a:rPr>
              <a:t>for</a:t>
            </a:r>
            <a:r>
              <a:rPr lang="nl-NL" sz="3600" dirty="0">
                <a:solidFill>
                  <a:srgbClr val="FFFF00"/>
                </a:solidFill>
              </a:rPr>
              <a:t> </a:t>
            </a:r>
            <a:r>
              <a:rPr lang="nl-NL" sz="3600" dirty="0" err="1">
                <a:solidFill>
                  <a:srgbClr val="FFFF00"/>
                </a:solidFill>
              </a:rPr>
              <a:t>brainchange</a:t>
            </a:r>
            <a:r>
              <a:rPr lang="nl-NL" sz="3600" dirty="0">
                <a:solidFill>
                  <a:srgbClr val="FFFF00"/>
                </a:solidFill>
              </a:rPr>
              <a:t>”</a:t>
            </a:r>
          </a:p>
          <a:p>
            <a:pPr algn="ctr"/>
            <a:endParaRPr lang="nl-NL" sz="3600" dirty="0">
              <a:solidFill>
                <a:srgbClr val="FFFF00"/>
              </a:solidFill>
            </a:endParaRPr>
          </a:p>
          <a:p>
            <a:pPr algn="ctr"/>
            <a:endParaRPr lang="nl-NL" sz="3600" dirty="0">
              <a:solidFill>
                <a:srgbClr val="FFFF00"/>
              </a:solidFill>
            </a:endParaRPr>
          </a:p>
        </p:txBody>
      </p:sp>
      <p:pic>
        <p:nvPicPr>
          <p:cNvPr id="1025" name="Picture 1" descr="page2image19455088">
            <a:extLst>
              <a:ext uri="{FF2B5EF4-FFF2-40B4-BE49-F238E27FC236}">
                <a16:creationId xmlns:a16="http://schemas.microsoft.com/office/drawing/2014/main" id="{A7B6C22A-50CD-9943-BFD5-B5BCF2946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1337"/>
            <a:ext cx="8247399" cy="449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047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E619211-132A-5F47-9A8C-2312D7E3B75F}"/>
              </a:ext>
            </a:extLst>
          </p:cNvPr>
          <p:cNvSpPr txBox="1"/>
          <p:nvPr/>
        </p:nvSpPr>
        <p:spPr>
          <a:xfrm>
            <a:off x="762000" y="788276"/>
            <a:ext cx="7724191" cy="4985980"/>
          </a:xfrm>
          <a:prstGeom prst="rect">
            <a:avLst/>
          </a:prstGeom>
          <a:noFill/>
        </p:spPr>
        <p:txBody>
          <a:bodyPr wrap="square" rtlCol="0">
            <a:spAutoFit/>
          </a:bodyPr>
          <a:lstStyle/>
          <a:p>
            <a:pPr algn="ctr"/>
            <a:r>
              <a:rPr lang="nl-NL" sz="4400" dirty="0">
                <a:solidFill>
                  <a:srgbClr val="FFFF00"/>
                </a:solidFill>
              </a:rPr>
              <a:t>Oefeningen onderverdeeld in:</a:t>
            </a:r>
          </a:p>
          <a:p>
            <a:pPr algn="ctr"/>
            <a:endParaRPr lang="nl-NL" sz="3600" dirty="0">
              <a:solidFill>
                <a:srgbClr val="FFFF00"/>
              </a:solidFill>
            </a:endParaRPr>
          </a:p>
          <a:p>
            <a:pPr marL="571500" indent="-571500" algn="ctr">
              <a:buFont typeface="Arial" panose="020B0604020202020204" pitchFamily="34" charset="0"/>
              <a:buChar char="•"/>
            </a:pPr>
            <a:endParaRPr lang="nl-NL" sz="3600" dirty="0">
              <a:solidFill>
                <a:srgbClr val="FFFF00"/>
              </a:solidFill>
            </a:endParaRPr>
          </a:p>
          <a:p>
            <a:pPr marL="571500" indent="-571500">
              <a:buFont typeface="Arial" panose="020B0604020202020204" pitchFamily="34" charset="0"/>
              <a:buChar char="•"/>
            </a:pPr>
            <a:r>
              <a:rPr lang="nl-NL" sz="2800" dirty="0"/>
              <a:t>PWR! Twist</a:t>
            </a:r>
          </a:p>
          <a:p>
            <a:pPr marL="571500" indent="-571500">
              <a:buFont typeface="Arial" panose="020B0604020202020204" pitchFamily="34" charset="0"/>
              <a:buChar char="•"/>
            </a:pPr>
            <a:r>
              <a:rPr lang="nl-NL" sz="2800" dirty="0"/>
              <a:t>PWR! Rock</a:t>
            </a:r>
          </a:p>
          <a:p>
            <a:pPr marL="571500" indent="-571500">
              <a:buFont typeface="Arial" panose="020B0604020202020204" pitchFamily="34" charset="0"/>
              <a:buChar char="•"/>
            </a:pPr>
            <a:r>
              <a:rPr lang="nl-NL" sz="2800" dirty="0"/>
              <a:t>PWR! Twist</a:t>
            </a:r>
          </a:p>
          <a:p>
            <a:pPr marL="571500" indent="-571500">
              <a:buFont typeface="Arial" panose="020B0604020202020204" pitchFamily="34" charset="0"/>
              <a:buChar char="•"/>
            </a:pPr>
            <a:r>
              <a:rPr lang="nl-NL" sz="2800" dirty="0"/>
              <a:t>PWR! Up   </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093989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6C59450F-E3BB-074D-B76F-8953EF31AD1A}"/>
              </a:ext>
            </a:extLst>
          </p:cNvPr>
          <p:cNvSpPr txBox="1"/>
          <p:nvPr/>
        </p:nvSpPr>
        <p:spPr>
          <a:xfrm>
            <a:off x="-105102" y="1271520"/>
            <a:ext cx="79836" cy="327521"/>
          </a:xfrm>
          <a:prstGeom prst="rect">
            <a:avLst/>
          </a:prstGeom>
          <a:noFill/>
        </p:spPr>
        <p:txBody>
          <a:bodyPr wrap="square" rtlCol="0">
            <a:spAutoFit/>
          </a:bodyPr>
          <a:lstStyle/>
          <a:p>
            <a:endParaRPr lang="nl-NL" dirty="0"/>
          </a:p>
        </p:txBody>
      </p:sp>
      <p:pic>
        <p:nvPicPr>
          <p:cNvPr id="5" name="Picture 1" descr="page2image19674320">
            <a:extLst>
              <a:ext uri="{FF2B5EF4-FFF2-40B4-BE49-F238E27FC236}">
                <a16:creationId xmlns:a16="http://schemas.microsoft.com/office/drawing/2014/main" id="{DE6391C9-7D12-4144-9EB2-B91FAF334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598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8C5D3C-084E-46D7-B787-92629F016E9F}"/>
              </a:ext>
            </a:extLst>
          </p:cNvPr>
          <p:cNvSpPr>
            <a:spLocks noGrp="1"/>
          </p:cNvSpPr>
          <p:nvPr>
            <p:ph type="title"/>
          </p:nvPr>
        </p:nvSpPr>
        <p:spPr>
          <a:xfrm>
            <a:off x="457200" y="274638"/>
            <a:ext cx="8229600" cy="5287962"/>
          </a:xfrm>
        </p:spPr>
        <p:txBody>
          <a:bodyPr/>
          <a:lstStyle/>
          <a:p>
            <a:r>
              <a:rPr lang="nl-NL" dirty="0"/>
              <a:t>Zittend PWR! Power oefeningen</a:t>
            </a:r>
          </a:p>
        </p:txBody>
      </p:sp>
      <p:sp>
        <p:nvSpPr>
          <p:cNvPr id="3" name="Tijdelijke aanduiding voor voettekst 2">
            <a:extLst>
              <a:ext uri="{FF2B5EF4-FFF2-40B4-BE49-F238E27FC236}">
                <a16:creationId xmlns:a16="http://schemas.microsoft.com/office/drawing/2014/main" id="{0E0F01DA-066B-4BA0-9618-448EE3E89C0B}"/>
              </a:ext>
            </a:extLst>
          </p:cNvPr>
          <p:cNvSpPr>
            <a:spLocks noGrp="1"/>
          </p:cNvSpPr>
          <p:nvPr>
            <p:ph type="ftr" sz="quarter" idx="11"/>
          </p:nvPr>
        </p:nvSpPr>
        <p:spPr/>
        <p:txBody>
          <a:bodyPr/>
          <a:lstStyle/>
          <a:p>
            <a:pPr>
              <a:defRPr/>
            </a:pPr>
            <a:r>
              <a:rPr lang="en-US"/>
              <a:t>Copyright LSVT Global, Inc. 2011</a:t>
            </a:r>
          </a:p>
        </p:txBody>
      </p:sp>
    </p:spTree>
    <p:extLst>
      <p:ext uri="{BB962C8B-B14F-4D97-AF65-F5344CB8AC3E}">
        <p14:creationId xmlns:p14="http://schemas.microsoft.com/office/powerpoint/2010/main" val="65988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34900-C673-47BE-B161-B58D0752C746}"/>
              </a:ext>
            </a:extLst>
          </p:cNvPr>
          <p:cNvSpPr>
            <a:spLocks noGrp="1"/>
          </p:cNvSpPr>
          <p:nvPr>
            <p:ph type="ctrTitle"/>
          </p:nvPr>
        </p:nvSpPr>
        <p:spPr/>
        <p:txBody>
          <a:bodyPr/>
          <a:lstStyle/>
          <a:p>
            <a:r>
              <a:rPr lang="nl-NL" dirty="0" err="1"/>
              <a:t>Pwr</a:t>
            </a:r>
            <a:r>
              <a:rPr lang="nl-NL" dirty="0"/>
              <a:t>! groepstraining</a:t>
            </a:r>
          </a:p>
        </p:txBody>
      </p:sp>
      <p:sp>
        <p:nvSpPr>
          <p:cNvPr id="4" name="Ondertitel 3">
            <a:extLst>
              <a:ext uri="{FF2B5EF4-FFF2-40B4-BE49-F238E27FC236}">
                <a16:creationId xmlns:a16="http://schemas.microsoft.com/office/drawing/2014/main" id="{8E1E7149-5DA6-4B48-B786-3B59F9613586}"/>
              </a:ext>
            </a:extLst>
          </p:cNvPr>
          <p:cNvSpPr>
            <a:spLocks noGrp="1"/>
          </p:cNvSpPr>
          <p:nvPr>
            <p:ph type="subTitle" idx="1"/>
          </p:nvPr>
        </p:nvSpPr>
        <p:spPr/>
        <p:txBody>
          <a:bodyPr/>
          <a:lstStyle/>
          <a:p>
            <a:r>
              <a:rPr lang="nl-NL" dirty="0"/>
              <a:t>https://www.youtube.com/watch?v=I6C5sUTVImQ</a:t>
            </a:r>
          </a:p>
        </p:txBody>
      </p:sp>
      <p:sp>
        <p:nvSpPr>
          <p:cNvPr id="3" name="Tijdelijke aanduiding voor voettekst 2">
            <a:extLst>
              <a:ext uri="{FF2B5EF4-FFF2-40B4-BE49-F238E27FC236}">
                <a16:creationId xmlns:a16="http://schemas.microsoft.com/office/drawing/2014/main" id="{B0F7DB9E-4AAB-4901-BC58-9CFF4FDAA996}"/>
              </a:ext>
            </a:extLst>
          </p:cNvPr>
          <p:cNvSpPr>
            <a:spLocks noGrp="1"/>
          </p:cNvSpPr>
          <p:nvPr>
            <p:ph type="ftr" sz="quarter" idx="11"/>
          </p:nvPr>
        </p:nvSpPr>
        <p:spPr/>
        <p:txBody>
          <a:bodyPr/>
          <a:lstStyle/>
          <a:p>
            <a:pPr>
              <a:defRPr/>
            </a:pPr>
            <a:r>
              <a:rPr lang="en-US"/>
              <a:t>Copyright LSVT Global, Inc. 2011</a:t>
            </a:r>
          </a:p>
        </p:txBody>
      </p:sp>
    </p:spTree>
    <p:extLst>
      <p:ext uri="{BB962C8B-B14F-4D97-AF65-F5344CB8AC3E}">
        <p14:creationId xmlns:p14="http://schemas.microsoft.com/office/powerpoint/2010/main" val="3139705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372DB-9DC0-4C79-931E-278304C1EE07}"/>
              </a:ext>
            </a:extLst>
          </p:cNvPr>
          <p:cNvSpPr>
            <a:spLocks noGrp="1"/>
          </p:cNvSpPr>
          <p:nvPr>
            <p:ph type="ctrTitle"/>
          </p:nvPr>
        </p:nvSpPr>
        <p:spPr>
          <a:xfrm>
            <a:off x="685800" y="381001"/>
            <a:ext cx="7772400" cy="1904999"/>
          </a:xfrm>
        </p:spPr>
        <p:txBody>
          <a:bodyPr/>
          <a:lstStyle/>
          <a:p>
            <a:r>
              <a:rPr lang="nl-NL" dirty="0">
                <a:solidFill>
                  <a:srgbClr val="FFFF00"/>
                </a:solidFill>
              </a:rPr>
              <a:t>Boksen bij Parkinson</a:t>
            </a:r>
          </a:p>
        </p:txBody>
      </p:sp>
      <p:sp>
        <p:nvSpPr>
          <p:cNvPr id="3" name="Ondertitel 2">
            <a:extLst>
              <a:ext uri="{FF2B5EF4-FFF2-40B4-BE49-F238E27FC236}">
                <a16:creationId xmlns:a16="http://schemas.microsoft.com/office/drawing/2014/main" id="{6A0BFBF0-B33C-4115-B758-A046C278A55C}"/>
              </a:ext>
            </a:extLst>
          </p:cNvPr>
          <p:cNvSpPr>
            <a:spLocks noGrp="1"/>
          </p:cNvSpPr>
          <p:nvPr>
            <p:ph type="subTitle" idx="1"/>
          </p:nvPr>
        </p:nvSpPr>
        <p:spPr>
          <a:xfrm>
            <a:off x="1371600" y="2590800"/>
            <a:ext cx="6400800" cy="3048000"/>
          </a:xfrm>
        </p:spPr>
        <p:txBody>
          <a:bodyPr/>
          <a:lstStyle/>
          <a:p>
            <a:endParaRPr lang="nl-NL" dirty="0"/>
          </a:p>
        </p:txBody>
      </p:sp>
    </p:spTree>
    <p:extLst>
      <p:ext uri="{BB962C8B-B14F-4D97-AF65-F5344CB8AC3E}">
        <p14:creationId xmlns:p14="http://schemas.microsoft.com/office/powerpoint/2010/main" val="160322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E2778-2C6B-4A9B-AE16-315C11477ECD}"/>
              </a:ext>
            </a:extLst>
          </p:cNvPr>
          <p:cNvSpPr>
            <a:spLocks noGrp="1"/>
          </p:cNvSpPr>
          <p:nvPr>
            <p:ph type="title"/>
          </p:nvPr>
        </p:nvSpPr>
        <p:spPr>
          <a:xfrm>
            <a:off x="457200" y="533400"/>
            <a:ext cx="8229600" cy="1524000"/>
          </a:xfrm>
        </p:spPr>
        <p:txBody>
          <a:bodyPr/>
          <a:lstStyle/>
          <a:p>
            <a:br>
              <a:rPr lang="en-US" dirty="0"/>
            </a:br>
            <a:r>
              <a:rPr lang="en-US" dirty="0" err="1">
                <a:solidFill>
                  <a:srgbClr val="FFFF00"/>
                </a:solidFill>
              </a:rPr>
              <a:t>Waarom</a:t>
            </a:r>
            <a:r>
              <a:rPr lang="en-US" dirty="0">
                <a:solidFill>
                  <a:srgbClr val="FFFF00"/>
                </a:solidFill>
              </a:rPr>
              <a:t> is </a:t>
            </a:r>
            <a:r>
              <a:rPr lang="en-US" dirty="0" err="1">
                <a:solidFill>
                  <a:srgbClr val="FFFF00"/>
                </a:solidFill>
              </a:rPr>
              <a:t>bewegen</a:t>
            </a:r>
            <a:r>
              <a:rPr lang="en-US" dirty="0">
                <a:solidFill>
                  <a:srgbClr val="FFFF00"/>
                </a:solidFill>
              </a:rPr>
              <a:t> </a:t>
            </a:r>
            <a:r>
              <a:rPr lang="en-US" dirty="0" err="1">
                <a:solidFill>
                  <a:srgbClr val="FFFF00"/>
                </a:solidFill>
              </a:rPr>
              <a:t>een</a:t>
            </a:r>
            <a:r>
              <a:rPr lang="en-US" dirty="0">
                <a:solidFill>
                  <a:srgbClr val="FFFF00"/>
                </a:solidFill>
              </a:rPr>
              <a:t> </a:t>
            </a:r>
            <a:r>
              <a:rPr lang="en-US" dirty="0" err="1">
                <a:solidFill>
                  <a:srgbClr val="FFFF00"/>
                </a:solidFill>
              </a:rPr>
              <a:t>medicijn</a:t>
            </a:r>
            <a:r>
              <a:rPr lang="en-US" dirty="0">
                <a:solidFill>
                  <a:srgbClr val="FFFF00"/>
                </a:solidFill>
              </a:rPr>
              <a:t>?</a:t>
            </a:r>
            <a:br>
              <a:rPr lang="en-US" sz="1100" dirty="0"/>
            </a:br>
            <a:endParaRPr lang="nl-NL" dirty="0"/>
          </a:p>
        </p:txBody>
      </p:sp>
      <p:sp>
        <p:nvSpPr>
          <p:cNvPr id="3" name="Tijdelijke aanduiding voor inhoud 2">
            <a:extLst>
              <a:ext uri="{FF2B5EF4-FFF2-40B4-BE49-F238E27FC236}">
                <a16:creationId xmlns:a16="http://schemas.microsoft.com/office/drawing/2014/main" id="{B0C66B9D-FCA5-4646-BFCA-FAE133315D4D}"/>
              </a:ext>
            </a:extLst>
          </p:cNvPr>
          <p:cNvSpPr>
            <a:spLocks noGrp="1"/>
          </p:cNvSpPr>
          <p:nvPr>
            <p:ph idx="1"/>
          </p:nvPr>
        </p:nvSpPr>
        <p:spPr>
          <a:xfrm>
            <a:off x="457200" y="2057400"/>
            <a:ext cx="8229600" cy="4068763"/>
          </a:xfrm>
        </p:spPr>
        <p:txBody>
          <a:bodyPr/>
          <a:lstStyle/>
          <a:p>
            <a:pPr marL="609600" indent="-609600">
              <a:spcBef>
                <a:spcPts val="600"/>
              </a:spcBef>
              <a:buClr>
                <a:schemeClr val="tx1"/>
              </a:buClr>
              <a:buSzPct val="80000"/>
              <a:buFont typeface="Arial" pitchFamily="34" charset="0"/>
              <a:buChar char="•"/>
              <a:defRPr/>
            </a:pPr>
            <a:r>
              <a:rPr lang="en-US" dirty="0" err="1"/>
              <a:t>Cardiovasculair</a:t>
            </a:r>
            <a:endParaRPr lang="en-US" dirty="0"/>
          </a:p>
          <a:p>
            <a:pPr marL="609600" indent="-609600">
              <a:spcBef>
                <a:spcPts val="600"/>
              </a:spcBef>
              <a:buClr>
                <a:schemeClr val="tx1"/>
              </a:buClr>
              <a:buSzPct val="80000"/>
              <a:buFont typeface="Arial" pitchFamily="34" charset="0"/>
              <a:buChar char="•"/>
              <a:defRPr/>
            </a:pPr>
            <a:r>
              <a:rPr lang="en-US" dirty="0"/>
              <a:t>Spier </a:t>
            </a:r>
            <a:r>
              <a:rPr lang="en-US" dirty="0" err="1"/>
              <a:t>skeletstelsel</a:t>
            </a:r>
            <a:endParaRPr lang="en-US" dirty="0"/>
          </a:p>
          <a:p>
            <a:pPr marL="609600" indent="-609600">
              <a:spcBef>
                <a:spcPts val="600"/>
              </a:spcBef>
              <a:buClr>
                <a:schemeClr val="tx1"/>
              </a:buClr>
              <a:buSzPct val="80000"/>
              <a:buFont typeface="Arial" pitchFamily="34" charset="0"/>
              <a:buChar char="•"/>
              <a:defRPr/>
            </a:pPr>
            <a:endParaRPr lang="en-US" dirty="0"/>
          </a:p>
          <a:p>
            <a:pPr marL="609600" indent="-609600">
              <a:spcBef>
                <a:spcPts val="600"/>
              </a:spcBef>
              <a:buClr>
                <a:schemeClr val="tx1"/>
              </a:buClr>
              <a:buSzPct val="80000"/>
              <a:buFont typeface="Arial" pitchFamily="34" charset="0"/>
              <a:buChar char="•"/>
              <a:defRPr/>
            </a:pPr>
            <a:r>
              <a:rPr lang="en-US" dirty="0" err="1">
                <a:solidFill>
                  <a:srgbClr val="FFFF00"/>
                </a:solidFill>
              </a:rPr>
              <a:t>Functioneel</a:t>
            </a:r>
            <a:r>
              <a:rPr lang="en-US" dirty="0">
                <a:solidFill>
                  <a:srgbClr val="FFFF00"/>
                </a:solidFill>
              </a:rPr>
              <a:t> /ADL</a:t>
            </a:r>
          </a:p>
          <a:p>
            <a:pPr marL="609600" indent="-609600">
              <a:spcBef>
                <a:spcPts val="600"/>
              </a:spcBef>
              <a:buClr>
                <a:schemeClr val="tx1"/>
              </a:buClr>
              <a:buSzPct val="80000"/>
              <a:buFont typeface="Arial" pitchFamily="34" charset="0"/>
              <a:buChar char="•"/>
              <a:defRPr/>
            </a:pPr>
            <a:r>
              <a:rPr lang="en-US" dirty="0" err="1">
                <a:solidFill>
                  <a:srgbClr val="FFFF00"/>
                </a:solidFill>
              </a:rPr>
              <a:t>Plasticiteit</a:t>
            </a:r>
            <a:r>
              <a:rPr lang="en-US" dirty="0">
                <a:solidFill>
                  <a:srgbClr val="FFFF00"/>
                </a:solidFill>
              </a:rPr>
              <a:t> </a:t>
            </a:r>
            <a:r>
              <a:rPr lang="en-US" dirty="0" err="1">
                <a:solidFill>
                  <a:srgbClr val="FFFF00"/>
                </a:solidFill>
              </a:rPr>
              <a:t>brein</a:t>
            </a:r>
            <a:endParaRPr lang="en-US" dirty="0">
              <a:solidFill>
                <a:srgbClr val="FFFF00"/>
              </a:solidFill>
            </a:endParaRPr>
          </a:p>
          <a:p>
            <a:pPr marL="609600" indent="-609600">
              <a:spcBef>
                <a:spcPts val="600"/>
              </a:spcBef>
              <a:buClr>
                <a:schemeClr val="tx1"/>
              </a:buClr>
              <a:buSzPct val="80000"/>
              <a:buFont typeface="Arial" pitchFamily="34" charset="0"/>
              <a:buChar char="•"/>
              <a:defRPr/>
            </a:pPr>
            <a:r>
              <a:rPr lang="en-US" dirty="0" err="1">
                <a:solidFill>
                  <a:srgbClr val="FFFF00"/>
                </a:solidFill>
              </a:rPr>
              <a:t>Vertraging</a:t>
            </a:r>
            <a:r>
              <a:rPr lang="en-US" dirty="0">
                <a:solidFill>
                  <a:srgbClr val="FFFF00"/>
                </a:solidFill>
              </a:rPr>
              <a:t> </a:t>
            </a:r>
            <a:r>
              <a:rPr lang="en-US" dirty="0" err="1">
                <a:solidFill>
                  <a:srgbClr val="FFFF00"/>
                </a:solidFill>
              </a:rPr>
              <a:t>ziekteproces</a:t>
            </a:r>
            <a:endParaRPr lang="en-US" dirty="0">
              <a:solidFill>
                <a:srgbClr val="FFFF00"/>
              </a:solidFill>
            </a:endParaRPr>
          </a:p>
          <a:p>
            <a:pPr marL="609600" indent="-609600">
              <a:spcBef>
                <a:spcPts val="600"/>
              </a:spcBef>
              <a:buClr>
                <a:schemeClr val="tx1"/>
              </a:buClr>
              <a:buSzPct val="80000"/>
              <a:buFont typeface="Arial" pitchFamily="34" charset="0"/>
              <a:buChar char="•"/>
              <a:defRPr/>
            </a:pPr>
            <a:endParaRPr lang="en-US" sz="900" dirty="0"/>
          </a:p>
          <a:p>
            <a:endParaRPr lang="nl-NL" dirty="0"/>
          </a:p>
        </p:txBody>
      </p:sp>
      <p:sp>
        <p:nvSpPr>
          <p:cNvPr id="4" name="Tijdelijke aanduiding voor voettekst 3">
            <a:extLst>
              <a:ext uri="{FF2B5EF4-FFF2-40B4-BE49-F238E27FC236}">
                <a16:creationId xmlns:a16="http://schemas.microsoft.com/office/drawing/2014/main" id="{B0B16D52-901C-404B-829B-033473DAD5C2}"/>
              </a:ext>
            </a:extLst>
          </p:cNvPr>
          <p:cNvSpPr>
            <a:spLocks noGrp="1"/>
          </p:cNvSpPr>
          <p:nvPr>
            <p:ph type="ftr" sz="quarter" idx="11"/>
          </p:nvPr>
        </p:nvSpPr>
        <p:spPr/>
        <p:txBody>
          <a:bodyPr/>
          <a:lstStyle/>
          <a:p>
            <a:pPr>
              <a:defRPr/>
            </a:pPr>
            <a:r>
              <a:rPr lang="en-US"/>
              <a:t>Copyright LSVT Global, Inc. 2011</a:t>
            </a:r>
          </a:p>
        </p:txBody>
      </p:sp>
    </p:spTree>
    <p:extLst>
      <p:ext uri="{BB962C8B-B14F-4D97-AF65-F5344CB8AC3E}">
        <p14:creationId xmlns:p14="http://schemas.microsoft.com/office/powerpoint/2010/main" val="2576512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0F780D1-2FF7-BC48-8311-AD5528973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150441"/>
            <a:ext cx="4800600" cy="5181600"/>
          </a:xfrm>
          <a:prstGeom prst="rect">
            <a:avLst/>
          </a:prstGeom>
        </p:spPr>
      </p:pic>
      <p:sp>
        <p:nvSpPr>
          <p:cNvPr id="4" name="Tekstvak 3">
            <a:extLst>
              <a:ext uri="{FF2B5EF4-FFF2-40B4-BE49-F238E27FC236}">
                <a16:creationId xmlns:a16="http://schemas.microsoft.com/office/drawing/2014/main" id="{0C018F4B-BDD8-5F48-8907-459403DD0378}"/>
              </a:ext>
            </a:extLst>
          </p:cNvPr>
          <p:cNvSpPr txBox="1"/>
          <p:nvPr/>
        </p:nvSpPr>
        <p:spPr>
          <a:xfrm>
            <a:off x="2438400" y="381000"/>
            <a:ext cx="3917354" cy="769441"/>
          </a:xfrm>
          <a:prstGeom prst="rect">
            <a:avLst/>
          </a:prstGeom>
          <a:noFill/>
        </p:spPr>
        <p:txBody>
          <a:bodyPr wrap="none" rtlCol="0">
            <a:spAutoFit/>
          </a:bodyPr>
          <a:lstStyle/>
          <a:p>
            <a:r>
              <a:rPr lang="nl-NL" sz="4400" dirty="0">
                <a:solidFill>
                  <a:srgbClr val="FFFF00"/>
                </a:solidFill>
              </a:rPr>
              <a:t>Mohammed Ali</a:t>
            </a:r>
          </a:p>
        </p:txBody>
      </p:sp>
    </p:spTree>
    <p:extLst>
      <p:ext uri="{BB962C8B-B14F-4D97-AF65-F5344CB8AC3E}">
        <p14:creationId xmlns:p14="http://schemas.microsoft.com/office/powerpoint/2010/main" val="974888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A3C8365-685B-E54A-BF0E-1679A991A036}"/>
              </a:ext>
            </a:extLst>
          </p:cNvPr>
          <p:cNvSpPr txBox="1"/>
          <p:nvPr/>
        </p:nvSpPr>
        <p:spPr>
          <a:xfrm>
            <a:off x="1447800" y="533400"/>
            <a:ext cx="7365124" cy="4647426"/>
          </a:xfrm>
          <a:prstGeom prst="rect">
            <a:avLst/>
          </a:prstGeom>
          <a:noFill/>
        </p:spPr>
        <p:txBody>
          <a:bodyPr wrap="square" rtlCol="0">
            <a:spAutoFit/>
          </a:bodyPr>
          <a:lstStyle/>
          <a:p>
            <a:r>
              <a:rPr lang="nl-NL" sz="3600" dirty="0">
                <a:solidFill>
                  <a:srgbClr val="FFFF00"/>
                </a:solidFill>
              </a:rPr>
              <a:t>Bo</a:t>
            </a:r>
            <a:r>
              <a:rPr lang="nl-NL" sz="3200" dirty="0">
                <a:solidFill>
                  <a:srgbClr val="FFFF00"/>
                </a:solidFill>
              </a:rPr>
              <a:t>ksen</a:t>
            </a:r>
            <a:r>
              <a:rPr lang="nl-NL" sz="4400" dirty="0">
                <a:solidFill>
                  <a:srgbClr val="FFFF00"/>
                </a:solidFill>
              </a:rPr>
              <a:t>:</a:t>
            </a:r>
            <a:endParaRPr lang="nl-NL" sz="4400" dirty="0"/>
          </a:p>
          <a:p>
            <a:r>
              <a:rPr lang="nl-NL" sz="2800" dirty="0"/>
              <a:t>Non contact</a:t>
            </a:r>
          </a:p>
          <a:p>
            <a:pPr marL="285750" indent="-285750">
              <a:buFont typeface="Arial" panose="020B0604020202020204" pitchFamily="34" charset="0"/>
              <a:buChar char="•"/>
            </a:pPr>
            <a:r>
              <a:rPr lang="nl-NL" sz="2800" dirty="0"/>
              <a:t>Snelheid</a:t>
            </a:r>
          </a:p>
          <a:p>
            <a:pPr marL="285750" indent="-285750">
              <a:buFont typeface="Arial" panose="020B0604020202020204" pitchFamily="34" charset="0"/>
              <a:buChar char="•"/>
            </a:pPr>
            <a:r>
              <a:rPr lang="nl-NL" sz="2800" dirty="0"/>
              <a:t>Kracht</a:t>
            </a:r>
          </a:p>
          <a:p>
            <a:pPr marL="285750" indent="-285750">
              <a:buFont typeface="Arial" panose="020B0604020202020204" pitchFamily="34" charset="0"/>
              <a:buChar char="•"/>
            </a:pPr>
            <a:r>
              <a:rPr lang="nl-NL" sz="2800" dirty="0"/>
              <a:t>Stabiliteit</a:t>
            </a:r>
          </a:p>
          <a:p>
            <a:pPr marL="285750" indent="-285750">
              <a:buFont typeface="Arial" panose="020B0604020202020204" pitchFamily="34" charset="0"/>
              <a:buChar char="•"/>
            </a:pPr>
            <a:r>
              <a:rPr lang="nl-NL" sz="2800" dirty="0"/>
              <a:t>Stappen</a:t>
            </a:r>
          </a:p>
          <a:p>
            <a:pPr marL="285750" indent="-285750">
              <a:buFont typeface="Arial" panose="020B0604020202020204" pitchFamily="34" charset="0"/>
              <a:buChar char="•"/>
            </a:pPr>
            <a:r>
              <a:rPr lang="nl-NL" sz="2800" dirty="0"/>
              <a:t>Cognitief uitdagend</a:t>
            </a:r>
          </a:p>
          <a:p>
            <a:pPr marL="285750" indent="-285750">
              <a:buFont typeface="Arial" panose="020B0604020202020204" pitchFamily="34" charset="0"/>
              <a:buChar char="•"/>
            </a:pPr>
            <a:r>
              <a:rPr lang="nl-NL" sz="2800" dirty="0"/>
              <a:t>Intensief</a:t>
            </a:r>
          </a:p>
          <a:p>
            <a:pPr marL="285750" indent="-285750">
              <a:buFont typeface="Arial" panose="020B0604020202020204" pitchFamily="34" charset="0"/>
              <a:buChar char="•"/>
            </a:pPr>
            <a:r>
              <a:rPr lang="nl-NL" sz="2800" dirty="0"/>
              <a:t>Leuk!</a:t>
            </a:r>
          </a:p>
          <a:p>
            <a:pPr marL="285750" indent="-285750">
              <a:buFont typeface="Arial" panose="020B0604020202020204" pitchFamily="34" charset="0"/>
              <a:buChar char="•"/>
            </a:pPr>
            <a:r>
              <a:rPr lang="nl-NL" sz="2800" dirty="0"/>
              <a:t>DBS uitkijken</a:t>
            </a:r>
          </a:p>
        </p:txBody>
      </p:sp>
    </p:spTree>
    <p:extLst>
      <p:ext uri="{BB962C8B-B14F-4D97-AF65-F5344CB8AC3E}">
        <p14:creationId xmlns:p14="http://schemas.microsoft.com/office/powerpoint/2010/main" val="1210503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DEF9395-A509-2E4A-8134-90BAC513E309}"/>
              </a:ext>
            </a:extLst>
          </p:cNvPr>
          <p:cNvSpPr txBox="1"/>
          <p:nvPr/>
        </p:nvSpPr>
        <p:spPr>
          <a:xfrm>
            <a:off x="1143000" y="3276600"/>
            <a:ext cx="7315201" cy="523220"/>
          </a:xfrm>
          <a:prstGeom prst="rect">
            <a:avLst/>
          </a:prstGeom>
          <a:noFill/>
        </p:spPr>
        <p:txBody>
          <a:bodyPr wrap="square" rtlCol="0">
            <a:spAutoFit/>
          </a:bodyPr>
          <a:lstStyle/>
          <a:p>
            <a:r>
              <a:rPr lang="nl-NL" sz="2800" dirty="0"/>
              <a:t>Hans Bak tegen Heidi Breevoort</a:t>
            </a:r>
          </a:p>
        </p:txBody>
      </p:sp>
      <p:sp>
        <p:nvSpPr>
          <p:cNvPr id="3" name="Tekstvak 2">
            <a:extLst>
              <a:ext uri="{FF2B5EF4-FFF2-40B4-BE49-F238E27FC236}">
                <a16:creationId xmlns:a16="http://schemas.microsoft.com/office/drawing/2014/main" id="{CD64F402-3622-A240-A3F8-9BA8771C3675}"/>
              </a:ext>
            </a:extLst>
          </p:cNvPr>
          <p:cNvSpPr txBox="1"/>
          <p:nvPr/>
        </p:nvSpPr>
        <p:spPr>
          <a:xfrm>
            <a:off x="2879870" y="1676400"/>
            <a:ext cx="3073277" cy="769441"/>
          </a:xfrm>
          <a:prstGeom prst="rect">
            <a:avLst/>
          </a:prstGeom>
          <a:noFill/>
        </p:spPr>
        <p:txBody>
          <a:bodyPr wrap="none" rtlCol="0">
            <a:spAutoFit/>
          </a:bodyPr>
          <a:lstStyle/>
          <a:p>
            <a:r>
              <a:rPr lang="nl-NL" sz="4400" dirty="0">
                <a:solidFill>
                  <a:srgbClr val="FFFF00"/>
                </a:solidFill>
              </a:rPr>
              <a:t>VB boksen</a:t>
            </a:r>
            <a:r>
              <a:rPr lang="nl-NL" sz="4400" dirty="0"/>
              <a:t>:</a:t>
            </a:r>
          </a:p>
        </p:txBody>
      </p:sp>
    </p:spTree>
    <p:extLst>
      <p:ext uri="{BB962C8B-B14F-4D97-AF65-F5344CB8AC3E}">
        <p14:creationId xmlns:p14="http://schemas.microsoft.com/office/powerpoint/2010/main" val="2814892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563" y="990600"/>
            <a:ext cx="7186776" cy="4339650"/>
          </a:xfrm>
          <a:prstGeom prst="rect">
            <a:avLst/>
          </a:prstGeom>
          <a:noFill/>
        </p:spPr>
        <p:txBody>
          <a:bodyPr wrap="none" rtlCol="0">
            <a:spAutoFit/>
          </a:bodyPr>
          <a:lstStyle/>
          <a:p>
            <a:pPr algn="ctr"/>
            <a:r>
              <a:rPr lang="en-US" sz="8800" dirty="0" err="1">
                <a:solidFill>
                  <a:srgbClr val="FFFF00"/>
                </a:solidFill>
              </a:rPr>
              <a:t>Vragen</a:t>
            </a:r>
            <a:endParaRPr lang="en-US" sz="8800" dirty="0">
              <a:solidFill>
                <a:srgbClr val="FFFF00"/>
              </a:solidFill>
            </a:endParaRPr>
          </a:p>
          <a:p>
            <a:pPr algn="ctr"/>
            <a:endParaRPr lang="en-US" sz="8000" dirty="0"/>
          </a:p>
          <a:p>
            <a:pPr algn="ctr"/>
            <a:r>
              <a:rPr lang="en-US" sz="3600" dirty="0" err="1"/>
              <a:t>info@parkinsontrainingscentrum</a:t>
            </a:r>
            <a:endParaRPr lang="en-US" sz="3600" dirty="0"/>
          </a:p>
          <a:p>
            <a:pPr algn="ctr"/>
            <a:r>
              <a:rPr lang="en-US" sz="3600" dirty="0" err="1"/>
              <a:t>www.parkinsontrainingscentrum.nl</a:t>
            </a:r>
            <a:endParaRPr lang="en-US" sz="3600" dirty="0"/>
          </a:p>
          <a:p>
            <a:pPr algn="ctr"/>
            <a:endParaRPr lang="en-US" sz="3600" dirty="0"/>
          </a:p>
        </p:txBody>
      </p:sp>
    </p:spTree>
    <p:custDataLst>
      <p:tags r:id="rId1"/>
    </p:custDataLst>
    <p:extLst>
      <p:ext uri="{BB962C8B-B14F-4D97-AF65-F5344CB8AC3E}">
        <p14:creationId xmlns:p14="http://schemas.microsoft.com/office/powerpoint/2010/main" val="228469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D0D5F2-0D63-C84D-9137-92F9C507FDA7}"/>
              </a:ext>
            </a:extLst>
          </p:cNvPr>
          <p:cNvSpPr>
            <a:spLocks noGrp="1"/>
          </p:cNvSpPr>
          <p:nvPr>
            <p:ph type="title"/>
          </p:nvPr>
        </p:nvSpPr>
        <p:spPr/>
        <p:txBody>
          <a:bodyPr/>
          <a:lstStyle/>
          <a:p>
            <a:r>
              <a:rPr lang="nl-NL" dirty="0">
                <a:solidFill>
                  <a:srgbClr val="FFFF00"/>
                </a:solidFill>
              </a:rPr>
              <a:t>(Matig) intensief sporten</a:t>
            </a:r>
          </a:p>
        </p:txBody>
      </p:sp>
      <p:sp>
        <p:nvSpPr>
          <p:cNvPr id="3" name="Tijdelijke aanduiding voor inhoud 2">
            <a:extLst>
              <a:ext uri="{FF2B5EF4-FFF2-40B4-BE49-F238E27FC236}">
                <a16:creationId xmlns:a16="http://schemas.microsoft.com/office/drawing/2014/main" id="{4A449627-6264-4D4C-B226-C092BE6A991F}"/>
              </a:ext>
            </a:extLst>
          </p:cNvPr>
          <p:cNvSpPr>
            <a:spLocks noGrp="1"/>
          </p:cNvSpPr>
          <p:nvPr>
            <p:ph idx="1"/>
          </p:nvPr>
        </p:nvSpPr>
        <p:spPr/>
        <p:txBody>
          <a:bodyPr/>
          <a:lstStyle/>
          <a:p>
            <a:r>
              <a:rPr lang="nl-NL" sz="2800" dirty="0"/>
              <a:t>Toename dopamine, synapsen, groeifactoren </a:t>
            </a:r>
          </a:p>
          <a:p>
            <a:r>
              <a:rPr lang="nl-NL" sz="2800" dirty="0"/>
              <a:t>BDNF</a:t>
            </a:r>
          </a:p>
          <a:p>
            <a:r>
              <a:rPr lang="nl-NL" sz="2800" dirty="0"/>
              <a:t>Afname cognitief verval</a:t>
            </a:r>
          </a:p>
          <a:p>
            <a:r>
              <a:rPr lang="nl-NL" sz="2800" dirty="0"/>
              <a:t>Verlies dopamine neuronen tegengaan</a:t>
            </a:r>
          </a:p>
          <a:p>
            <a:endParaRPr lang="nl-NL" sz="2800" dirty="0"/>
          </a:p>
          <a:p>
            <a:r>
              <a:rPr lang="nl-NL" sz="2800" dirty="0"/>
              <a:t>Minimaal 3 keer per week : </a:t>
            </a:r>
            <a:r>
              <a:rPr lang="nl-NL" sz="2800" dirty="0" err="1"/>
              <a:t>Ned</a:t>
            </a:r>
            <a:endParaRPr lang="nl-NL" sz="2800" dirty="0"/>
          </a:p>
          <a:p>
            <a:r>
              <a:rPr lang="nl-NL" sz="2800" dirty="0"/>
              <a:t>Elke dag: VS</a:t>
            </a:r>
          </a:p>
          <a:p>
            <a:r>
              <a:rPr lang="nl-NL" sz="2800" dirty="0"/>
              <a:t>Niet </a:t>
            </a:r>
            <a:r>
              <a:rPr lang="nl-NL" sz="2800" dirty="0" err="1"/>
              <a:t>overtrainen</a:t>
            </a:r>
            <a:r>
              <a:rPr lang="nl-NL" sz="2800" dirty="0"/>
              <a:t>!</a:t>
            </a:r>
          </a:p>
        </p:txBody>
      </p:sp>
      <p:sp>
        <p:nvSpPr>
          <p:cNvPr id="4" name="Tijdelijke aanduiding voor voettekst 3">
            <a:extLst>
              <a:ext uri="{FF2B5EF4-FFF2-40B4-BE49-F238E27FC236}">
                <a16:creationId xmlns:a16="http://schemas.microsoft.com/office/drawing/2014/main" id="{227E8D76-5040-5644-BA58-0B34C4776D14}"/>
              </a:ext>
            </a:extLst>
          </p:cNvPr>
          <p:cNvSpPr>
            <a:spLocks noGrp="1"/>
          </p:cNvSpPr>
          <p:nvPr>
            <p:ph type="ftr" sz="quarter" idx="11"/>
          </p:nvPr>
        </p:nvSpPr>
        <p:spPr/>
        <p:txBody>
          <a:bodyPr/>
          <a:lstStyle/>
          <a:p>
            <a:pPr>
              <a:defRPr/>
            </a:pPr>
            <a:r>
              <a:rPr lang="en-US"/>
              <a:t>Copyright LSVT Global, Inc. 2011</a:t>
            </a:r>
          </a:p>
        </p:txBody>
      </p:sp>
    </p:spTree>
    <p:extLst>
      <p:ext uri="{BB962C8B-B14F-4D97-AF65-F5344CB8AC3E}">
        <p14:creationId xmlns:p14="http://schemas.microsoft.com/office/powerpoint/2010/main" val="326880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30E29-0EAE-6149-8B2A-925DBA60188C}"/>
              </a:ext>
            </a:extLst>
          </p:cNvPr>
          <p:cNvSpPr>
            <a:spLocks noGrp="1"/>
          </p:cNvSpPr>
          <p:nvPr>
            <p:ph type="title"/>
          </p:nvPr>
        </p:nvSpPr>
        <p:spPr/>
        <p:txBody>
          <a:bodyPr/>
          <a:lstStyle/>
          <a:p>
            <a:r>
              <a:rPr lang="nl-NL" dirty="0">
                <a:solidFill>
                  <a:srgbClr val="FFFF00"/>
                </a:solidFill>
              </a:rPr>
              <a:t>Zet bewegen in als medicijn!</a:t>
            </a:r>
          </a:p>
        </p:txBody>
      </p:sp>
      <p:sp>
        <p:nvSpPr>
          <p:cNvPr id="3" name="Tijdelijke aanduiding voor inhoud 2">
            <a:extLst>
              <a:ext uri="{FF2B5EF4-FFF2-40B4-BE49-F238E27FC236}">
                <a16:creationId xmlns:a16="http://schemas.microsoft.com/office/drawing/2014/main" id="{8CA70D49-FD6A-4142-B0E9-CB939AFFBB7F}"/>
              </a:ext>
            </a:extLst>
          </p:cNvPr>
          <p:cNvSpPr>
            <a:spLocks noGrp="1"/>
          </p:cNvSpPr>
          <p:nvPr>
            <p:ph idx="1"/>
          </p:nvPr>
        </p:nvSpPr>
        <p:spPr/>
        <p:txBody>
          <a:bodyPr/>
          <a:lstStyle/>
          <a:p>
            <a:r>
              <a:rPr lang="nl-NL" sz="2800" dirty="0"/>
              <a:t>Bewegen-Medicatie:</a:t>
            </a:r>
          </a:p>
          <a:p>
            <a:r>
              <a:rPr lang="nl-NL" sz="2800" dirty="0"/>
              <a:t>Effect op motorische symptomen</a:t>
            </a:r>
          </a:p>
          <a:p>
            <a:r>
              <a:rPr lang="nl-NL" sz="2800" dirty="0" err="1"/>
              <a:t>Brady</a:t>
            </a:r>
            <a:r>
              <a:rPr lang="nl-NL" sz="2800" dirty="0"/>
              <a:t> en hypokinesie, rigiditeit</a:t>
            </a:r>
          </a:p>
          <a:p>
            <a:endParaRPr lang="nl-NL" sz="2800" dirty="0"/>
          </a:p>
          <a:p>
            <a:r>
              <a:rPr lang="nl-NL" sz="2800" dirty="0"/>
              <a:t>Bewegen:</a:t>
            </a:r>
          </a:p>
          <a:p>
            <a:r>
              <a:rPr lang="nl-NL" sz="2800" dirty="0"/>
              <a:t>Effect op non-motorische symptomen</a:t>
            </a:r>
          </a:p>
          <a:p>
            <a:r>
              <a:rPr lang="nl-NL" sz="2800" dirty="0"/>
              <a:t>Obstipatie, pijn, depressie, vermoeidheid,</a:t>
            </a:r>
          </a:p>
          <a:p>
            <a:pPr marL="0" indent="0">
              <a:buNone/>
            </a:pPr>
            <a:r>
              <a:rPr lang="nl-NL" sz="2800" dirty="0"/>
              <a:t>cognitie</a:t>
            </a:r>
          </a:p>
        </p:txBody>
      </p:sp>
      <p:sp>
        <p:nvSpPr>
          <p:cNvPr id="4" name="Tijdelijke aanduiding voor voettekst 3">
            <a:extLst>
              <a:ext uri="{FF2B5EF4-FFF2-40B4-BE49-F238E27FC236}">
                <a16:creationId xmlns:a16="http://schemas.microsoft.com/office/drawing/2014/main" id="{5BE57B0B-7E23-124D-B28D-EAE8E09F10F0}"/>
              </a:ext>
            </a:extLst>
          </p:cNvPr>
          <p:cNvSpPr>
            <a:spLocks noGrp="1"/>
          </p:cNvSpPr>
          <p:nvPr>
            <p:ph type="ftr" sz="quarter" idx="11"/>
          </p:nvPr>
        </p:nvSpPr>
        <p:spPr/>
        <p:txBody>
          <a:bodyPr/>
          <a:lstStyle/>
          <a:p>
            <a:pPr>
              <a:defRPr/>
            </a:pPr>
            <a:r>
              <a:rPr lang="en-US"/>
              <a:t>Copyright LSVT Global, Inc. 2011</a:t>
            </a:r>
          </a:p>
        </p:txBody>
      </p:sp>
      <p:sp>
        <p:nvSpPr>
          <p:cNvPr id="5" name="Tekstvak 4">
            <a:extLst>
              <a:ext uri="{FF2B5EF4-FFF2-40B4-BE49-F238E27FC236}">
                <a16:creationId xmlns:a16="http://schemas.microsoft.com/office/drawing/2014/main" id="{E2D6150F-14E2-1A46-9FC4-90D41EB2DDC3}"/>
              </a:ext>
            </a:extLst>
          </p:cNvPr>
          <p:cNvSpPr txBox="1"/>
          <p:nvPr/>
        </p:nvSpPr>
        <p:spPr>
          <a:xfrm>
            <a:off x="8229600" y="4272455"/>
            <a:ext cx="184731" cy="646331"/>
          </a:xfrm>
          <a:prstGeom prst="rect">
            <a:avLst/>
          </a:prstGeom>
          <a:noFill/>
        </p:spPr>
        <p:txBody>
          <a:bodyPr wrap="none" rtlCol="0">
            <a:spAutoFit/>
          </a:bodyPr>
          <a:lstStyle/>
          <a:p>
            <a:endParaRPr lang="nl-NL" dirty="0"/>
          </a:p>
          <a:p>
            <a:endParaRPr lang="nl-NL" dirty="0"/>
          </a:p>
        </p:txBody>
      </p:sp>
    </p:spTree>
    <p:extLst>
      <p:ext uri="{BB962C8B-B14F-4D97-AF65-F5344CB8AC3E}">
        <p14:creationId xmlns:p14="http://schemas.microsoft.com/office/powerpoint/2010/main" val="251238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9E8CC-D79D-3040-9FD6-ABDB1697C2A5}"/>
              </a:ext>
            </a:extLst>
          </p:cNvPr>
          <p:cNvSpPr>
            <a:spLocks noGrp="1"/>
          </p:cNvSpPr>
          <p:nvPr>
            <p:ph type="title"/>
          </p:nvPr>
        </p:nvSpPr>
        <p:spPr/>
        <p:txBody>
          <a:bodyPr/>
          <a:lstStyle/>
          <a:p>
            <a:r>
              <a:rPr lang="nl-NL" dirty="0">
                <a:solidFill>
                  <a:srgbClr val="FFFF00"/>
                </a:solidFill>
              </a:rPr>
              <a:t>LSVT-BIG zo begon het:</a:t>
            </a:r>
          </a:p>
        </p:txBody>
      </p:sp>
      <p:sp>
        <p:nvSpPr>
          <p:cNvPr id="3" name="Tijdelijke aanduiding voor inhoud 2">
            <a:extLst>
              <a:ext uri="{FF2B5EF4-FFF2-40B4-BE49-F238E27FC236}">
                <a16:creationId xmlns:a16="http://schemas.microsoft.com/office/drawing/2014/main" id="{48BE429A-6851-B64A-9C8B-F193BC9357B1}"/>
              </a:ext>
            </a:extLst>
          </p:cNvPr>
          <p:cNvSpPr>
            <a:spLocks noGrp="1"/>
          </p:cNvSpPr>
          <p:nvPr>
            <p:ph idx="1"/>
          </p:nvPr>
        </p:nvSpPr>
        <p:spPr/>
        <p:txBody>
          <a:bodyPr/>
          <a:lstStyle/>
          <a:p>
            <a:r>
              <a:rPr lang="nl-NL" sz="2800" dirty="0"/>
              <a:t>Lucie Silverman Voice treatment</a:t>
            </a:r>
          </a:p>
          <a:p>
            <a:r>
              <a:rPr lang="nl-NL" sz="2800" dirty="0"/>
              <a:t>Alleen kinderen konden deze dame met Parkinson nog verstaan.</a:t>
            </a:r>
          </a:p>
          <a:p>
            <a:r>
              <a:rPr lang="nl-NL" sz="2800" dirty="0"/>
              <a:t>Haar arts legde de basis voor de LSVT-LOUD en BIG</a:t>
            </a:r>
          </a:p>
        </p:txBody>
      </p:sp>
      <p:sp>
        <p:nvSpPr>
          <p:cNvPr id="4" name="Tijdelijke aanduiding voor voettekst 3">
            <a:extLst>
              <a:ext uri="{FF2B5EF4-FFF2-40B4-BE49-F238E27FC236}">
                <a16:creationId xmlns:a16="http://schemas.microsoft.com/office/drawing/2014/main" id="{E03D7BD6-7622-C14C-813E-26D5D472C3BB}"/>
              </a:ext>
            </a:extLst>
          </p:cNvPr>
          <p:cNvSpPr>
            <a:spLocks noGrp="1"/>
          </p:cNvSpPr>
          <p:nvPr>
            <p:ph type="ftr" sz="quarter" idx="11"/>
          </p:nvPr>
        </p:nvSpPr>
        <p:spPr/>
        <p:txBody>
          <a:bodyPr/>
          <a:lstStyle/>
          <a:p>
            <a:pPr>
              <a:defRPr/>
            </a:pPr>
            <a:r>
              <a:rPr lang="en-US"/>
              <a:t>Copyright LSVT Global, Inc. 2011</a:t>
            </a:r>
          </a:p>
        </p:txBody>
      </p:sp>
    </p:spTree>
    <p:extLst>
      <p:ext uri="{BB962C8B-B14F-4D97-AF65-F5344CB8AC3E}">
        <p14:creationId xmlns:p14="http://schemas.microsoft.com/office/powerpoint/2010/main" val="10562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D5800-79CA-FC4D-A1DE-A51CBC4C8887}"/>
              </a:ext>
            </a:extLst>
          </p:cNvPr>
          <p:cNvSpPr>
            <a:spLocks noGrp="1"/>
          </p:cNvSpPr>
          <p:nvPr>
            <p:ph type="title"/>
          </p:nvPr>
        </p:nvSpPr>
        <p:spPr/>
        <p:txBody>
          <a:bodyPr/>
          <a:lstStyle/>
          <a:p>
            <a:r>
              <a:rPr lang="nl-NL" dirty="0">
                <a:solidFill>
                  <a:srgbClr val="FFFF00"/>
                </a:solidFill>
              </a:rPr>
              <a:t>Mw. Lee Silverman</a:t>
            </a:r>
          </a:p>
        </p:txBody>
      </p:sp>
      <p:sp>
        <p:nvSpPr>
          <p:cNvPr id="3" name="Tijdelijke aanduiding voor inhoud 2">
            <a:extLst>
              <a:ext uri="{FF2B5EF4-FFF2-40B4-BE49-F238E27FC236}">
                <a16:creationId xmlns:a16="http://schemas.microsoft.com/office/drawing/2014/main" id="{6B4904FE-FB37-B647-B49E-9F1F29367ADC}"/>
              </a:ext>
            </a:extLst>
          </p:cNvPr>
          <p:cNvSpPr>
            <a:spLocks noGrp="1"/>
          </p:cNvSpPr>
          <p:nvPr>
            <p:ph idx="1"/>
          </p:nvPr>
        </p:nvSpPr>
        <p:spPr/>
        <p:txBody>
          <a:bodyPr/>
          <a:lstStyle/>
          <a:p>
            <a:endParaRPr lang="nl-NL"/>
          </a:p>
        </p:txBody>
      </p:sp>
      <p:sp>
        <p:nvSpPr>
          <p:cNvPr id="4" name="Tijdelijke aanduiding voor voettekst 3">
            <a:extLst>
              <a:ext uri="{FF2B5EF4-FFF2-40B4-BE49-F238E27FC236}">
                <a16:creationId xmlns:a16="http://schemas.microsoft.com/office/drawing/2014/main" id="{F45416E8-0456-5047-8C5D-A439FD3F7875}"/>
              </a:ext>
            </a:extLst>
          </p:cNvPr>
          <p:cNvSpPr>
            <a:spLocks noGrp="1"/>
          </p:cNvSpPr>
          <p:nvPr>
            <p:ph type="ftr" sz="quarter" idx="11"/>
          </p:nvPr>
        </p:nvSpPr>
        <p:spPr/>
        <p:txBody>
          <a:bodyPr/>
          <a:lstStyle/>
          <a:p>
            <a:pPr>
              <a:defRPr/>
            </a:pPr>
            <a:r>
              <a:rPr lang="en-US"/>
              <a:t>Copyright LSVT Global, Inc. 2011</a:t>
            </a:r>
          </a:p>
        </p:txBody>
      </p:sp>
      <p:pic>
        <p:nvPicPr>
          <p:cNvPr id="5" name="Picture 3" descr="IMG0010">
            <a:extLst>
              <a:ext uri="{FF2B5EF4-FFF2-40B4-BE49-F238E27FC236}">
                <a16:creationId xmlns:a16="http://schemas.microsoft.com/office/drawing/2014/main" id="{4CDE0B1F-7BE6-7148-BDBB-983C877EAF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3191" t="20203" r="14180" b="1753"/>
          <a:stretch>
            <a:fillRect/>
          </a:stretch>
        </p:blipFill>
        <p:spPr bwMode="auto">
          <a:xfrm>
            <a:off x="723900" y="1330849"/>
            <a:ext cx="7696200" cy="479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38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42912" y="381000"/>
            <a:ext cx="4128053" cy="830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z="4800" b="1" dirty="0"/>
              <a:t>LSVT LOUD</a:t>
            </a:r>
            <a:r>
              <a:rPr lang="en-US" sz="4800" b="1" baseline="30000" dirty="0">
                <a:latin typeface="Arial" panose="020B0604020202020204" pitchFamily="34" charset="0"/>
                <a:cs typeface="Arial" panose="020B0604020202020204" pitchFamily="34" charset="0"/>
              </a:rPr>
              <a:t>®</a:t>
            </a:r>
            <a:endParaRPr lang="en-US" sz="4800" b="1" baseline="30000" dirty="0"/>
          </a:p>
        </p:txBody>
      </p:sp>
      <p:sp>
        <p:nvSpPr>
          <p:cNvPr id="35843" name="Rectangle 3"/>
          <p:cNvSpPr>
            <a:spLocks noChangeArrowheads="1"/>
          </p:cNvSpPr>
          <p:nvPr/>
        </p:nvSpPr>
        <p:spPr bwMode="auto">
          <a:xfrm>
            <a:off x="5508068" y="381000"/>
            <a:ext cx="3536546" cy="830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z="4800" b="1" dirty="0"/>
              <a:t>LSVT</a:t>
            </a:r>
            <a:r>
              <a:rPr lang="en-US" sz="4000" b="1" baseline="50000" dirty="0"/>
              <a:t> </a:t>
            </a:r>
            <a:r>
              <a:rPr lang="en-US" sz="4800" b="1" dirty="0"/>
              <a:t>BIG</a:t>
            </a:r>
            <a:r>
              <a:rPr lang="en-US" sz="4800" b="1" baseline="30000" dirty="0">
                <a:latin typeface="Arial" panose="020B0604020202020204" pitchFamily="34" charset="0"/>
                <a:cs typeface="Arial" panose="020B0604020202020204" pitchFamily="34" charset="0"/>
              </a:rPr>
              <a:t> ®</a:t>
            </a:r>
            <a:r>
              <a:rPr lang="en-US" sz="4800" b="1" dirty="0"/>
              <a:t> </a:t>
            </a:r>
          </a:p>
        </p:txBody>
      </p:sp>
      <p:sp>
        <p:nvSpPr>
          <p:cNvPr id="8" name="Down Arrow 7"/>
          <p:cNvSpPr/>
          <p:nvPr/>
        </p:nvSpPr>
        <p:spPr>
          <a:xfrm rot="16200000">
            <a:off x="4762500" y="571500"/>
            <a:ext cx="457200" cy="533400"/>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solidFill>
                <a:schemeClr val="tx1"/>
              </a:solidFill>
            </a:endParaRPr>
          </a:p>
        </p:txBody>
      </p:sp>
      <p:pic>
        <p:nvPicPr>
          <p:cNvPr id="35845" name="Picture 2" descr="big steps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562" y="1447800"/>
            <a:ext cx="8885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7"/>
          <p:cNvSpPr>
            <a:spLocks noChangeArrowheads="1"/>
          </p:cNvSpPr>
          <p:nvPr/>
        </p:nvSpPr>
        <p:spPr bwMode="auto">
          <a:xfrm>
            <a:off x="1143000" y="5311775"/>
            <a:ext cx="678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dirty="0"/>
              <a:t>(Ebersbach et al, 2010; Farley &amp; </a:t>
            </a:r>
            <a:r>
              <a:rPr lang="en-US" sz="2000" dirty="0" err="1"/>
              <a:t>Koshland</a:t>
            </a:r>
            <a:r>
              <a:rPr lang="sv-SE" sz="2000" dirty="0"/>
              <a:t>, 2005; </a:t>
            </a:r>
          </a:p>
          <a:p>
            <a:pPr algn="ctr"/>
            <a:r>
              <a:rPr lang="sv-SE" sz="2000" dirty="0"/>
              <a:t>Fox, et al., 2012)</a:t>
            </a:r>
            <a:endParaRPr lang="en-US" sz="2000" dirty="0"/>
          </a:p>
        </p:txBody>
      </p:sp>
    </p:spTree>
    <p:custDataLst>
      <p:tags r:id="rId1"/>
    </p:custDataLst>
    <p:extLst>
      <p:ext uri="{BB962C8B-B14F-4D97-AF65-F5344CB8AC3E}">
        <p14:creationId xmlns:p14="http://schemas.microsoft.com/office/powerpoint/2010/main" val="6066775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76200" y="1295400"/>
            <a:ext cx="8991600" cy="3524684"/>
          </a:xfrm>
          <a:prstGeom prst="rect">
            <a:avLst/>
          </a:prstGeom>
          <a:noFill/>
          <a:ln w="9525">
            <a:noFill/>
            <a:miter lim="800000"/>
            <a:headEnd/>
            <a:tailEnd/>
          </a:ln>
        </p:spPr>
        <p:txBody>
          <a:bodyPr lIns="92075" tIns="46038" rIns="92075" bIns="46038">
            <a:spAutoFit/>
          </a:bodyPr>
          <a:lstStyle/>
          <a:p>
            <a:pPr algn="ctr">
              <a:defRPr/>
            </a:pPr>
            <a:endParaRPr lang="en-US" sz="3600" dirty="0">
              <a:latin typeface="+mn-lt"/>
            </a:endParaRPr>
          </a:p>
          <a:p>
            <a:pPr algn="ctr">
              <a:defRPr/>
            </a:pPr>
            <a:r>
              <a:rPr lang="en-US" sz="2800" dirty="0" err="1">
                <a:latin typeface="+mn-lt"/>
              </a:rPr>
              <a:t>Intensieve</a:t>
            </a:r>
            <a:r>
              <a:rPr lang="en-US" sz="2800" dirty="0">
                <a:latin typeface="+mn-lt"/>
              </a:rPr>
              <a:t> </a:t>
            </a:r>
            <a:r>
              <a:rPr lang="en-US" sz="2800" dirty="0" err="1">
                <a:latin typeface="+mn-lt"/>
              </a:rPr>
              <a:t>oefeningen</a:t>
            </a:r>
            <a:r>
              <a:rPr lang="en-US" sz="2800" dirty="0">
                <a:latin typeface="+mn-lt"/>
              </a:rPr>
              <a:t> om het </a:t>
            </a:r>
            <a:r>
              <a:rPr lang="en-US" sz="2800" dirty="0" err="1">
                <a:latin typeface="+mn-lt"/>
              </a:rPr>
              <a:t>beschadigde</a:t>
            </a:r>
            <a:r>
              <a:rPr lang="en-US" sz="2800" dirty="0">
                <a:latin typeface="+mn-lt"/>
              </a:rPr>
              <a:t> </a:t>
            </a:r>
            <a:r>
              <a:rPr lang="en-US" sz="2800" dirty="0" err="1">
                <a:latin typeface="+mn-lt"/>
              </a:rPr>
              <a:t>systeem</a:t>
            </a:r>
            <a:r>
              <a:rPr lang="en-US" sz="2800" dirty="0">
                <a:latin typeface="+mn-lt"/>
              </a:rPr>
              <a:t> </a:t>
            </a:r>
            <a:r>
              <a:rPr lang="en-US" sz="2800" dirty="0" err="1">
                <a:latin typeface="+mn-lt"/>
              </a:rPr>
              <a:t>uit</a:t>
            </a:r>
            <a:r>
              <a:rPr lang="en-US" sz="2800" dirty="0">
                <a:latin typeface="+mn-lt"/>
              </a:rPr>
              <a:t> </a:t>
            </a:r>
            <a:r>
              <a:rPr lang="en-US" sz="2800" dirty="0" err="1">
                <a:latin typeface="+mn-lt"/>
              </a:rPr>
              <a:t>te</a:t>
            </a:r>
            <a:r>
              <a:rPr lang="en-US" sz="2800" dirty="0">
                <a:latin typeface="+mn-lt"/>
              </a:rPr>
              <a:t> </a:t>
            </a:r>
            <a:r>
              <a:rPr lang="en-US" sz="2800" dirty="0" err="1">
                <a:latin typeface="+mn-lt"/>
              </a:rPr>
              <a:t>dagen</a:t>
            </a:r>
            <a:r>
              <a:rPr lang="en-US" sz="2800" dirty="0">
                <a:latin typeface="+mn-lt"/>
              </a:rPr>
              <a:t>.</a:t>
            </a:r>
          </a:p>
          <a:p>
            <a:pPr algn="ctr" eaLnBrk="0" hangingPunct="0">
              <a:lnSpc>
                <a:spcPct val="125000"/>
              </a:lnSpc>
              <a:defRPr/>
            </a:pPr>
            <a:endParaRPr lang="en-US" sz="2800" dirty="0">
              <a:latin typeface="+mn-lt"/>
            </a:endParaRPr>
          </a:p>
          <a:p>
            <a:pPr algn="ctr" eaLnBrk="0" hangingPunct="0">
              <a:defRPr/>
            </a:pPr>
            <a:r>
              <a:rPr lang="en-US" sz="2800" dirty="0" err="1"/>
              <a:t>Gericht</a:t>
            </a:r>
            <a:r>
              <a:rPr lang="en-US" sz="2800" dirty="0"/>
              <a:t> op </a:t>
            </a:r>
            <a:r>
              <a:rPr lang="en-US" sz="2800" dirty="0" err="1"/>
              <a:t>specifieke</a:t>
            </a:r>
            <a:r>
              <a:rPr lang="en-US" sz="2800" dirty="0"/>
              <a:t> </a:t>
            </a:r>
            <a:r>
              <a:rPr lang="en-US" sz="2800" dirty="0" err="1"/>
              <a:t>problemen</a:t>
            </a:r>
            <a:r>
              <a:rPr lang="en-US" sz="2800" dirty="0"/>
              <a:t> </a:t>
            </a:r>
            <a:r>
              <a:rPr lang="en-US" sz="2800" dirty="0" err="1"/>
              <a:t>bij</a:t>
            </a:r>
            <a:r>
              <a:rPr lang="en-US" sz="2800" dirty="0"/>
              <a:t> PD</a:t>
            </a:r>
            <a:r>
              <a:rPr lang="en-US" sz="2800" dirty="0">
                <a:latin typeface="+mn-lt"/>
              </a:rPr>
              <a:t>!</a:t>
            </a:r>
          </a:p>
          <a:p>
            <a:pPr algn="ctr" eaLnBrk="0" hangingPunct="0">
              <a:defRPr/>
            </a:pPr>
            <a:r>
              <a:rPr lang="en-US" sz="2800" b="1" dirty="0" err="1">
                <a:latin typeface="+mn-lt"/>
              </a:rPr>
              <a:t>bradykinesie</a:t>
            </a:r>
            <a:r>
              <a:rPr lang="en-US" sz="2800" b="1" dirty="0">
                <a:latin typeface="+mn-lt"/>
              </a:rPr>
              <a:t>/</a:t>
            </a:r>
            <a:r>
              <a:rPr lang="en-US" sz="2800" b="1" dirty="0" err="1">
                <a:latin typeface="+mn-lt"/>
              </a:rPr>
              <a:t>hypokinesie</a:t>
            </a:r>
            <a:endParaRPr lang="en-US" sz="2800" b="1" dirty="0">
              <a:latin typeface="+mn-lt"/>
            </a:endParaRPr>
          </a:p>
          <a:p>
            <a:pPr algn="ctr" eaLnBrk="0" hangingPunct="0">
              <a:defRPr/>
            </a:pPr>
            <a:r>
              <a:rPr lang="en-US" sz="2800" b="1" dirty="0">
                <a:latin typeface="+mn-lt"/>
              </a:rPr>
              <a:t> </a:t>
            </a:r>
            <a:r>
              <a:rPr lang="en-US" sz="2800" b="1" dirty="0" err="1"/>
              <a:t>p</a:t>
            </a:r>
            <a:r>
              <a:rPr lang="en-US" sz="2800" b="1" dirty="0" err="1">
                <a:latin typeface="+mn-lt"/>
              </a:rPr>
              <a:t>ropiocepsis</a:t>
            </a:r>
            <a:endParaRPr lang="en-US" sz="2800" b="1" dirty="0">
              <a:latin typeface="+mn-lt"/>
            </a:endParaRPr>
          </a:p>
          <a:p>
            <a:pPr algn="ctr" eaLnBrk="0" hangingPunct="0">
              <a:defRPr/>
            </a:pPr>
            <a:endParaRPr lang="en-US" sz="1200" b="1" dirty="0">
              <a:solidFill>
                <a:srgbClr val="FF0000"/>
              </a:solidFill>
              <a:latin typeface="+mn-lt"/>
            </a:endParaRPr>
          </a:p>
        </p:txBody>
      </p:sp>
      <p:sp>
        <p:nvSpPr>
          <p:cNvPr id="5" name="Title 1"/>
          <p:cNvSpPr txBox="1">
            <a:spLocks/>
          </p:cNvSpPr>
          <p:nvPr/>
        </p:nvSpPr>
        <p:spPr>
          <a:xfrm>
            <a:off x="381000" y="304800"/>
            <a:ext cx="8229600" cy="1143000"/>
          </a:xfrm>
          <a:prstGeom prst="rect">
            <a:avLst/>
          </a:prstGeom>
        </p:spPr>
        <p:txBody>
          <a:bodyPr/>
          <a:lstStyle/>
          <a:p>
            <a:pPr algn="ctr" eaLnBrk="0" hangingPunct="0">
              <a:defRPr/>
            </a:pPr>
            <a:r>
              <a:rPr lang="en-US" sz="4400" b="1" kern="0" dirty="0">
                <a:solidFill>
                  <a:srgbClr val="FFFF00"/>
                </a:solidFill>
                <a:latin typeface="+mn-lt"/>
                <a:ea typeface="+mj-ea"/>
                <a:cs typeface="+mj-cs"/>
              </a:rPr>
              <a:t>LSVT </a:t>
            </a:r>
            <a:r>
              <a:rPr lang="en-US" sz="4400" b="1" kern="0" dirty="0" err="1">
                <a:solidFill>
                  <a:srgbClr val="FFFF00"/>
                </a:solidFill>
                <a:latin typeface="+mn-lt"/>
                <a:ea typeface="+mj-ea"/>
                <a:cs typeface="+mj-cs"/>
              </a:rPr>
              <a:t>Programma’s</a:t>
            </a:r>
            <a:endParaRPr lang="en-US" sz="4400" kern="0" dirty="0">
              <a:solidFill>
                <a:srgbClr val="FFFF00"/>
              </a:solidFill>
              <a:latin typeface="+mn-lt"/>
              <a:ea typeface="+mj-ea"/>
              <a:cs typeface="+mj-cs"/>
            </a:endParaRPr>
          </a:p>
        </p:txBody>
      </p:sp>
    </p:spTree>
    <p:custDataLst>
      <p:tags r:id="rId1"/>
    </p:custDataLst>
    <p:extLst>
      <p:ext uri="{BB962C8B-B14F-4D97-AF65-F5344CB8AC3E}">
        <p14:creationId xmlns:p14="http://schemas.microsoft.com/office/powerpoint/2010/main" val="317609144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USED_LAYOUT" val="2"/>
  <p:tag name="AUDIO_ID" val="268"/>
  <p:tag name="ARTICULATE_AUDIO_RECORDED" val="1"/>
  <p:tag name="ELAPSEDTIME" val="101.9"/>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USED_LAYOUT" val="6"/>
  <p:tag name="AUDIO_ID" val="266"/>
  <p:tag name="ARTICULATE_AUDIO_RECORDED" val="1"/>
  <p:tag name="ELAPSEDTIME" val="73.5"/>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1296</Words>
  <Application>Microsoft Office PowerPoint</Application>
  <PresentationFormat>Diavoorstelling (4:3)</PresentationFormat>
  <Paragraphs>243</Paragraphs>
  <Slides>33</Slides>
  <Notes>22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33</vt:i4>
      </vt:variant>
    </vt:vector>
  </HeadingPairs>
  <TitlesOfParts>
    <vt:vector size="41" baseType="lpstr">
      <vt:lpstr>Arial</vt:lpstr>
      <vt:lpstr>Calibri</vt:lpstr>
      <vt:lpstr>Calibri Light</vt:lpstr>
      <vt:lpstr>Monotype Sorts</vt:lpstr>
      <vt:lpstr>Times New Roman</vt:lpstr>
      <vt:lpstr>Wingdings</vt:lpstr>
      <vt:lpstr>Default Design</vt:lpstr>
      <vt:lpstr>Custom Design</vt:lpstr>
      <vt:lpstr> LSVT-BIG,PWR!&amp; Boksen®</vt:lpstr>
      <vt:lpstr>Opbouw presentatie</vt:lpstr>
      <vt:lpstr> Waarom is bewegen een medicijn? </vt:lpstr>
      <vt:lpstr>(Matig) intensief sporten</vt:lpstr>
      <vt:lpstr>Zet bewegen in als medicijn!</vt:lpstr>
      <vt:lpstr>LSVT-BIG zo begon het:</vt:lpstr>
      <vt:lpstr>Mw. Lee Silverman</vt:lpstr>
      <vt:lpstr>PowerPoint-presentatie</vt:lpstr>
      <vt:lpstr>PowerPoint-presentatie</vt:lpstr>
      <vt:lpstr>Basisprincipes LSVT BIG?</vt:lpstr>
      <vt:lpstr>PowerPoint-presentatie</vt:lpstr>
      <vt:lpstr>PowerPoint-presentatie</vt:lpstr>
      <vt:lpstr>PowerPoint-presentatie</vt:lpstr>
      <vt:lpstr>PowerPoint-presentatie</vt:lpstr>
      <vt:lpstr>Aanleren andere cueing</vt:lpstr>
      <vt:lpstr>Patient case: Bernie</vt:lpstr>
      <vt:lpstr>PowerPoint-presentatie</vt:lpstr>
      <vt:lpstr>Fijne motoriek trainbaar?</vt:lpstr>
      <vt:lpstr>PowerPoint-presentatie</vt:lpstr>
      <vt:lpstr>Buttoning BIG Video </vt:lpstr>
      <vt:lpstr>LSVT BIG Einddoel</vt:lpstr>
      <vt:lpstr>PowerPoint-presentatie</vt:lpstr>
      <vt:lpstr>PowerPoint-presentatie</vt:lpstr>
      <vt:lpstr>PowerPoint-presentatie</vt:lpstr>
      <vt:lpstr>PowerPoint-presentatie</vt:lpstr>
      <vt:lpstr>PowerPoint-presentatie</vt:lpstr>
      <vt:lpstr>Zittend PWR! Power oefeningen</vt:lpstr>
      <vt:lpstr>Pwr! groepstraining</vt:lpstr>
      <vt:lpstr>Boksen bij Parkinson</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Fox Global</dc:creator>
  <cp:lastModifiedBy>George Verheijen</cp:lastModifiedBy>
  <cp:revision>111</cp:revision>
  <cp:lastPrinted>2015-04-01T23:16:59Z</cp:lastPrinted>
  <dcterms:created xsi:type="dcterms:W3CDTF">2011-06-28T22:15:39Z</dcterms:created>
  <dcterms:modified xsi:type="dcterms:W3CDTF">2019-04-28T18:03:57Z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14A49020-AB78-4D81-B9E1-9E522EC5E4B3</vt:lpwstr>
  </property>
  <property fmtid="{D5CDD505-2E9C-101B-9397-08002B2CF9AE}" pid="3" name="ArticulatePath">
    <vt:lpwstr>USB Drive LSVT BIG Lecture 2013</vt:lpwstr>
  </property>
</Properties>
</file>