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6"/>
  </p:notesMasterIdLst>
  <p:sldIdLst>
    <p:sldId id="363" r:id="rId2"/>
    <p:sldId id="364" r:id="rId3"/>
    <p:sldId id="337" r:id="rId4"/>
    <p:sldId id="336" r:id="rId5"/>
    <p:sldId id="383" r:id="rId6"/>
    <p:sldId id="260" r:id="rId7"/>
    <p:sldId id="365" r:id="rId8"/>
    <p:sldId id="264" r:id="rId9"/>
    <p:sldId id="329" r:id="rId10"/>
    <p:sldId id="342" r:id="rId11"/>
    <p:sldId id="366" r:id="rId12"/>
    <p:sldId id="367" r:id="rId13"/>
    <p:sldId id="369" r:id="rId14"/>
    <p:sldId id="371" r:id="rId15"/>
    <p:sldId id="372" r:id="rId16"/>
    <p:sldId id="373" r:id="rId17"/>
    <p:sldId id="374" r:id="rId18"/>
    <p:sldId id="375" r:id="rId19"/>
    <p:sldId id="376" r:id="rId20"/>
    <p:sldId id="377" r:id="rId21"/>
    <p:sldId id="370" r:id="rId22"/>
    <p:sldId id="378" r:id="rId23"/>
    <p:sldId id="379" r:id="rId24"/>
    <p:sldId id="380" r:id="rId25"/>
    <p:sldId id="381" r:id="rId26"/>
    <p:sldId id="268" r:id="rId27"/>
    <p:sldId id="314" r:id="rId28"/>
    <p:sldId id="325" r:id="rId29"/>
    <p:sldId id="332" r:id="rId30"/>
    <p:sldId id="333" r:id="rId31"/>
    <p:sldId id="317" r:id="rId32"/>
    <p:sldId id="334" r:id="rId33"/>
    <p:sldId id="323" r:id="rId34"/>
    <p:sldId id="362" r:id="rId35"/>
  </p:sldIdLst>
  <p:sldSz cx="9144000" cy="6858000" type="screen4x3"/>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141F26-B9F2-4C61-BF36-B39FA660481F}" v="3" dt="2026-01-18T14:28:49.2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660"/>
  </p:normalViewPr>
  <p:slideViewPr>
    <p:cSldViewPr snapToGrid="0">
      <p:cViewPr varScale="1">
        <p:scale>
          <a:sx n="62" d="100"/>
          <a:sy n="62" d="100"/>
        </p:scale>
        <p:origin x="1344" y="26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2627F1-8C75-4656-9EE6-02AE8D59A88F}" type="datetimeFigureOut">
              <a:rPr lang="en-NL" smtClean="0"/>
              <a:t>18/01/2026</a:t>
            </a:fld>
            <a:endParaRPr lang="en-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AEB101-F0CA-4820-A69B-576654A0DCE4}" type="slidenum">
              <a:rPr lang="en-NL" smtClean="0"/>
              <a:t>‹#›</a:t>
            </a:fld>
            <a:endParaRPr lang="en-NL"/>
          </a:p>
        </p:txBody>
      </p:sp>
    </p:spTree>
    <p:extLst>
      <p:ext uri="{BB962C8B-B14F-4D97-AF65-F5344CB8AC3E}">
        <p14:creationId xmlns:p14="http://schemas.microsoft.com/office/powerpoint/2010/main" val="3964526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26443" y="1122363"/>
            <a:ext cx="5691116"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726443" y="3843709"/>
            <a:ext cx="5691116"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CE65B4D-76EA-49E2-AB34-5063526D7540}" type="datetime1">
              <a:rPr lang="en-US" smtClean="0"/>
              <a:t>1/18/2026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4201449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459486" y="548640"/>
            <a:ext cx="78867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459486" y="1680899"/>
            <a:ext cx="78867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484AB80B-DB16-4F87-BD0B-FCD2643E9B48}" type="datetime1">
              <a:rPr lang="en-US" smtClean="0"/>
              <a:t>1/18/2026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453379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7226166" y="578497"/>
            <a:ext cx="1535278" cy="559846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628650" y="578498"/>
            <a:ext cx="6597516" cy="55984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BD39FEF0-92DD-41AA-8EEB-5CF444CA54A8}" type="datetime1">
              <a:rPr lang="en-US" smtClean="0"/>
              <a:t>1/18/2026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777735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EACD65D-17BE-43A7-96A2-4017CE2003F1}" type="datetime1">
              <a:rPr lang="en-US" smtClean="0"/>
              <a:t>1/18/2026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030018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52536" y="553617"/>
            <a:ext cx="6204855"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52535" y="4589464"/>
            <a:ext cx="6204855"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4DAAD610-2884-43A7-8A3B-0EF157DE284D}" type="datetime1">
              <a:rPr lang="en-US" smtClean="0"/>
              <a:t>1/18/2026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r>
              <a:rPr lang="en-US"/>
              <a:t>Monique@PARKINSONBASICS.COM</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537802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9486" y="548640"/>
            <a:ext cx="8055864"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459486"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AD405D0-74B6-430B-9FC5-B6C4CF02773E}" type="datetime1">
              <a:rPr lang="en-US" smtClean="0"/>
              <a:t>1/18/2026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Monique@PARKINSONBASICS.COM</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1545307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57200" y="547396"/>
            <a:ext cx="8059341"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1" y="1685735"/>
            <a:ext cx="386834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457201" y="2386895"/>
            <a:ext cx="3868340"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4629150" y="1685735"/>
            <a:ext cx="3887391"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4629150" y="2386895"/>
            <a:ext cx="3887392"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D5B9816E-9AA4-47DD-9433-372BC5F7AD51}" type="datetime1">
              <a:rPr lang="en-US" smtClean="0"/>
              <a:t>1/18/2026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Monique@PARKINSONBASICS.COM</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73208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E1E39A2C-16B5-411F-AFDD-AFC64351CF7C}" type="datetime1">
              <a:rPr lang="en-US" smtClean="0"/>
              <a:t>1/18/2026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Monique@PARKINSONBASICS.COM</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4236061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BB554D2D-89C3-4D54-BAE9-FF86D9E430BA}" type="datetime1">
              <a:rPr lang="en-US" smtClean="0"/>
              <a:t>1/18/2026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Monique@PARKINSONBASICS.COM</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297599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47870" y="553617"/>
            <a:ext cx="2696726"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3851031" y="553616"/>
            <a:ext cx="4709806"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47870" y="2311122"/>
            <a:ext cx="2696726"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16A3253B-EE74-4966-91EB-672A0AFE57D6}" type="datetime1">
              <a:rPr lang="en-US" smtClean="0"/>
              <a:t>1/18/2026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Monique@PARKINSONBASICS.COM</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419424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45770" y="557785"/>
            <a:ext cx="2696726"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3797490" y="657103"/>
            <a:ext cx="4862765"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57201" y="2826137"/>
            <a:ext cx="2689190"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118319-0D8D-4C97-BB71-AE5A0024086A}" type="datetime1">
              <a:rPr lang="en-US" smtClean="0"/>
              <a:t>1/18/2026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Monique@PARKINSONBASICS.COM</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1870324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59486" y="548640"/>
            <a:ext cx="7990184"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59486" y="1715532"/>
            <a:ext cx="7990184"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02870" y="6453003"/>
            <a:ext cx="2620736" cy="365125"/>
          </a:xfrm>
          <a:prstGeom prst="rect">
            <a:avLst/>
          </a:prstGeom>
        </p:spPr>
        <p:txBody>
          <a:bodyPr vert="horz" lIns="91440" tIns="45720" rIns="91440" bIns="45720" rtlCol="0" anchor="ctr"/>
          <a:lstStyle>
            <a:lvl1pPr algn="l">
              <a:defRPr sz="900">
                <a:solidFill>
                  <a:schemeClr val="tx1"/>
                </a:solidFill>
              </a:defRPr>
            </a:lvl1pPr>
          </a:lstStyle>
          <a:p>
            <a:fld id="{8E996017-1A81-4C84-BBF8-502F5AF35C7F}" type="datetime1">
              <a:rPr lang="en-US" smtClean="0"/>
              <a:t>1/18/2026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657391" y="6453003"/>
            <a:ext cx="2104054" cy="365125"/>
          </a:xfrm>
          <a:prstGeom prst="rect">
            <a:avLst/>
          </a:prstGeom>
        </p:spPr>
        <p:txBody>
          <a:bodyPr vert="horz" lIns="91440" tIns="45720" rIns="91440" bIns="45720" rtlCol="0" anchor="ctr"/>
          <a:lstStyle>
            <a:lvl1pPr algn="r">
              <a:defRPr sz="900">
                <a:solidFill>
                  <a:schemeClr val="tx1"/>
                </a:solidFill>
              </a:defRPr>
            </a:lvl1pPr>
          </a:lstStyle>
          <a:p>
            <a:r>
              <a:rPr lang="en-US"/>
              <a:t>Monique@PARKINSONBASICS.COM</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724122" y="6453003"/>
            <a:ext cx="321905" cy="365125"/>
          </a:xfrm>
          <a:prstGeom prst="rect">
            <a:avLst/>
          </a:prstGeom>
        </p:spPr>
        <p:txBody>
          <a:bodyPr vert="horz" lIns="91440" tIns="45720" rIns="91440" bIns="45720" rtlCol="0" anchor="ctr"/>
          <a:lstStyle>
            <a:lvl1pPr algn="r">
              <a:defRPr sz="900">
                <a:solidFill>
                  <a:schemeClr val="tx1"/>
                </a:solidFill>
              </a:defRPr>
            </a:lvl1pPr>
          </a:lstStyle>
          <a:p>
            <a:fld id="{FA4FCA09-A334-4A38-8A78-E51DCD588AB3}" type="slidenum">
              <a:rPr lang="en-US" smtClean="0"/>
              <a:t>‹#›</a:t>
            </a:fld>
            <a:endParaRPr lang="en-US"/>
          </a:p>
        </p:txBody>
      </p:sp>
    </p:spTree>
    <p:extLst>
      <p:ext uri="{BB962C8B-B14F-4D97-AF65-F5344CB8AC3E}">
        <p14:creationId xmlns:p14="http://schemas.microsoft.com/office/powerpoint/2010/main" val="199085732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2" r:id="rId6"/>
    <p:sldLayoutId id="2147483667" r:id="rId7"/>
    <p:sldLayoutId id="2147483663" r:id="rId8"/>
    <p:sldLayoutId id="2147483664" r:id="rId9"/>
    <p:sldLayoutId id="2147483665" r:id="rId10"/>
    <p:sldLayoutId id="2147483666" r:id="rId1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npo.nl/start/serie/max-minicollege/seizoen-1/pijn-bij-de-ziekte-van-parkinson/afspelen"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1997864" y="538479"/>
            <a:ext cx="6689743" cy="1493521"/>
          </a:xfrm>
        </p:spPr>
        <p:txBody>
          <a:bodyPr>
            <a:normAutofit/>
          </a:bodyPr>
          <a:lstStyle/>
          <a:p>
            <a:r>
              <a:rPr lang="nl-NL" sz="3200" noProof="0" dirty="0"/>
              <a:t>Parkinson </a:t>
            </a:r>
            <a:br>
              <a:rPr lang="nl-NL" sz="3200" noProof="0" dirty="0"/>
            </a:br>
            <a:br>
              <a:rPr lang="nl-NL" sz="700" noProof="0" dirty="0"/>
            </a:br>
            <a:r>
              <a:rPr lang="nl-NL" sz="3200" noProof="0" dirty="0"/>
              <a:t>Kennis geeft Keuze</a:t>
            </a:r>
          </a:p>
        </p:txBody>
      </p:sp>
      <p:sp>
        <p:nvSpPr>
          <p:cNvPr id="3" name="Subtitle 2">
            <a:extLst>
              <a:ext uri="{FF2B5EF4-FFF2-40B4-BE49-F238E27FC236}">
                <a16:creationId xmlns:a16="http://schemas.microsoft.com/office/drawing/2014/main" id="{4A9A5D61-F449-757F-BC3D-7202A1051040}"/>
              </a:ext>
            </a:extLst>
          </p:cNvPr>
          <p:cNvSpPr>
            <a:spLocks noGrp="1"/>
          </p:cNvSpPr>
          <p:nvPr>
            <p:ph type="subTitle" idx="1"/>
          </p:nvPr>
        </p:nvSpPr>
        <p:spPr>
          <a:xfrm>
            <a:off x="1850381" y="4978400"/>
            <a:ext cx="7132320" cy="1566228"/>
          </a:xfrm>
        </p:spPr>
        <p:txBody>
          <a:bodyPr>
            <a:normAutofit lnSpcReduction="10000"/>
          </a:bodyPr>
          <a:lstStyle/>
          <a:p>
            <a:r>
              <a:rPr lang="nl-NL" sz="1600" noProof="0" dirty="0"/>
              <a:t>Monique Thoonsen</a:t>
            </a:r>
          </a:p>
          <a:p>
            <a:r>
              <a:rPr lang="nl-NL" sz="1600" dirty="0"/>
              <a:t>Fysiotherapeut (</a:t>
            </a:r>
            <a:r>
              <a:rPr lang="nl-NL" sz="1600" dirty="0" err="1"/>
              <a:t>np</a:t>
            </a:r>
            <a:r>
              <a:rPr lang="nl-NL" sz="1600" dirty="0"/>
              <a:t>) – Pedagoog – Auteur</a:t>
            </a:r>
          </a:p>
          <a:p>
            <a:r>
              <a:rPr lang="nl-NL" sz="1600" dirty="0"/>
              <a:t>Expert zintuiglijke prikkelverwerking</a:t>
            </a:r>
          </a:p>
          <a:p>
            <a:r>
              <a:rPr lang="nl-NL" sz="1600" dirty="0"/>
              <a:t>Ervaringsdeskundige Parkinson</a:t>
            </a:r>
          </a:p>
        </p:txBody>
      </p:sp>
      <p:sp>
        <p:nvSpPr>
          <p:cNvPr id="4" name="Footer Placeholder 3">
            <a:extLst>
              <a:ext uri="{FF2B5EF4-FFF2-40B4-BE49-F238E27FC236}">
                <a16:creationId xmlns:a16="http://schemas.microsoft.com/office/drawing/2014/main" id="{63C8BB7B-9140-53FD-33CA-44B30ACEDE49}"/>
              </a:ext>
            </a:extLst>
          </p:cNvPr>
          <p:cNvSpPr>
            <a:spLocks noGrp="1"/>
          </p:cNvSpPr>
          <p:nvPr>
            <p:ph type="ftr" sz="quarter" idx="11"/>
          </p:nvPr>
        </p:nvSpPr>
        <p:spPr>
          <a:xfrm>
            <a:off x="2326640" y="6453188"/>
            <a:ext cx="6434773" cy="365125"/>
          </a:xfrm>
        </p:spPr>
        <p:txBody>
          <a:bodyPr/>
          <a:lstStyle/>
          <a:p>
            <a:pPr algn="ctr"/>
            <a:r>
              <a:rPr lang="nl-NL" noProof="0" dirty="0"/>
              <a:t>Monique@PARKINSONBASICS.COM</a:t>
            </a:r>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14" name="Afbeelding 13" descr="Afbeelding met tekst, Lettertype, schermopname, logo&#10;&#10;Door AI gegenereerde inhoud is mogelijk onjuist.">
            <a:extLst>
              <a:ext uri="{FF2B5EF4-FFF2-40B4-BE49-F238E27FC236}">
                <a16:creationId xmlns:a16="http://schemas.microsoft.com/office/drawing/2014/main" id="{1EEFCDC8-BB44-6ADD-B27F-87C8C2F54C18}"/>
              </a:ext>
            </a:extLst>
          </p:cNvPr>
          <p:cNvPicPr>
            <a:picLocks noChangeAspect="1"/>
          </p:cNvPicPr>
          <p:nvPr/>
        </p:nvPicPr>
        <p:blipFill>
          <a:blip r:embed="rId3">
            <a:extLst>
              <a:ext uri="{28A0092B-C50C-407E-A947-70E740481C1C}">
                <a14:useLocalDpi xmlns:a14="http://schemas.microsoft.com/office/drawing/2010/main" val="0"/>
              </a:ext>
            </a:extLst>
          </a:blip>
          <a:srcRect l="24667" r="18534"/>
          <a:stretch>
            <a:fillRect/>
          </a:stretch>
        </p:blipFill>
        <p:spPr>
          <a:xfrm>
            <a:off x="2071670" y="2392561"/>
            <a:ext cx="6689743" cy="2072878"/>
          </a:xfrm>
          <a:prstGeom prst="rect">
            <a:avLst/>
          </a:prstGeom>
        </p:spPr>
      </p:pic>
    </p:spTree>
    <p:extLst>
      <p:ext uri="{BB962C8B-B14F-4D97-AF65-F5344CB8AC3E}">
        <p14:creationId xmlns:p14="http://schemas.microsoft.com/office/powerpoint/2010/main" val="1148410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0F1595-ACA5-2341-EF0B-04FF560F01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D6857-B624-B73F-302C-17A17F7EADD4}"/>
              </a:ext>
            </a:extLst>
          </p:cNvPr>
          <p:cNvSpPr>
            <a:spLocks noGrp="1"/>
          </p:cNvSpPr>
          <p:nvPr>
            <p:ph type="ctrTitle"/>
          </p:nvPr>
        </p:nvSpPr>
        <p:spPr>
          <a:xfrm>
            <a:off x="2354459" y="592868"/>
            <a:ext cx="5689600" cy="715962"/>
          </a:xfrm>
        </p:spPr>
        <p:txBody>
          <a:bodyPr vert="horz" lIns="91440" tIns="45720" rIns="91440" bIns="45720" rtlCol="0" anchor="b">
            <a:normAutofit/>
          </a:bodyPr>
          <a:lstStyle/>
          <a:p>
            <a:r>
              <a:rPr lang="nl-NL" sz="3200" dirty="0"/>
              <a:t>Praten over </a:t>
            </a:r>
            <a:r>
              <a:rPr lang="nl-NL" sz="3200" noProof="0" dirty="0"/>
              <a:t>√</a:t>
            </a:r>
          </a:p>
        </p:txBody>
      </p:sp>
      <p:sp>
        <p:nvSpPr>
          <p:cNvPr id="3" name="Footer Placeholder 2">
            <a:extLst>
              <a:ext uri="{FF2B5EF4-FFF2-40B4-BE49-F238E27FC236}">
                <a16:creationId xmlns:a16="http://schemas.microsoft.com/office/drawing/2014/main" id="{6F9A1022-9907-DB93-4B6F-6DA959543475}"/>
              </a:ext>
            </a:extLst>
          </p:cNvPr>
          <p:cNvSpPr>
            <a:spLocks noGrp="1"/>
          </p:cNvSpPr>
          <p:nvPr>
            <p:ph type="ftr" sz="quarter" idx="11"/>
          </p:nvPr>
        </p:nvSpPr>
        <p:spPr>
          <a:xfrm>
            <a:off x="6231118" y="6453188"/>
            <a:ext cx="2530295" cy="365125"/>
          </a:xfrm>
        </p:spPr>
        <p:txBody>
          <a:bodyPr vert="horz" lIns="91440" tIns="45720" rIns="91440" bIns="45720" rtlCol="0" anchor="ctr">
            <a:normAutofit/>
          </a:bodyPr>
          <a:lstStyle/>
          <a:p>
            <a:r>
              <a:rPr lang="nl-NL" noProof="0" dirty="0"/>
              <a:t>Monique@PARKINSONBASICS.COM</a:t>
            </a:r>
          </a:p>
        </p:txBody>
      </p:sp>
      <p:sp>
        <p:nvSpPr>
          <p:cNvPr id="16" name="TextBox 15">
            <a:extLst>
              <a:ext uri="{FF2B5EF4-FFF2-40B4-BE49-F238E27FC236}">
                <a16:creationId xmlns:a16="http://schemas.microsoft.com/office/drawing/2014/main" id="{99CD40E2-51E4-FF35-F7AB-A6A81ACDD765}"/>
              </a:ext>
            </a:extLst>
          </p:cNvPr>
          <p:cNvSpPr txBox="1"/>
          <p:nvPr/>
        </p:nvSpPr>
        <p:spPr>
          <a:xfrm>
            <a:off x="2002079" y="1818639"/>
            <a:ext cx="5862396" cy="4088511"/>
          </a:xfrm>
          <a:prstGeom prst="rect">
            <a:avLst/>
          </a:prstGeom>
        </p:spPr>
        <p:txBody>
          <a:bodyPr vert="horz" lIns="91440" tIns="45720" rIns="91440" bIns="45720" rtlCol="0">
            <a:normAutofit lnSpcReduction="10000"/>
          </a:bodyPr>
          <a:lstStyle/>
          <a:p>
            <a:pPr marL="457200" indent="-342900">
              <a:lnSpc>
                <a:spcPct val="120000"/>
              </a:lnSpc>
              <a:spcAft>
                <a:spcPts val="600"/>
              </a:spcAft>
              <a:buFont typeface="Arial" panose="020B0604020202020204" pitchFamily="34" charset="0"/>
              <a:buChar char="•"/>
            </a:pPr>
            <a:r>
              <a:rPr lang="nl-NL" sz="2000" noProof="0" dirty="0"/>
              <a:t>Stilzwijgen doorbreken om stappen te kunnen maken</a:t>
            </a:r>
          </a:p>
          <a:p>
            <a:pPr marL="114300">
              <a:lnSpc>
                <a:spcPct val="120000"/>
              </a:lnSpc>
              <a:spcAft>
                <a:spcPts val="600"/>
              </a:spcAft>
            </a:pPr>
            <a:endParaRPr lang="nl-NL" sz="2000" noProof="0" dirty="0"/>
          </a:p>
          <a:p>
            <a:pPr marL="114300">
              <a:lnSpc>
                <a:spcPct val="120000"/>
              </a:lnSpc>
              <a:spcAft>
                <a:spcPts val="600"/>
              </a:spcAft>
            </a:pPr>
            <a:r>
              <a:rPr lang="nl-NL" i="1" dirty="0"/>
              <a:t>Eerlijkheid is cruciaal, ook al is het soms moeilijk om bepaalde dingen te zeggen of te horen. </a:t>
            </a:r>
          </a:p>
          <a:p>
            <a:pPr marL="114300">
              <a:lnSpc>
                <a:spcPct val="120000"/>
              </a:lnSpc>
              <a:spcAft>
                <a:spcPts val="600"/>
              </a:spcAft>
            </a:pPr>
            <a:endParaRPr lang="nl-NL" i="1" dirty="0"/>
          </a:p>
          <a:p>
            <a:pPr marL="457200" indent="-342900">
              <a:lnSpc>
                <a:spcPct val="120000"/>
              </a:lnSpc>
              <a:spcAft>
                <a:spcPts val="600"/>
              </a:spcAft>
              <a:buFont typeface="Arial" panose="020B0604020202020204" pitchFamily="34" charset="0"/>
              <a:buChar char="•"/>
            </a:pPr>
            <a:r>
              <a:rPr lang="nl-NL" sz="2000" dirty="0"/>
              <a:t>Oefenen van het gesprek</a:t>
            </a:r>
          </a:p>
          <a:p>
            <a:pPr marL="114300">
              <a:lnSpc>
                <a:spcPct val="120000"/>
              </a:lnSpc>
              <a:spcAft>
                <a:spcPts val="600"/>
              </a:spcAft>
            </a:pPr>
            <a:endParaRPr lang="nl-NL" sz="2000" dirty="0"/>
          </a:p>
          <a:p>
            <a:pPr marL="114300">
              <a:lnSpc>
                <a:spcPct val="120000"/>
              </a:lnSpc>
              <a:spcAft>
                <a:spcPts val="600"/>
              </a:spcAft>
            </a:pPr>
            <a:r>
              <a:rPr lang="nl-NL" i="1" dirty="0"/>
              <a:t>Ik heb het onderwerp aangekaart bij mijn huisarts en zij heeft ons doorverwezen naar een seksuoloog.</a:t>
            </a:r>
            <a:endParaRPr lang="nl-NL" i="1"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75E76EDA-545D-C23B-98ED-552938B5B278}"/>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46074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FBF0C6-6040-AD61-86FB-97126FE23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0A4E4-42F9-5E95-A54A-2F5309C7E553}"/>
              </a:ext>
            </a:extLst>
          </p:cNvPr>
          <p:cNvSpPr>
            <a:spLocks noGrp="1"/>
          </p:cNvSpPr>
          <p:nvPr>
            <p:ph type="ctrTitle"/>
          </p:nvPr>
        </p:nvSpPr>
        <p:spPr>
          <a:xfrm>
            <a:off x="2354459" y="592868"/>
            <a:ext cx="5689600" cy="715962"/>
          </a:xfrm>
        </p:spPr>
        <p:txBody>
          <a:bodyPr vert="horz" lIns="91440" tIns="45720" rIns="91440" bIns="45720" rtlCol="0" anchor="b">
            <a:normAutofit/>
          </a:bodyPr>
          <a:lstStyle/>
          <a:p>
            <a:r>
              <a:rPr lang="nl-NL" sz="3200" dirty="0"/>
              <a:t>Praten over </a:t>
            </a:r>
            <a:r>
              <a:rPr lang="nl-NL" sz="3200" noProof="0" dirty="0"/>
              <a:t>√</a:t>
            </a:r>
          </a:p>
        </p:txBody>
      </p:sp>
      <p:sp>
        <p:nvSpPr>
          <p:cNvPr id="3" name="Footer Placeholder 2">
            <a:extLst>
              <a:ext uri="{FF2B5EF4-FFF2-40B4-BE49-F238E27FC236}">
                <a16:creationId xmlns:a16="http://schemas.microsoft.com/office/drawing/2014/main" id="{30C24E1E-433C-EC3D-50E4-0DFD110ADD07}"/>
              </a:ext>
            </a:extLst>
          </p:cNvPr>
          <p:cNvSpPr>
            <a:spLocks noGrp="1"/>
          </p:cNvSpPr>
          <p:nvPr>
            <p:ph type="ftr" sz="quarter" idx="11"/>
          </p:nvPr>
        </p:nvSpPr>
        <p:spPr>
          <a:xfrm>
            <a:off x="6231118" y="6453188"/>
            <a:ext cx="2530295" cy="365125"/>
          </a:xfrm>
        </p:spPr>
        <p:txBody>
          <a:bodyPr vert="horz" lIns="91440" tIns="45720" rIns="91440" bIns="45720" rtlCol="0" anchor="ctr">
            <a:normAutofit/>
          </a:bodyPr>
          <a:lstStyle/>
          <a:p>
            <a:r>
              <a:rPr lang="nl-NL" noProof="0" dirty="0"/>
              <a:t>Monique@PARKINSONBASICS.COM</a:t>
            </a:r>
          </a:p>
        </p:txBody>
      </p:sp>
      <p:sp>
        <p:nvSpPr>
          <p:cNvPr id="16" name="TextBox 15">
            <a:extLst>
              <a:ext uri="{FF2B5EF4-FFF2-40B4-BE49-F238E27FC236}">
                <a16:creationId xmlns:a16="http://schemas.microsoft.com/office/drawing/2014/main" id="{501E7BC5-3147-F55E-0833-61DF69A6D75A}"/>
              </a:ext>
            </a:extLst>
          </p:cNvPr>
          <p:cNvSpPr txBox="1"/>
          <p:nvPr/>
        </p:nvSpPr>
        <p:spPr>
          <a:xfrm>
            <a:off x="2002079" y="1818639"/>
            <a:ext cx="5862396" cy="4088511"/>
          </a:xfrm>
          <a:prstGeom prst="rect">
            <a:avLst/>
          </a:prstGeom>
        </p:spPr>
        <p:txBody>
          <a:bodyPr vert="horz" lIns="91440" tIns="45720" rIns="91440" bIns="45720" rtlCol="0">
            <a:normAutofit/>
          </a:bodyPr>
          <a:lstStyle/>
          <a:p>
            <a:pPr marL="457200" indent="-342900">
              <a:lnSpc>
                <a:spcPct val="120000"/>
              </a:lnSpc>
              <a:spcAft>
                <a:spcPts val="600"/>
              </a:spcAft>
              <a:buFont typeface="Arial" panose="020B0604020202020204" pitchFamily="34" charset="0"/>
              <a:buChar char="•"/>
            </a:pPr>
            <a:r>
              <a:rPr lang="nl-NL" sz="2000" noProof="0" dirty="0"/>
              <a:t>Vooraf en tijdens</a:t>
            </a:r>
          </a:p>
          <a:p>
            <a:pPr marL="914400" lvl="1" indent="-342900">
              <a:lnSpc>
                <a:spcPct val="120000"/>
              </a:lnSpc>
              <a:spcAft>
                <a:spcPts val="600"/>
              </a:spcAft>
              <a:buFont typeface="Arial" panose="020B0604020202020204" pitchFamily="34" charset="0"/>
              <a:buChar char="•"/>
            </a:pPr>
            <a:r>
              <a:rPr lang="nl-NL" sz="2000" noProof="0" dirty="0"/>
              <a:t>Houdingen/kussens</a:t>
            </a:r>
          </a:p>
          <a:p>
            <a:pPr marL="914400" lvl="1" indent="-342900">
              <a:lnSpc>
                <a:spcPct val="120000"/>
              </a:lnSpc>
              <a:spcAft>
                <a:spcPts val="600"/>
              </a:spcAft>
              <a:buFont typeface="Arial" panose="020B0604020202020204" pitchFamily="34" charset="0"/>
              <a:buChar char="•"/>
            </a:pPr>
            <a:r>
              <a:rPr lang="nl-NL" sz="2000" noProof="0" dirty="0"/>
              <a:t>Kramp</a:t>
            </a:r>
            <a:endParaRPr lang="nl-NL" sz="2000" dirty="0"/>
          </a:p>
          <a:p>
            <a:pPr marL="914400" lvl="1" indent="-342900">
              <a:lnSpc>
                <a:spcPct val="120000"/>
              </a:lnSpc>
              <a:spcAft>
                <a:spcPts val="600"/>
              </a:spcAft>
              <a:buFont typeface="Arial" panose="020B0604020202020204" pitchFamily="34" charset="0"/>
              <a:buChar char="•"/>
            </a:pPr>
            <a:endParaRPr lang="nl-NL" sz="2000" noProof="0" dirty="0"/>
          </a:p>
          <a:p>
            <a:pPr marL="457200" indent="-342900">
              <a:lnSpc>
                <a:spcPct val="120000"/>
              </a:lnSpc>
              <a:spcAft>
                <a:spcPts val="600"/>
              </a:spcAft>
              <a:buFont typeface="Arial" panose="020B0604020202020204" pitchFamily="34" charset="0"/>
              <a:buChar char="•"/>
            </a:pPr>
            <a:r>
              <a:rPr lang="nl-NL" sz="2000" noProof="0" dirty="0"/>
              <a:t>Variëren op hoe het altijd is gegaan</a:t>
            </a:r>
            <a:endParaRPr lang="nl-NL" sz="2000" dirty="0"/>
          </a:p>
          <a:p>
            <a:pPr marL="914400" lvl="1" indent="-342900">
              <a:lnSpc>
                <a:spcPct val="120000"/>
              </a:lnSpc>
              <a:spcAft>
                <a:spcPts val="600"/>
              </a:spcAft>
              <a:buFont typeface="Arial" panose="020B0604020202020204" pitchFamily="34" charset="0"/>
              <a:buChar char="•"/>
            </a:pPr>
            <a:r>
              <a:rPr lang="nl-NL" sz="2000" noProof="0" dirty="0"/>
              <a:t>Hoe starten we</a:t>
            </a:r>
          </a:p>
          <a:p>
            <a:pPr marL="1371600" lvl="2" indent="-342900">
              <a:lnSpc>
                <a:spcPct val="120000"/>
              </a:lnSpc>
              <a:spcAft>
                <a:spcPts val="600"/>
              </a:spcAft>
              <a:buFont typeface="Courier New" panose="02070309020205020404" pitchFamily="49" charset="0"/>
              <a:buChar char="o"/>
            </a:pPr>
            <a:r>
              <a:rPr lang="nl-NL" sz="2000" noProof="0" dirty="0"/>
              <a:t>Wie</a:t>
            </a:r>
            <a:r>
              <a:rPr lang="nl-NL" sz="2000" dirty="0"/>
              <a:t> initieert?</a:t>
            </a:r>
          </a:p>
          <a:p>
            <a:pPr marL="1371600" lvl="2" indent="-342900">
              <a:lnSpc>
                <a:spcPct val="120000"/>
              </a:lnSpc>
              <a:spcAft>
                <a:spcPts val="600"/>
              </a:spcAft>
              <a:buFont typeface="Courier New" panose="02070309020205020404" pitchFamily="49" charset="0"/>
              <a:buChar char="o"/>
            </a:pPr>
            <a:r>
              <a:rPr lang="nl-NL" sz="2000" noProof="0" dirty="0"/>
              <a:t>Telefoon en deurbel uit</a:t>
            </a:r>
          </a:p>
          <a:p>
            <a:pPr marL="914400" lvl="1" indent="-342900">
              <a:lnSpc>
                <a:spcPct val="120000"/>
              </a:lnSpc>
              <a:spcAft>
                <a:spcPts val="600"/>
              </a:spcAft>
              <a:buFont typeface="Arial" panose="020B0604020202020204" pitchFamily="34" charset="0"/>
              <a:buChar char="•"/>
            </a:pPr>
            <a:r>
              <a:rPr lang="nl-NL" sz="2000" dirty="0"/>
              <a:t>Wanneer (medicatietijden, energie)</a:t>
            </a:r>
            <a:endParaRPr lang="nl-NL" sz="2000" noProof="0" dirty="0"/>
          </a:p>
          <a:p>
            <a:pPr marL="400050" indent="-285750">
              <a:lnSpc>
                <a:spcPct val="120000"/>
              </a:lnSpc>
              <a:spcAft>
                <a:spcPts val="600"/>
              </a:spcAft>
              <a:buFont typeface="Wingdings" panose="05000000000000000000" pitchFamily="2" charset="2"/>
              <a:buChar char="Ø"/>
            </a:pPr>
            <a:endParaRPr lang="nl-NL" sz="2000"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a:p>
            <a:pPr indent="-228600">
              <a:lnSpc>
                <a:spcPct val="12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38C88722-F849-265E-BCF7-61E3D70CF76E}"/>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8" name="Picture 7" descr="A cartoon of a person lying on a pillow&#10;&#10;AI-generated content may be incorrect.">
            <a:extLst>
              <a:ext uri="{FF2B5EF4-FFF2-40B4-BE49-F238E27FC236}">
                <a16:creationId xmlns:a16="http://schemas.microsoft.com/office/drawing/2014/main" id="{67664B4F-EFAC-CCEC-8E35-782D26089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887" y="1590667"/>
            <a:ext cx="2767818" cy="1154397"/>
          </a:xfrm>
          <a:prstGeom prst="rect">
            <a:avLst/>
          </a:prstGeom>
        </p:spPr>
      </p:pic>
      <p:pic>
        <p:nvPicPr>
          <p:cNvPr id="10" name="Picture 9" descr="A cartoon of a foot&#10;&#10;AI-generated content may be incorrect.">
            <a:extLst>
              <a:ext uri="{FF2B5EF4-FFF2-40B4-BE49-F238E27FC236}">
                <a16:creationId xmlns:a16="http://schemas.microsoft.com/office/drawing/2014/main" id="{E4577AD7-E6EC-ECB7-8D50-9F11C89301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1119" y="2883124"/>
            <a:ext cx="1270802" cy="815956"/>
          </a:xfrm>
          <a:prstGeom prst="rect">
            <a:avLst/>
          </a:prstGeom>
        </p:spPr>
      </p:pic>
      <p:pic>
        <p:nvPicPr>
          <p:cNvPr id="12" name="Picture 11" descr="A cartoon of a foot&#10;&#10;AI-generated content may be incorrect.">
            <a:extLst>
              <a:ext uri="{FF2B5EF4-FFF2-40B4-BE49-F238E27FC236}">
                <a16:creationId xmlns:a16="http://schemas.microsoft.com/office/drawing/2014/main" id="{F872687D-CB1B-2D47-F634-2A7DFB7707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9073" y="2956391"/>
            <a:ext cx="1270803" cy="815957"/>
          </a:xfrm>
          <a:prstGeom prst="rect">
            <a:avLst/>
          </a:prstGeom>
        </p:spPr>
      </p:pic>
    </p:spTree>
    <p:extLst>
      <p:ext uri="{BB962C8B-B14F-4D97-AF65-F5344CB8AC3E}">
        <p14:creationId xmlns:p14="http://schemas.microsoft.com/office/powerpoint/2010/main" val="133715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18B62D-3A86-44C1-B1E8-6274A5BB84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AC9183-40C0-A91F-2E44-1D79A4576745}"/>
              </a:ext>
            </a:extLst>
          </p:cNvPr>
          <p:cNvSpPr>
            <a:spLocks noGrp="1"/>
          </p:cNvSpPr>
          <p:nvPr>
            <p:ph type="ctrTitle"/>
          </p:nvPr>
        </p:nvSpPr>
        <p:spPr>
          <a:xfrm>
            <a:off x="2519052" y="422377"/>
            <a:ext cx="5689600" cy="754062"/>
          </a:xfrm>
        </p:spPr>
        <p:txBody>
          <a:bodyPr vert="horz" lIns="91440" tIns="45720" rIns="91440" bIns="45720" rtlCol="0" anchor="b">
            <a:normAutofit/>
          </a:bodyPr>
          <a:lstStyle/>
          <a:p>
            <a:r>
              <a:rPr lang="nl-NL" sz="3200" dirty="0"/>
              <a:t>Chemie</a:t>
            </a:r>
            <a:endParaRPr lang="nl-NL" sz="3600" noProof="0" dirty="0"/>
          </a:p>
        </p:txBody>
      </p:sp>
      <p:sp>
        <p:nvSpPr>
          <p:cNvPr id="3" name="Footer Placeholder 2">
            <a:extLst>
              <a:ext uri="{FF2B5EF4-FFF2-40B4-BE49-F238E27FC236}">
                <a16:creationId xmlns:a16="http://schemas.microsoft.com/office/drawing/2014/main" id="{F9F1A60C-E698-CCF3-83FD-3DF4196EEBAF}"/>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2A5859B6-6866-47A3-1917-DD37A41854AC}"/>
              </a:ext>
            </a:extLst>
          </p:cNvPr>
          <p:cNvSpPr txBox="1"/>
          <p:nvPr/>
        </p:nvSpPr>
        <p:spPr>
          <a:xfrm>
            <a:off x="2015765" y="1821205"/>
            <a:ext cx="5862961" cy="4096512"/>
          </a:xfrm>
          <a:prstGeom prst="rect">
            <a:avLst/>
          </a:prstGeom>
        </p:spPr>
        <p:txBody>
          <a:bodyPr vert="horz" lIns="91440" tIns="45720" rIns="91440" bIns="45720" rtlCol="0">
            <a:normAutofit lnSpcReduction="10000"/>
          </a:bodyPr>
          <a:lstStyle/>
          <a:p>
            <a:pPr marL="342900" indent="-342900">
              <a:lnSpc>
                <a:spcPct val="120000"/>
              </a:lnSpc>
              <a:spcBef>
                <a:spcPts val="1000"/>
              </a:spcBef>
              <a:buFont typeface="Arial" panose="020B0604020202020204" pitchFamily="34" charset="0"/>
              <a:buChar char="•"/>
            </a:pPr>
            <a:r>
              <a:rPr lang="nl-NL" sz="2000" noProof="0" dirty="0"/>
              <a:t>Chemische boodschappers: o.a. </a:t>
            </a:r>
            <a:r>
              <a:rPr lang="nl-NL" sz="2000" b="1" noProof="0" dirty="0"/>
              <a:t>dopamine</a:t>
            </a:r>
            <a:r>
              <a:rPr lang="nl-NL" sz="2000" noProof="0" dirty="0"/>
              <a:t>	</a:t>
            </a:r>
          </a:p>
          <a:p>
            <a:pPr marL="800100" lvl="1" indent="-342900">
              <a:lnSpc>
                <a:spcPct val="120000"/>
              </a:lnSpc>
              <a:spcBef>
                <a:spcPts val="1000"/>
              </a:spcBef>
              <a:buFont typeface="Arial" panose="020B0604020202020204" pitchFamily="34" charset="0"/>
              <a:buChar char="•"/>
            </a:pPr>
            <a:r>
              <a:rPr lang="nl-NL" sz="2000" dirty="0"/>
              <a:t>Plezier en motivatie</a:t>
            </a:r>
          </a:p>
          <a:p>
            <a:pPr marL="800100" lvl="1" indent="-342900">
              <a:lnSpc>
                <a:spcPct val="120000"/>
              </a:lnSpc>
              <a:spcBef>
                <a:spcPts val="1000"/>
              </a:spcBef>
              <a:buFont typeface="Arial" panose="020B0604020202020204" pitchFamily="34" charset="0"/>
              <a:buChar char="•"/>
            </a:pPr>
            <a:r>
              <a:rPr lang="nl-NL" sz="2000" noProof="0" dirty="0"/>
              <a:t>Verlangen (te weinig/te veel)</a:t>
            </a:r>
          </a:p>
          <a:p>
            <a:pPr marL="800100" lvl="1" indent="-342900">
              <a:lnSpc>
                <a:spcPct val="120000"/>
              </a:lnSpc>
              <a:spcBef>
                <a:spcPts val="1000"/>
              </a:spcBef>
              <a:buFont typeface="Arial" panose="020B0604020202020204" pitchFamily="34" charset="0"/>
              <a:buChar char="•"/>
            </a:pPr>
            <a:r>
              <a:rPr lang="nl-NL" sz="2000" dirty="0"/>
              <a:t>Perceptie van seksuele prikkels</a:t>
            </a:r>
          </a:p>
          <a:p>
            <a:pPr marL="342900" indent="-342900">
              <a:lnSpc>
                <a:spcPct val="120000"/>
              </a:lnSpc>
              <a:spcBef>
                <a:spcPts val="1000"/>
              </a:spcBef>
              <a:buFont typeface="Arial" panose="020B0604020202020204" pitchFamily="34" charset="0"/>
              <a:buChar char="•"/>
            </a:pPr>
            <a:r>
              <a:rPr lang="nl-NL" sz="2000" dirty="0"/>
              <a:t>Tijdens seks en masturbatie wordt dopamine vrijgegeven </a:t>
            </a:r>
            <a:r>
              <a:rPr lang="nl-NL" sz="2000" dirty="0">
                <a:sym typeface="Wingdings" panose="05000000000000000000" pitchFamily="2" charset="2"/>
              </a:rPr>
              <a:t></a:t>
            </a:r>
          </a:p>
          <a:p>
            <a:pPr marL="342900" indent="-342900">
              <a:lnSpc>
                <a:spcPct val="120000"/>
              </a:lnSpc>
              <a:spcBef>
                <a:spcPts val="1000"/>
              </a:spcBef>
              <a:buFont typeface="Arial" panose="020B0604020202020204" pitchFamily="34" charset="0"/>
              <a:buChar char="•"/>
            </a:pPr>
            <a:r>
              <a:rPr lang="nl-NL" sz="2000" noProof="0" dirty="0">
                <a:sym typeface="Wingdings" panose="05000000000000000000" pitchFamily="2" charset="2"/>
              </a:rPr>
              <a:t>Intimiteit (aanraken, knuffelen) </a:t>
            </a:r>
          </a:p>
          <a:p>
            <a:pPr marL="800100" lvl="1" indent="-342900">
              <a:lnSpc>
                <a:spcPct val="120000"/>
              </a:lnSpc>
              <a:spcBef>
                <a:spcPts val="1000"/>
              </a:spcBef>
              <a:buFont typeface="Arial" panose="020B0604020202020204" pitchFamily="34" charset="0"/>
              <a:buChar char="•"/>
            </a:pPr>
            <a:r>
              <a:rPr lang="nl-NL" sz="2000" noProof="0" dirty="0">
                <a:sym typeface="Wingdings" panose="05000000000000000000" pitchFamily="2" charset="2"/>
              </a:rPr>
              <a:t>Verhogen endorfine</a:t>
            </a:r>
            <a:r>
              <a:rPr lang="nl-NL" sz="2000" dirty="0">
                <a:sym typeface="Wingdings" panose="05000000000000000000" pitchFamily="2" charset="2"/>
              </a:rPr>
              <a:t>s en oxytocine</a:t>
            </a:r>
          </a:p>
          <a:p>
            <a:pPr marL="800100" lvl="1" indent="-342900">
              <a:lnSpc>
                <a:spcPct val="120000"/>
              </a:lnSpc>
              <a:spcBef>
                <a:spcPts val="1000"/>
              </a:spcBef>
              <a:buFont typeface="Arial" panose="020B0604020202020204" pitchFamily="34" charset="0"/>
              <a:buChar char="•"/>
            </a:pPr>
            <a:r>
              <a:rPr lang="nl-NL" sz="2000" noProof="0" dirty="0">
                <a:sym typeface="Wingdings" panose="05000000000000000000" pitchFamily="2" charset="2"/>
              </a:rPr>
              <a:t>Verlagen stresshormonen</a:t>
            </a:r>
            <a:endParaRPr lang="nl-NL" sz="2000" noProof="0" dirty="0"/>
          </a:p>
        </p:txBody>
      </p:sp>
      <p:pic>
        <p:nvPicPr>
          <p:cNvPr id="7" name="Picture 6" descr="A purple and white rectangle&#10;&#10;Description automatically generated">
            <a:extLst>
              <a:ext uri="{FF2B5EF4-FFF2-40B4-BE49-F238E27FC236}">
                <a16:creationId xmlns:a16="http://schemas.microsoft.com/office/drawing/2014/main" id="{5A096FC4-86E0-6780-41C1-AF658C7DA88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2287317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FFCC64-A9AF-4FBE-DEFB-F0AA85CC8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796C9-E81F-0C68-6BDA-33E9078CA8E6}"/>
              </a:ext>
            </a:extLst>
          </p:cNvPr>
          <p:cNvSpPr>
            <a:spLocks noGrp="1"/>
          </p:cNvSpPr>
          <p:nvPr>
            <p:ph type="ctrTitle"/>
          </p:nvPr>
        </p:nvSpPr>
        <p:spPr>
          <a:xfrm>
            <a:off x="2519052" y="422377"/>
            <a:ext cx="5689600" cy="754062"/>
          </a:xfrm>
        </p:spPr>
        <p:txBody>
          <a:bodyPr vert="horz" lIns="91440" tIns="45720" rIns="91440" bIns="45720" rtlCol="0" anchor="b">
            <a:normAutofit/>
          </a:bodyPr>
          <a:lstStyle/>
          <a:p>
            <a:r>
              <a:rPr lang="nl-NL" sz="3200" dirty="0"/>
              <a:t>Motorische symptomen</a:t>
            </a:r>
            <a:endParaRPr lang="nl-NL" sz="3600" noProof="0" dirty="0"/>
          </a:p>
        </p:txBody>
      </p:sp>
      <p:sp>
        <p:nvSpPr>
          <p:cNvPr id="3" name="Footer Placeholder 2">
            <a:extLst>
              <a:ext uri="{FF2B5EF4-FFF2-40B4-BE49-F238E27FC236}">
                <a16:creationId xmlns:a16="http://schemas.microsoft.com/office/drawing/2014/main" id="{489F8EE5-3652-DDBD-6598-9337BC8DD9B8}"/>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E47222DA-F965-B6C9-B5A1-C81335A93A53}"/>
              </a:ext>
            </a:extLst>
          </p:cNvPr>
          <p:cNvSpPr txBox="1"/>
          <p:nvPr/>
        </p:nvSpPr>
        <p:spPr>
          <a:xfrm>
            <a:off x="2015765" y="1821205"/>
            <a:ext cx="7015219"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r>
              <a:rPr lang="nl-NL" sz="2000" dirty="0"/>
              <a:t>Partner vasthouden (pas houdingen aan)</a:t>
            </a:r>
          </a:p>
          <a:p>
            <a:pPr marL="342900" indent="-342900">
              <a:lnSpc>
                <a:spcPct val="120000"/>
              </a:lnSpc>
              <a:spcBef>
                <a:spcPts val="1000"/>
              </a:spcBef>
              <a:buFont typeface="Arial" panose="020B0604020202020204" pitchFamily="34" charset="0"/>
              <a:buChar char="•"/>
            </a:pPr>
            <a:r>
              <a:rPr lang="nl-NL" sz="2000" noProof="0" dirty="0"/>
              <a:t>Soepel bewegen, meebewegen (idem)</a:t>
            </a:r>
          </a:p>
          <a:p>
            <a:pPr marL="342900" indent="-342900">
              <a:lnSpc>
                <a:spcPct val="120000"/>
              </a:lnSpc>
              <a:spcBef>
                <a:spcPts val="1000"/>
              </a:spcBef>
              <a:buFont typeface="Arial" panose="020B0604020202020204" pitchFamily="34" charset="0"/>
              <a:buChar char="•"/>
            </a:pPr>
            <a:r>
              <a:rPr lang="nl-NL" sz="2000" dirty="0"/>
              <a:t>Positie behouden of veranderen (neem de tijd, gebruik satijnen lakens)</a:t>
            </a:r>
          </a:p>
          <a:p>
            <a:pPr marL="342900" indent="-342900">
              <a:lnSpc>
                <a:spcPct val="120000"/>
              </a:lnSpc>
              <a:spcBef>
                <a:spcPts val="1000"/>
              </a:spcBef>
              <a:buFont typeface="Arial" panose="020B0604020202020204" pitchFamily="34" charset="0"/>
              <a:buChar char="•"/>
            </a:pPr>
            <a:r>
              <a:rPr lang="nl-NL" sz="2000" noProof="0" dirty="0"/>
              <a:t>Fijne motoriek om te kunnen stimuleren (hulpmiddelen)</a:t>
            </a:r>
          </a:p>
          <a:p>
            <a:pPr marL="342900" indent="-342900">
              <a:lnSpc>
                <a:spcPct val="120000"/>
              </a:lnSpc>
              <a:spcBef>
                <a:spcPts val="1000"/>
              </a:spcBef>
              <a:buFont typeface="Arial" panose="020B0604020202020204" pitchFamily="34" charset="0"/>
              <a:buChar char="•"/>
            </a:pPr>
            <a:r>
              <a:rPr lang="nl-NL" sz="2000" dirty="0"/>
              <a:t>Herhaalde bewegingen uitvoeren (stoten, stimuleren)(hulpmiddelen, muziek, metronoom)</a:t>
            </a:r>
          </a:p>
          <a:p>
            <a:pPr marL="342900" indent="-342900">
              <a:lnSpc>
                <a:spcPct val="120000"/>
              </a:lnSpc>
              <a:spcBef>
                <a:spcPts val="1000"/>
              </a:spcBef>
              <a:buFont typeface="Arial" panose="020B0604020202020204" pitchFamily="34" charset="0"/>
              <a:buChar char="•"/>
            </a:pPr>
            <a:r>
              <a:rPr lang="nl-NL" sz="2000" noProof="0" dirty="0"/>
              <a:t>Subtiele lichaamstaal (uitnodigen voor een intiem moment)(maak afspraken hoe je </a:t>
            </a:r>
            <a:r>
              <a:rPr lang="nl-NL" sz="2000" noProof="0" dirty="0" err="1"/>
              <a:t>uitnodigd</a:t>
            </a:r>
            <a:r>
              <a:rPr lang="nl-NL" sz="2000" dirty="0"/>
              <a:t>)</a:t>
            </a:r>
            <a:endParaRPr lang="nl-NL" sz="2000" noProof="0" dirty="0"/>
          </a:p>
        </p:txBody>
      </p:sp>
      <p:pic>
        <p:nvPicPr>
          <p:cNvPr id="7" name="Picture 6" descr="A purple and white rectangle&#10;&#10;Description automatically generated">
            <a:extLst>
              <a:ext uri="{FF2B5EF4-FFF2-40B4-BE49-F238E27FC236}">
                <a16:creationId xmlns:a16="http://schemas.microsoft.com/office/drawing/2014/main" id="{0C6CB2DD-53EB-C91E-41F5-12C7B03CE563}"/>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745533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6B374C-E105-5327-0282-995563C85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95E8A-CB2F-0F00-C81A-76AAAB11B321}"/>
              </a:ext>
            </a:extLst>
          </p:cNvPr>
          <p:cNvSpPr>
            <a:spLocks noGrp="1"/>
          </p:cNvSpPr>
          <p:nvPr>
            <p:ph type="ctrTitle"/>
          </p:nvPr>
        </p:nvSpPr>
        <p:spPr>
          <a:xfrm>
            <a:off x="2519052" y="422377"/>
            <a:ext cx="5689600" cy="754062"/>
          </a:xfrm>
        </p:spPr>
        <p:txBody>
          <a:bodyPr vert="horz" lIns="91440" tIns="45720" rIns="91440" bIns="45720" rtlCol="0" anchor="b">
            <a:normAutofit/>
          </a:bodyPr>
          <a:lstStyle/>
          <a:p>
            <a:r>
              <a:rPr lang="nl-NL" sz="3200" dirty="0"/>
              <a:t>Motorische symptomen</a:t>
            </a:r>
            <a:endParaRPr lang="nl-NL" sz="3600" noProof="0" dirty="0"/>
          </a:p>
        </p:txBody>
      </p:sp>
      <p:sp>
        <p:nvSpPr>
          <p:cNvPr id="3" name="Footer Placeholder 2">
            <a:extLst>
              <a:ext uri="{FF2B5EF4-FFF2-40B4-BE49-F238E27FC236}">
                <a16:creationId xmlns:a16="http://schemas.microsoft.com/office/drawing/2014/main" id="{5E5C7391-A250-4426-07A5-6FDA2C8FEECD}"/>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DD2F0602-A596-7E59-0934-BAD20CE00764}"/>
              </a:ext>
            </a:extLst>
          </p:cNvPr>
          <p:cNvSpPr txBox="1"/>
          <p:nvPr/>
        </p:nvSpPr>
        <p:spPr>
          <a:xfrm>
            <a:off x="2015765" y="1821204"/>
            <a:ext cx="6265206" cy="4343289"/>
          </a:xfrm>
          <a:prstGeom prst="rect">
            <a:avLst/>
          </a:prstGeom>
        </p:spPr>
        <p:txBody>
          <a:bodyPr vert="horz" lIns="91440" tIns="45720" rIns="91440" bIns="45720" rtlCol="0">
            <a:normAutofit/>
          </a:bodyPr>
          <a:lstStyle/>
          <a:p>
            <a:pPr>
              <a:lnSpc>
                <a:spcPct val="120000"/>
              </a:lnSpc>
              <a:spcBef>
                <a:spcPts val="1000"/>
              </a:spcBef>
            </a:pPr>
            <a:r>
              <a:rPr lang="nl-NL" i="1" dirty="0"/>
              <a:t>Ik heb één hand die ik tijdens de seks kan gebruiken. De andere werkt niet mee.</a:t>
            </a:r>
          </a:p>
          <a:p>
            <a:pPr>
              <a:lnSpc>
                <a:spcPct val="120000"/>
              </a:lnSpc>
              <a:spcBef>
                <a:spcPts val="1000"/>
              </a:spcBef>
            </a:pPr>
            <a:endParaRPr lang="nl-NL" sz="1200" i="1" dirty="0"/>
          </a:p>
          <a:p>
            <a:pPr>
              <a:lnSpc>
                <a:spcPct val="120000"/>
              </a:lnSpc>
              <a:spcBef>
                <a:spcPts val="1000"/>
              </a:spcBef>
            </a:pPr>
            <a:r>
              <a:rPr lang="nl-NL" i="1" dirty="0"/>
              <a:t>Affectieve gebaren, zoals elkaar strelen en aaien, dienen als onze signalen.</a:t>
            </a:r>
          </a:p>
          <a:p>
            <a:pPr>
              <a:lnSpc>
                <a:spcPct val="120000"/>
              </a:lnSpc>
              <a:spcBef>
                <a:spcPts val="1000"/>
              </a:spcBef>
            </a:pPr>
            <a:endParaRPr lang="nl-NL" sz="1200" i="1" dirty="0"/>
          </a:p>
          <a:p>
            <a:pPr>
              <a:lnSpc>
                <a:spcPct val="120000"/>
              </a:lnSpc>
              <a:spcBef>
                <a:spcPts val="1000"/>
              </a:spcBef>
            </a:pPr>
            <a:r>
              <a:rPr lang="nl-NL" i="1" dirty="0"/>
              <a:t>Wanneer het gevoel richting een orgasme opbouwt, begint mijn linkerarm oncontroleerbaar te schudden. Het is zeer afleidend en ik verlies het gevoel. Ik heb gemerkt dat wanneer ik een kussen vasthoud, het niet gebeurt. </a:t>
            </a:r>
            <a:endParaRPr lang="nl-NL" i="1" noProof="0" dirty="0"/>
          </a:p>
        </p:txBody>
      </p:sp>
      <p:pic>
        <p:nvPicPr>
          <p:cNvPr id="7" name="Picture 6" descr="A purple and white rectangle&#10;&#10;Description automatically generated">
            <a:extLst>
              <a:ext uri="{FF2B5EF4-FFF2-40B4-BE49-F238E27FC236}">
                <a16:creationId xmlns:a16="http://schemas.microsoft.com/office/drawing/2014/main" id="{4451AB3B-1D72-8CBE-4704-DEA8885934FB}"/>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3390115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2642B0-7254-8EBB-8823-4293EF14E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78D7C8-B1E8-B685-E2CD-D3FDD6169BC8}"/>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Motorische symptomen </a:t>
            </a:r>
            <a:r>
              <a:rPr lang="nl-NL" dirty="0"/>
              <a:t>√</a:t>
            </a:r>
            <a:endParaRPr lang="nl-NL" noProof="0" dirty="0"/>
          </a:p>
        </p:txBody>
      </p:sp>
      <p:sp>
        <p:nvSpPr>
          <p:cNvPr id="3" name="Footer Placeholder 2">
            <a:extLst>
              <a:ext uri="{FF2B5EF4-FFF2-40B4-BE49-F238E27FC236}">
                <a16:creationId xmlns:a16="http://schemas.microsoft.com/office/drawing/2014/main" id="{2113E03C-564E-0DF6-90C1-2717BC739604}"/>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4BAE08C6-69FD-130F-15A9-B05A28DA4983}"/>
              </a:ext>
            </a:extLst>
          </p:cNvPr>
          <p:cNvSpPr txBox="1"/>
          <p:nvPr/>
        </p:nvSpPr>
        <p:spPr>
          <a:xfrm>
            <a:off x="2015765" y="1821205"/>
            <a:ext cx="6624801"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r>
              <a:rPr lang="nl-NL" sz="2000" noProof="0" dirty="0"/>
              <a:t>Muziek als cue (ritme)</a:t>
            </a:r>
          </a:p>
          <a:p>
            <a:pPr marL="800100" lvl="1" indent="-342900">
              <a:lnSpc>
                <a:spcPct val="120000"/>
              </a:lnSpc>
              <a:spcBef>
                <a:spcPts val="1000"/>
              </a:spcBef>
              <a:buFont typeface="Arial" panose="020B0604020202020204" pitchFamily="34" charset="0"/>
              <a:buChar char="•"/>
            </a:pPr>
            <a:r>
              <a:rPr lang="nl-NL" sz="2000" dirty="0" err="1"/>
              <a:t>Playlists</a:t>
            </a:r>
            <a:r>
              <a:rPr lang="nl-NL" sz="2000" dirty="0"/>
              <a:t> met 140 of 150 bpm</a:t>
            </a:r>
            <a:endParaRPr lang="nl-NL" sz="2000" noProof="0" dirty="0"/>
          </a:p>
          <a:p>
            <a:pPr marL="342900" indent="-342900">
              <a:lnSpc>
                <a:spcPct val="120000"/>
              </a:lnSpc>
              <a:spcBef>
                <a:spcPts val="1000"/>
              </a:spcBef>
              <a:buFont typeface="Arial" panose="020B0604020202020204" pitchFamily="34" charset="0"/>
              <a:buChar char="•"/>
            </a:pPr>
            <a:r>
              <a:rPr lang="nl-NL" sz="2000" dirty="0"/>
              <a:t>Metronoom</a:t>
            </a:r>
          </a:p>
          <a:p>
            <a:pPr marL="342900" indent="-342900">
              <a:lnSpc>
                <a:spcPct val="120000"/>
              </a:lnSpc>
              <a:spcBef>
                <a:spcPts val="1000"/>
              </a:spcBef>
              <a:buFont typeface="Arial" panose="020B0604020202020204" pitchFamily="34" charset="0"/>
              <a:buChar char="•"/>
            </a:pPr>
            <a:r>
              <a:rPr lang="nl-NL" sz="2000" dirty="0"/>
              <a:t>Elkaar helpen (handen op heupen partner)</a:t>
            </a:r>
          </a:p>
          <a:p>
            <a:pPr marL="342900" indent="-342900">
              <a:lnSpc>
                <a:spcPct val="120000"/>
              </a:lnSpc>
              <a:spcBef>
                <a:spcPts val="1000"/>
              </a:spcBef>
              <a:buFont typeface="Arial" panose="020B0604020202020204" pitchFamily="34" charset="0"/>
              <a:buChar char="•"/>
            </a:pPr>
            <a:endParaRPr lang="nl-NL" sz="2000" dirty="0"/>
          </a:p>
          <a:p>
            <a:pPr>
              <a:lnSpc>
                <a:spcPct val="120000"/>
              </a:lnSpc>
              <a:spcBef>
                <a:spcPts val="1000"/>
              </a:spcBef>
            </a:pPr>
            <a:r>
              <a:rPr lang="nl-NL" i="1" dirty="0"/>
              <a:t>Wanneer ik bovenop zit, kan ik soms geen ritme behouden. Mijn heupen stoppen gewoon met bewegen. Mijn partner weet dit en reageert op mijn fysieke signaal om van positie te veranderen.</a:t>
            </a:r>
            <a:endParaRPr lang="nl-NL" i="1" noProof="0" dirty="0"/>
          </a:p>
        </p:txBody>
      </p:sp>
      <p:pic>
        <p:nvPicPr>
          <p:cNvPr id="7" name="Picture 6" descr="A purple and white rectangle&#10;&#10;Description automatically generated">
            <a:extLst>
              <a:ext uri="{FF2B5EF4-FFF2-40B4-BE49-F238E27FC236}">
                <a16:creationId xmlns:a16="http://schemas.microsoft.com/office/drawing/2014/main" id="{830043E1-D43B-FFE7-9389-AABF28C355C6}"/>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805802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35D3EA-D325-7F8F-18C8-033058333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CBF983-E863-3D53-72C5-3EC255A81598}"/>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Motorische symptomen </a:t>
            </a:r>
            <a:r>
              <a:rPr lang="nl-NL" dirty="0"/>
              <a:t>√</a:t>
            </a:r>
            <a:endParaRPr lang="nl-NL" noProof="0" dirty="0"/>
          </a:p>
        </p:txBody>
      </p:sp>
      <p:sp>
        <p:nvSpPr>
          <p:cNvPr id="3" name="Footer Placeholder 2">
            <a:extLst>
              <a:ext uri="{FF2B5EF4-FFF2-40B4-BE49-F238E27FC236}">
                <a16:creationId xmlns:a16="http://schemas.microsoft.com/office/drawing/2014/main" id="{416A1761-8BED-0DE7-70A9-E704A411FCE0}"/>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A960A202-B02E-9370-EFAD-50E682A16D97}"/>
              </a:ext>
            </a:extLst>
          </p:cNvPr>
          <p:cNvSpPr txBox="1"/>
          <p:nvPr/>
        </p:nvSpPr>
        <p:spPr>
          <a:xfrm>
            <a:off x="2015765" y="1821205"/>
            <a:ext cx="6830284"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r>
              <a:rPr lang="nl-NL" sz="2000" noProof="0" dirty="0"/>
              <a:t>Bodylotion, glijmiddel</a:t>
            </a:r>
          </a:p>
          <a:p>
            <a:pPr marL="800100" lvl="1" indent="-342900">
              <a:lnSpc>
                <a:spcPct val="120000"/>
              </a:lnSpc>
              <a:spcBef>
                <a:spcPts val="1000"/>
              </a:spcBef>
              <a:buFont typeface="Arial" panose="020B0604020202020204" pitchFamily="34" charset="0"/>
              <a:buChar char="•"/>
            </a:pPr>
            <a:r>
              <a:rPr lang="nl-NL" sz="2000" dirty="0"/>
              <a:t>Begin met het geven van een massage, wellicht worden de bewegingen en gebieden steeds intiemer</a:t>
            </a:r>
            <a:endParaRPr lang="nl-NL" sz="2000" noProof="0" dirty="0"/>
          </a:p>
          <a:p>
            <a:pPr marL="342900" indent="-342900">
              <a:lnSpc>
                <a:spcPct val="120000"/>
              </a:lnSpc>
              <a:spcBef>
                <a:spcPts val="1000"/>
              </a:spcBef>
              <a:buFont typeface="Arial" panose="020B0604020202020204" pitchFamily="34" charset="0"/>
              <a:buChar char="•"/>
            </a:pPr>
            <a:r>
              <a:rPr lang="nl-NL" sz="2000" dirty="0"/>
              <a:t>Madopar </a:t>
            </a:r>
            <a:r>
              <a:rPr lang="nl-NL" sz="2000" dirty="0" err="1"/>
              <a:t>disper</a:t>
            </a:r>
            <a:r>
              <a:rPr lang="nl-NL" sz="2000" dirty="0"/>
              <a:t> vooraf (snelwerkende levodopa)</a:t>
            </a:r>
          </a:p>
          <a:p>
            <a:pPr marL="342900" indent="-342900">
              <a:lnSpc>
                <a:spcPct val="120000"/>
              </a:lnSpc>
              <a:spcBef>
                <a:spcPts val="1000"/>
              </a:spcBef>
              <a:buFont typeface="Arial" panose="020B0604020202020204" pitchFamily="34" charset="0"/>
              <a:buChar char="•"/>
            </a:pPr>
            <a:r>
              <a:rPr lang="nl-NL" sz="2000" noProof="0" dirty="0" err="1"/>
              <a:t>Ste</a:t>
            </a:r>
            <a:r>
              <a:rPr lang="nl-NL" sz="2000" dirty="0" err="1"/>
              <a:t>vig</a:t>
            </a:r>
            <a:r>
              <a:rPr lang="nl-NL" sz="2000" dirty="0"/>
              <a:t> matras(draaien is eenvoudiger)</a:t>
            </a:r>
          </a:p>
          <a:p>
            <a:pPr marL="342900" indent="-342900">
              <a:lnSpc>
                <a:spcPct val="120000"/>
              </a:lnSpc>
              <a:spcBef>
                <a:spcPts val="1000"/>
              </a:spcBef>
              <a:buFont typeface="Arial" panose="020B0604020202020204" pitchFamily="34" charset="0"/>
              <a:buChar char="•"/>
            </a:pPr>
            <a:r>
              <a:rPr lang="nl-NL" sz="2000" dirty="0" err="1"/>
              <a:t>Bedbeugel</a:t>
            </a:r>
            <a:endParaRPr lang="nl-NL" sz="2000" dirty="0"/>
          </a:p>
          <a:p>
            <a:pPr marL="342900" indent="-342900">
              <a:lnSpc>
                <a:spcPct val="120000"/>
              </a:lnSpc>
              <a:spcBef>
                <a:spcPts val="1000"/>
              </a:spcBef>
              <a:buFont typeface="Arial" panose="020B0604020202020204" pitchFamily="34" charset="0"/>
              <a:buChar char="•"/>
            </a:pPr>
            <a:r>
              <a:rPr lang="nl-NL" sz="2000" dirty="0"/>
              <a:t>Lakens van satijn</a:t>
            </a:r>
            <a:endParaRPr lang="nl-NL" sz="2000" noProof="0" dirty="0"/>
          </a:p>
        </p:txBody>
      </p:sp>
      <p:pic>
        <p:nvPicPr>
          <p:cNvPr id="7" name="Picture 6" descr="A purple and white rectangle&#10;&#10;Description automatically generated">
            <a:extLst>
              <a:ext uri="{FF2B5EF4-FFF2-40B4-BE49-F238E27FC236}">
                <a16:creationId xmlns:a16="http://schemas.microsoft.com/office/drawing/2014/main" id="{A210B305-F39D-FA58-D024-9629E85F612C}"/>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6" name="Picture 5">
            <a:extLst>
              <a:ext uri="{FF2B5EF4-FFF2-40B4-BE49-F238E27FC236}">
                <a16:creationId xmlns:a16="http://schemas.microsoft.com/office/drawing/2014/main" id="{79BC6189-003F-C710-A68A-C7D5A9AE6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897" y="4481967"/>
            <a:ext cx="1774996" cy="1774996"/>
          </a:xfrm>
          <a:prstGeom prst="rect">
            <a:avLst/>
          </a:prstGeom>
        </p:spPr>
      </p:pic>
    </p:spTree>
    <p:extLst>
      <p:ext uri="{BB962C8B-B14F-4D97-AF65-F5344CB8AC3E}">
        <p14:creationId xmlns:p14="http://schemas.microsoft.com/office/powerpoint/2010/main" val="2910864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668F32-BA1E-B4C5-3316-AAB197992C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A337E-734A-724D-8ABA-B3BD7778C6BE}"/>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Motorische symptomen </a:t>
            </a:r>
            <a:r>
              <a:rPr lang="nl-NL" dirty="0"/>
              <a:t>√</a:t>
            </a:r>
            <a:endParaRPr lang="nl-NL" noProof="0" dirty="0"/>
          </a:p>
        </p:txBody>
      </p:sp>
      <p:sp>
        <p:nvSpPr>
          <p:cNvPr id="3" name="Footer Placeholder 2">
            <a:extLst>
              <a:ext uri="{FF2B5EF4-FFF2-40B4-BE49-F238E27FC236}">
                <a16:creationId xmlns:a16="http://schemas.microsoft.com/office/drawing/2014/main" id="{654350E3-23B7-7A61-F052-31127C110B0A}"/>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E73A3CB3-6AC2-6899-1C06-3E9CD3757C35}"/>
              </a:ext>
            </a:extLst>
          </p:cNvPr>
          <p:cNvSpPr txBox="1"/>
          <p:nvPr/>
        </p:nvSpPr>
        <p:spPr>
          <a:xfrm>
            <a:off x="2015765" y="1821205"/>
            <a:ext cx="5862961"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r>
              <a:rPr lang="nl-NL" sz="2000" noProof="0" dirty="0"/>
              <a:t>Fysiotherapeut</a:t>
            </a:r>
          </a:p>
          <a:p>
            <a:pPr marL="342900" indent="-342900">
              <a:lnSpc>
                <a:spcPct val="120000"/>
              </a:lnSpc>
              <a:spcBef>
                <a:spcPts val="1000"/>
              </a:spcBef>
              <a:buFont typeface="Arial" panose="020B0604020202020204" pitchFamily="34" charset="0"/>
              <a:buChar char="•"/>
            </a:pPr>
            <a:r>
              <a:rPr lang="nl-NL" sz="2000" dirty="0"/>
              <a:t>Bekkenbodemtherapeut</a:t>
            </a:r>
          </a:p>
          <a:p>
            <a:pPr marL="342900" indent="-342900">
              <a:lnSpc>
                <a:spcPct val="120000"/>
              </a:lnSpc>
              <a:spcBef>
                <a:spcPts val="1000"/>
              </a:spcBef>
              <a:buFont typeface="Arial" panose="020B0604020202020204" pitchFamily="34" charset="0"/>
              <a:buChar char="•"/>
            </a:pPr>
            <a:r>
              <a:rPr lang="nl-NL" sz="2000" dirty="0"/>
              <a:t>Uroloog</a:t>
            </a:r>
          </a:p>
          <a:p>
            <a:pPr marL="342900" indent="-342900">
              <a:lnSpc>
                <a:spcPct val="120000"/>
              </a:lnSpc>
              <a:spcBef>
                <a:spcPts val="1000"/>
              </a:spcBef>
              <a:buFont typeface="Arial" panose="020B0604020202020204" pitchFamily="34" charset="0"/>
              <a:buChar char="•"/>
            </a:pPr>
            <a:r>
              <a:rPr lang="nl-NL" sz="2000" dirty="0"/>
              <a:t>Gynaecoloog</a:t>
            </a:r>
          </a:p>
          <a:p>
            <a:pPr marL="342900" indent="-342900">
              <a:lnSpc>
                <a:spcPct val="120000"/>
              </a:lnSpc>
              <a:spcBef>
                <a:spcPts val="1000"/>
              </a:spcBef>
              <a:buFont typeface="Arial" panose="020B0604020202020204" pitchFamily="34" charset="0"/>
              <a:buChar char="•"/>
            </a:pPr>
            <a:r>
              <a:rPr lang="nl-NL" sz="2000" noProof="0" dirty="0"/>
              <a:t>Ontspanningstechnieken (meditatie, yoga, mindfulness)</a:t>
            </a:r>
          </a:p>
        </p:txBody>
      </p:sp>
      <p:pic>
        <p:nvPicPr>
          <p:cNvPr id="7" name="Picture 6" descr="A purple and white rectangle&#10;&#10;Description automatically generated">
            <a:extLst>
              <a:ext uri="{FF2B5EF4-FFF2-40B4-BE49-F238E27FC236}">
                <a16:creationId xmlns:a16="http://schemas.microsoft.com/office/drawing/2014/main" id="{AD56E717-3286-25B9-F511-F9BC1B18A2F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879769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BD7120-FC51-E553-AEE3-593DA7F031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6425DD-E344-0954-56CD-686A8F8F4C95}"/>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Motorische symptomen </a:t>
            </a:r>
            <a:r>
              <a:rPr lang="nl-NL" dirty="0"/>
              <a:t>√</a:t>
            </a:r>
            <a:endParaRPr lang="nl-NL" noProof="0" dirty="0"/>
          </a:p>
        </p:txBody>
      </p:sp>
      <p:sp>
        <p:nvSpPr>
          <p:cNvPr id="3" name="Footer Placeholder 2">
            <a:extLst>
              <a:ext uri="{FF2B5EF4-FFF2-40B4-BE49-F238E27FC236}">
                <a16:creationId xmlns:a16="http://schemas.microsoft.com/office/drawing/2014/main" id="{1A833F62-0575-2900-64AE-179B28C11549}"/>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DD3A4B86-6CE7-723A-E52A-266A2C0229AC}"/>
              </a:ext>
            </a:extLst>
          </p:cNvPr>
          <p:cNvSpPr txBox="1"/>
          <p:nvPr/>
        </p:nvSpPr>
        <p:spPr>
          <a:xfrm>
            <a:off x="2015765" y="1821205"/>
            <a:ext cx="5862961" cy="449384"/>
          </a:xfrm>
          <a:prstGeom prst="rect">
            <a:avLst/>
          </a:prstGeom>
        </p:spPr>
        <p:txBody>
          <a:bodyPr vert="horz" lIns="91440" tIns="45720" rIns="91440" bIns="45720" rtlCol="0">
            <a:normAutofit/>
          </a:bodyPr>
          <a:lstStyle/>
          <a:p>
            <a:pPr>
              <a:lnSpc>
                <a:spcPct val="120000"/>
              </a:lnSpc>
              <a:spcBef>
                <a:spcPts val="1000"/>
              </a:spcBef>
            </a:pPr>
            <a:r>
              <a:rPr lang="nl-NL" sz="2000" noProof="0" dirty="0"/>
              <a:t>Kramp, pijn, minder kracht: pas de positie aan</a:t>
            </a:r>
          </a:p>
        </p:txBody>
      </p:sp>
      <p:pic>
        <p:nvPicPr>
          <p:cNvPr id="7" name="Picture 6" descr="A purple and white rectangle&#10;&#10;Description automatically generated">
            <a:extLst>
              <a:ext uri="{FF2B5EF4-FFF2-40B4-BE49-F238E27FC236}">
                <a16:creationId xmlns:a16="http://schemas.microsoft.com/office/drawing/2014/main" id="{9247C49F-60A8-90BE-5B15-5C6B046E7FCE}"/>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6" name="Picture 5" descr="A drawing of two people in a bed&#10;&#10;AI-generated content may be incorrect.">
            <a:extLst>
              <a:ext uri="{FF2B5EF4-FFF2-40B4-BE49-F238E27FC236}">
                <a16:creationId xmlns:a16="http://schemas.microsoft.com/office/drawing/2014/main" id="{0F5E216F-CEA8-5982-CAD8-6B1DDA4AC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765" y="2484120"/>
            <a:ext cx="1117853" cy="1564490"/>
          </a:xfrm>
          <a:prstGeom prst="rect">
            <a:avLst/>
          </a:prstGeom>
        </p:spPr>
      </p:pic>
      <p:pic>
        <p:nvPicPr>
          <p:cNvPr id="9" name="Picture 8" descr="A couple sitting on a chair&#10;&#10;AI-generated content may be incorrect.">
            <a:extLst>
              <a:ext uri="{FF2B5EF4-FFF2-40B4-BE49-F238E27FC236}">
                <a16:creationId xmlns:a16="http://schemas.microsoft.com/office/drawing/2014/main" id="{7B9E2CBA-4C1D-E79F-D23B-B477FD7588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8655" y="2775830"/>
            <a:ext cx="1043414" cy="1564490"/>
          </a:xfrm>
          <a:prstGeom prst="rect">
            <a:avLst/>
          </a:prstGeom>
        </p:spPr>
      </p:pic>
      <p:pic>
        <p:nvPicPr>
          <p:cNvPr id="11" name="Picture 10" descr="A person receiving a massage from a person&#10;&#10;AI-generated content may be incorrect.">
            <a:extLst>
              <a:ext uri="{FF2B5EF4-FFF2-40B4-BE49-F238E27FC236}">
                <a16:creationId xmlns:a16="http://schemas.microsoft.com/office/drawing/2014/main" id="{2DB2A6F8-E83B-2133-8EFF-F864B6174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2227453"/>
            <a:ext cx="2011128" cy="1564491"/>
          </a:xfrm>
          <a:prstGeom prst="rect">
            <a:avLst/>
          </a:prstGeom>
        </p:spPr>
      </p:pic>
      <p:pic>
        <p:nvPicPr>
          <p:cNvPr id="13" name="Picture 12" descr="A person lying on a bed&#10;&#10;AI-generated content may be incorrect.">
            <a:extLst>
              <a:ext uri="{FF2B5EF4-FFF2-40B4-BE49-F238E27FC236}">
                <a16:creationId xmlns:a16="http://schemas.microsoft.com/office/drawing/2014/main" id="{9FDDBF17-C1FE-888E-5A16-6F66F28847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889" y="4340320"/>
            <a:ext cx="1975833" cy="1564492"/>
          </a:xfrm>
          <a:prstGeom prst="rect">
            <a:avLst/>
          </a:prstGeom>
        </p:spPr>
      </p:pic>
      <p:pic>
        <p:nvPicPr>
          <p:cNvPr id="15" name="Picture 14" descr="A person sitting on a chair&#10;&#10;AI-generated content may be incorrect.">
            <a:extLst>
              <a:ext uri="{FF2B5EF4-FFF2-40B4-BE49-F238E27FC236}">
                <a16:creationId xmlns:a16="http://schemas.microsoft.com/office/drawing/2014/main" id="{787050A6-0098-B1E6-6686-40392F5BB6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9052" y="4587412"/>
            <a:ext cx="2581876" cy="1564492"/>
          </a:xfrm>
          <a:prstGeom prst="rect">
            <a:avLst/>
          </a:prstGeom>
        </p:spPr>
      </p:pic>
      <p:sp>
        <p:nvSpPr>
          <p:cNvPr id="5" name="TextBox 4">
            <a:extLst>
              <a:ext uri="{FF2B5EF4-FFF2-40B4-BE49-F238E27FC236}">
                <a16:creationId xmlns:a16="http://schemas.microsoft.com/office/drawing/2014/main" id="{C7E8BED1-3327-B6C4-171E-DC84FF4EABAE}"/>
              </a:ext>
            </a:extLst>
          </p:cNvPr>
          <p:cNvSpPr txBox="1"/>
          <p:nvPr/>
        </p:nvSpPr>
        <p:spPr>
          <a:xfrm>
            <a:off x="2574690" y="6215865"/>
            <a:ext cx="2829517" cy="276999"/>
          </a:xfrm>
          <a:prstGeom prst="rect">
            <a:avLst/>
          </a:prstGeom>
          <a:noFill/>
        </p:spPr>
        <p:txBody>
          <a:bodyPr wrap="square" rtlCol="0">
            <a:spAutoFit/>
          </a:bodyPr>
          <a:lstStyle/>
          <a:p>
            <a:r>
              <a:rPr lang="en-US" sz="1200" dirty="0"/>
              <a:t>Body bouncer/sex </a:t>
            </a:r>
            <a:r>
              <a:rPr lang="en-US" sz="1200" dirty="0" err="1"/>
              <a:t>stoel</a:t>
            </a:r>
            <a:r>
              <a:rPr lang="en-US" sz="1200" dirty="0"/>
              <a:t> </a:t>
            </a:r>
            <a:endParaRPr lang="en-NL" sz="1200" dirty="0"/>
          </a:p>
        </p:txBody>
      </p:sp>
    </p:spTree>
    <p:extLst>
      <p:ext uri="{BB962C8B-B14F-4D97-AF65-F5344CB8AC3E}">
        <p14:creationId xmlns:p14="http://schemas.microsoft.com/office/powerpoint/2010/main" val="3250207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F2783D-402E-052E-3134-12C2A8D164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CEE78-FBB9-2748-429E-A136EB13CE6C}"/>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Motorische symptomen </a:t>
            </a:r>
            <a:r>
              <a:rPr lang="nl-NL" dirty="0"/>
              <a:t>√</a:t>
            </a:r>
            <a:endParaRPr lang="nl-NL" noProof="0" dirty="0"/>
          </a:p>
        </p:txBody>
      </p:sp>
      <p:sp>
        <p:nvSpPr>
          <p:cNvPr id="3" name="Footer Placeholder 2">
            <a:extLst>
              <a:ext uri="{FF2B5EF4-FFF2-40B4-BE49-F238E27FC236}">
                <a16:creationId xmlns:a16="http://schemas.microsoft.com/office/drawing/2014/main" id="{29636F96-BFBD-4705-26EC-BEF9CAF4DA02}"/>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E9284E85-B252-C521-9AE0-8120F13DBDFD}"/>
              </a:ext>
            </a:extLst>
          </p:cNvPr>
          <p:cNvSpPr txBox="1"/>
          <p:nvPr/>
        </p:nvSpPr>
        <p:spPr>
          <a:xfrm>
            <a:off x="2015765" y="1821205"/>
            <a:ext cx="5862961" cy="449384"/>
          </a:xfrm>
          <a:prstGeom prst="rect">
            <a:avLst/>
          </a:prstGeom>
        </p:spPr>
        <p:txBody>
          <a:bodyPr vert="horz" lIns="91440" tIns="45720" rIns="91440" bIns="45720" rtlCol="0">
            <a:normAutofit/>
          </a:bodyPr>
          <a:lstStyle/>
          <a:p>
            <a:pPr>
              <a:lnSpc>
                <a:spcPct val="120000"/>
              </a:lnSpc>
              <a:spcBef>
                <a:spcPts val="1000"/>
              </a:spcBef>
            </a:pPr>
            <a:r>
              <a:rPr lang="nl-NL" sz="2000" noProof="0" dirty="0"/>
              <a:t>Kramp, pijn, kracht: pas de positie aan</a:t>
            </a:r>
          </a:p>
        </p:txBody>
      </p:sp>
      <p:pic>
        <p:nvPicPr>
          <p:cNvPr id="7" name="Picture 6" descr="A purple and white rectangle&#10;&#10;Description automatically generated">
            <a:extLst>
              <a:ext uri="{FF2B5EF4-FFF2-40B4-BE49-F238E27FC236}">
                <a16:creationId xmlns:a16="http://schemas.microsoft.com/office/drawing/2014/main" id="{0058C2D9-B378-0FFF-FA0D-3D70A23FBC3A}"/>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8" name="Picture 7" descr="A couple of people standing next to a desk&#10;&#10;AI-generated content may be incorrect.">
            <a:extLst>
              <a:ext uri="{FF2B5EF4-FFF2-40B4-BE49-F238E27FC236}">
                <a16:creationId xmlns:a16="http://schemas.microsoft.com/office/drawing/2014/main" id="{020ECFC9-3AFD-5047-F72B-36C19610E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5228" y="2915355"/>
            <a:ext cx="2002096" cy="2377092"/>
          </a:xfrm>
          <a:prstGeom prst="rect">
            <a:avLst/>
          </a:prstGeom>
        </p:spPr>
      </p:pic>
      <p:sp>
        <p:nvSpPr>
          <p:cNvPr id="12" name="TextBox 11">
            <a:extLst>
              <a:ext uri="{FF2B5EF4-FFF2-40B4-BE49-F238E27FC236}">
                <a16:creationId xmlns:a16="http://schemas.microsoft.com/office/drawing/2014/main" id="{76A53ADB-56D6-34FF-1003-8940C9937F4F}"/>
              </a:ext>
            </a:extLst>
          </p:cNvPr>
          <p:cNvSpPr txBox="1"/>
          <p:nvPr/>
        </p:nvSpPr>
        <p:spPr>
          <a:xfrm>
            <a:off x="4484670" y="2771441"/>
            <a:ext cx="4464121" cy="1754326"/>
          </a:xfrm>
          <a:prstGeom prst="rect">
            <a:avLst/>
          </a:prstGeom>
          <a:noFill/>
        </p:spPr>
        <p:txBody>
          <a:bodyPr wrap="square">
            <a:spAutoFit/>
          </a:bodyPr>
          <a:lstStyle/>
          <a:p>
            <a:r>
              <a:rPr lang="nl-NL" i="1" dirty="0"/>
              <a:t>Hij kan niet steunen op zijn armen, dus we vermijden die positie en vinden posities die goed zijn voor ons beiden. Op zijn rug liggen is een goede positie voor hem of staand. Zolang hij zich maar relatief weinig in hoeft te spannen.</a:t>
            </a:r>
            <a:endParaRPr lang="en-NL" i="1" dirty="0"/>
          </a:p>
        </p:txBody>
      </p:sp>
    </p:spTree>
    <p:extLst>
      <p:ext uri="{BB962C8B-B14F-4D97-AF65-F5344CB8AC3E}">
        <p14:creationId xmlns:p14="http://schemas.microsoft.com/office/powerpoint/2010/main" val="1932410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
        <p:nvSpPr>
          <p:cNvPr id="10" name="TextBox 9">
            <a:extLst>
              <a:ext uri="{FF2B5EF4-FFF2-40B4-BE49-F238E27FC236}">
                <a16:creationId xmlns:a16="http://schemas.microsoft.com/office/drawing/2014/main" id="{B7FDCAD8-A82D-E2A7-B596-BF5885959EF9}"/>
              </a:ext>
            </a:extLst>
          </p:cNvPr>
          <p:cNvSpPr txBox="1"/>
          <p:nvPr/>
        </p:nvSpPr>
        <p:spPr>
          <a:xfrm>
            <a:off x="3128861" y="5813703"/>
            <a:ext cx="1148071" cy="246221"/>
          </a:xfrm>
          <a:prstGeom prst="rect">
            <a:avLst/>
          </a:prstGeom>
          <a:noFill/>
        </p:spPr>
        <p:txBody>
          <a:bodyPr wrap="none" rtlCol="0">
            <a:spAutoFit/>
          </a:bodyPr>
          <a:lstStyle/>
          <a:p>
            <a:r>
              <a:rPr lang="en-US" sz="1000" dirty="0"/>
              <a:t>Source: </a:t>
            </a:r>
            <a:r>
              <a:rPr lang="en-US" sz="1000" dirty="0" err="1"/>
              <a:t>Pixabay</a:t>
            </a:r>
            <a:endParaRPr lang="en-NL" sz="1000" dirty="0"/>
          </a:p>
        </p:txBody>
      </p:sp>
      <p:sp>
        <p:nvSpPr>
          <p:cNvPr id="8" name="Footer Placeholder 7">
            <a:extLst>
              <a:ext uri="{FF2B5EF4-FFF2-40B4-BE49-F238E27FC236}">
                <a16:creationId xmlns:a16="http://schemas.microsoft.com/office/drawing/2014/main" id="{6146AAD5-1D90-6BD6-3828-D3DBDF6BD3E0}"/>
              </a:ext>
            </a:extLst>
          </p:cNvPr>
          <p:cNvSpPr>
            <a:spLocks noGrp="1"/>
          </p:cNvSpPr>
          <p:nvPr>
            <p:ph type="ftr" sz="quarter" idx="11"/>
          </p:nvPr>
        </p:nvSpPr>
        <p:spPr>
          <a:xfrm>
            <a:off x="6306532" y="6454568"/>
            <a:ext cx="2289813" cy="365125"/>
          </a:xfrm>
        </p:spPr>
        <p:txBody>
          <a:bodyPr/>
          <a:lstStyle/>
          <a:p>
            <a:r>
              <a:rPr lang="en-US" dirty="0"/>
              <a:t>Monique@PARKINSONBASICS.COM</a:t>
            </a:r>
          </a:p>
        </p:txBody>
      </p:sp>
      <p:pic>
        <p:nvPicPr>
          <p:cNvPr id="14" name="Afbeelding 13">
            <a:extLst>
              <a:ext uri="{FF2B5EF4-FFF2-40B4-BE49-F238E27FC236}">
                <a16:creationId xmlns:a16="http://schemas.microsoft.com/office/drawing/2014/main" id="{397E6160-9DED-4EE3-A08E-3BA5777C13FE}"/>
              </a:ext>
            </a:extLst>
          </p:cNvPr>
          <p:cNvPicPr>
            <a:picLocks noChangeAspect="1"/>
          </p:cNvPicPr>
          <p:nvPr/>
        </p:nvPicPr>
        <p:blipFill>
          <a:blip r:embed="rId3"/>
          <a:stretch>
            <a:fillRect/>
          </a:stretch>
        </p:blipFill>
        <p:spPr>
          <a:xfrm>
            <a:off x="5767353" y="3419894"/>
            <a:ext cx="1758536" cy="2368161"/>
          </a:xfrm>
          <a:prstGeom prst="rect">
            <a:avLst/>
          </a:prstGeom>
        </p:spPr>
      </p:pic>
      <p:pic>
        <p:nvPicPr>
          <p:cNvPr id="16" name="Afbeelding 15">
            <a:extLst>
              <a:ext uri="{FF2B5EF4-FFF2-40B4-BE49-F238E27FC236}">
                <a16:creationId xmlns:a16="http://schemas.microsoft.com/office/drawing/2014/main" id="{3BAC1F21-07A6-3A4A-429B-33A8C7A1EC89}"/>
              </a:ext>
            </a:extLst>
          </p:cNvPr>
          <p:cNvPicPr>
            <a:picLocks noChangeAspect="1"/>
          </p:cNvPicPr>
          <p:nvPr/>
        </p:nvPicPr>
        <p:blipFill>
          <a:blip r:embed="rId4"/>
          <a:stretch>
            <a:fillRect/>
          </a:stretch>
        </p:blipFill>
        <p:spPr>
          <a:xfrm>
            <a:off x="3188466" y="3419894"/>
            <a:ext cx="1794167" cy="2393809"/>
          </a:xfrm>
          <a:prstGeom prst="rect">
            <a:avLst/>
          </a:prstGeom>
        </p:spPr>
      </p:pic>
      <p:pic>
        <p:nvPicPr>
          <p:cNvPr id="18" name="Afbeelding 17">
            <a:extLst>
              <a:ext uri="{FF2B5EF4-FFF2-40B4-BE49-F238E27FC236}">
                <a16:creationId xmlns:a16="http://schemas.microsoft.com/office/drawing/2014/main" id="{9E0C1F3B-F710-8937-BACE-078DD1C47CD0}"/>
              </a:ext>
            </a:extLst>
          </p:cNvPr>
          <p:cNvPicPr>
            <a:picLocks noChangeAspect="1"/>
          </p:cNvPicPr>
          <p:nvPr/>
        </p:nvPicPr>
        <p:blipFill>
          <a:blip r:embed="rId5"/>
          <a:stretch>
            <a:fillRect/>
          </a:stretch>
        </p:blipFill>
        <p:spPr>
          <a:xfrm>
            <a:off x="2646343" y="267708"/>
            <a:ext cx="5284579" cy="2368161"/>
          </a:xfrm>
          <a:prstGeom prst="rect">
            <a:avLst/>
          </a:prstGeom>
        </p:spPr>
      </p:pic>
      <p:sp>
        <p:nvSpPr>
          <p:cNvPr id="19" name="TextBox 9">
            <a:extLst>
              <a:ext uri="{FF2B5EF4-FFF2-40B4-BE49-F238E27FC236}">
                <a16:creationId xmlns:a16="http://schemas.microsoft.com/office/drawing/2014/main" id="{F8E49390-ADCD-2D2F-AC6E-AAF3F1322333}"/>
              </a:ext>
            </a:extLst>
          </p:cNvPr>
          <p:cNvSpPr txBox="1"/>
          <p:nvPr/>
        </p:nvSpPr>
        <p:spPr>
          <a:xfrm>
            <a:off x="2685765" y="2656142"/>
            <a:ext cx="3341004" cy="246221"/>
          </a:xfrm>
          <a:prstGeom prst="rect">
            <a:avLst/>
          </a:prstGeom>
          <a:noFill/>
        </p:spPr>
        <p:txBody>
          <a:bodyPr wrap="square" rtlCol="0">
            <a:spAutoFit/>
          </a:bodyPr>
          <a:lstStyle/>
          <a:p>
            <a:r>
              <a:rPr lang="en-US" sz="1000" dirty="0"/>
              <a:t>Source: gaitanalysistraining.wordpress.com</a:t>
            </a:r>
            <a:endParaRPr lang="en-NL" sz="1000" dirty="0"/>
          </a:p>
        </p:txBody>
      </p:sp>
    </p:spTree>
    <p:extLst>
      <p:ext uri="{BB962C8B-B14F-4D97-AF65-F5344CB8AC3E}">
        <p14:creationId xmlns:p14="http://schemas.microsoft.com/office/powerpoint/2010/main" val="2254226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0BFBDC-BA7F-BAA7-9EEC-F1B1F3C58C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C93D2-A6AF-9860-61E5-0EBEC8B230A1}"/>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Motorische symptomen </a:t>
            </a:r>
            <a:r>
              <a:rPr lang="nl-NL" dirty="0"/>
              <a:t>√</a:t>
            </a:r>
            <a:endParaRPr lang="nl-NL" noProof="0" dirty="0"/>
          </a:p>
        </p:txBody>
      </p:sp>
      <p:sp>
        <p:nvSpPr>
          <p:cNvPr id="3" name="Footer Placeholder 2">
            <a:extLst>
              <a:ext uri="{FF2B5EF4-FFF2-40B4-BE49-F238E27FC236}">
                <a16:creationId xmlns:a16="http://schemas.microsoft.com/office/drawing/2014/main" id="{31FD3701-03FB-B3E3-AA24-DBCB17172F15}"/>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5967150F-4A11-0461-87AD-CFD16B48426F}"/>
              </a:ext>
            </a:extLst>
          </p:cNvPr>
          <p:cNvSpPr txBox="1"/>
          <p:nvPr/>
        </p:nvSpPr>
        <p:spPr>
          <a:xfrm>
            <a:off x="2015765" y="1821204"/>
            <a:ext cx="6511786" cy="4199451"/>
          </a:xfrm>
          <a:prstGeom prst="rect">
            <a:avLst/>
          </a:prstGeom>
        </p:spPr>
        <p:txBody>
          <a:bodyPr vert="horz" lIns="91440" tIns="45720" rIns="91440" bIns="45720" rtlCol="0">
            <a:normAutofit fontScale="92500" lnSpcReduction="10000"/>
          </a:bodyPr>
          <a:lstStyle/>
          <a:p>
            <a:pPr>
              <a:lnSpc>
                <a:spcPct val="120000"/>
              </a:lnSpc>
              <a:spcBef>
                <a:spcPts val="1000"/>
              </a:spcBef>
            </a:pPr>
            <a:r>
              <a:rPr lang="nl-NL" sz="2200" noProof="0" dirty="0"/>
              <a:t>Hulpmiddelen</a:t>
            </a:r>
          </a:p>
          <a:p>
            <a:pPr marL="342900" indent="-342900">
              <a:lnSpc>
                <a:spcPct val="120000"/>
              </a:lnSpc>
              <a:spcBef>
                <a:spcPts val="1000"/>
              </a:spcBef>
              <a:buFont typeface="Arial" panose="020B0604020202020204" pitchFamily="34" charset="0"/>
              <a:buChar char="•"/>
            </a:pPr>
            <a:r>
              <a:rPr lang="nl-NL" sz="2200" dirty="0"/>
              <a:t>(Mannelijke) vibrator</a:t>
            </a:r>
          </a:p>
          <a:p>
            <a:pPr marL="342900" indent="-342900">
              <a:lnSpc>
                <a:spcPct val="120000"/>
              </a:lnSpc>
              <a:spcBef>
                <a:spcPts val="1000"/>
              </a:spcBef>
              <a:buFont typeface="Arial" panose="020B0604020202020204" pitchFamily="34" charset="0"/>
              <a:buChar char="•"/>
            </a:pPr>
            <a:r>
              <a:rPr lang="nl-NL" sz="2200" dirty="0"/>
              <a:t>Clitorisvibrator/ zuigvibrator</a:t>
            </a:r>
          </a:p>
          <a:p>
            <a:pPr marL="342900" indent="-342900">
              <a:lnSpc>
                <a:spcPct val="120000"/>
              </a:lnSpc>
              <a:spcBef>
                <a:spcPts val="1000"/>
              </a:spcBef>
              <a:buFont typeface="Arial" panose="020B0604020202020204" pitchFamily="34" charset="0"/>
              <a:buChar char="•"/>
            </a:pPr>
            <a:r>
              <a:rPr lang="nl-NL" sz="2200" dirty="0"/>
              <a:t>Cockring, trillende penisring</a:t>
            </a:r>
          </a:p>
          <a:p>
            <a:pPr marL="342900" indent="-342900">
              <a:lnSpc>
                <a:spcPct val="120000"/>
              </a:lnSpc>
              <a:spcBef>
                <a:spcPts val="1000"/>
              </a:spcBef>
              <a:buFont typeface="Arial" panose="020B0604020202020204" pitchFamily="34" charset="0"/>
              <a:buChar char="•"/>
            </a:pPr>
            <a:r>
              <a:rPr lang="nl-NL" sz="2200" dirty="0"/>
              <a:t>Mannelijke </a:t>
            </a:r>
            <a:r>
              <a:rPr lang="nl-NL" sz="2200" dirty="0" err="1"/>
              <a:t>masturbator</a:t>
            </a:r>
            <a:endParaRPr lang="nl-NL" sz="2200" dirty="0"/>
          </a:p>
          <a:p>
            <a:pPr marL="342900" indent="-342900">
              <a:lnSpc>
                <a:spcPct val="120000"/>
              </a:lnSpc>
              <a:spcBef>
                <a:spcPts val="1000"/>
              </a:spcBef>
              <a:buFont typeface="Arial" panose="020B0604020202020204" pitchFamily="34" charset="0"/>
              <a:buChar char="•"/>
            </a:pPr>
            <a:r>
              <a:rPr lang="nl-NL" sz="2200" dirty="0"/>
              <a:t>Houder voor seks-speeltjes</a:t>
            </a:r>
          </a:p>
          <a:p>
            <a:pPr>
              <a:lnSpc>
                <a:spcPct val="120000"/>
              </a:lnSpc>
              <a:spcBef>
                <a:spcPts val="1000"/>
              </a:spcBef>
            </a:pPr>
            <a:r>
              <a:rPr lang="nl-NL" sz="1900" i="1" dirty="0"/>
              <a:t>Ik gebruik al zo lang als ik me kan herinneren een vibrator voor soloseks. Maar sinds ik die ook tijdens het vrijen met mijn partner gebruik, is het veel gemakkelijker geworden om een orgasme te krijgen.</a:t>
            </a:r>
          </a:p>
          <a:p>
            <a:pPr marL="342900" indent="-342900">
              <a:lnSpc>
                <a:spcPct val="120000"/>
              </a:lnSpc>
              <a:spcBef>
                <a:spcPts val="1000"/>
              </a:spcBef>
              <a:buFont typeface="Arial" panose="020B0604020202020204" pitchFamily="34" charset="0"/>
              <a:buChar char="•"/>
            </a:pPr>
            <a:endParaRPr lang="nl-NL" sz="2000" noProof="0" dirty="0"/>
          </a:p>
        </p:txBody>
      </p:sp>
      <p:pic>
        <p:nvPicPr>
          <p:cNvPr id="7" name="Picture 6" descr="A purple and white rectangle&#10;&#10;Description automatically generated">
            <a:extLst>
              <a:ext uri="{FF2B5EF4-FFF2-40B4-BE49-F238E27FC236}">
                <a16:creationId xmlns:a16="http://schemas.microsoft.com/office/drawing/2014/main" id="{4FF8A401-AF46-1235-C35B-B51E93CF05E2}"/>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6" name="Picture 5" descr="A drawing of a device&#10;&#10;AI-generated content may be incorrect.">
            <a:extLst>
              <a:ext uri="{FF2B5EF4-FFF2-40B4-BE49-F238E27FC236}">
                <a16:creationId xmlns:a16="http://schemas.microsoft.com/office/drawing/2014/main" id="{53CC37A3-51D7-9479-AA5D-EDF0A4C681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1243" y="2701491"/>
            <a:ext cx="1247409" cy="1455017"/>
          </a:xfrm>
          <a:prstGeom prst="rect">
            <a:avLst/>
          </a:prstGeom>
        </p:spPr>
      </p:pic>
    </p:spTree>
    <p:extLst>
      <p:ext uri="{BB962C8B-B14F-4D97-AF65-F5344CB8AC3E}">
        <p14:creationId xmlns:p14="http://schemas.microsoft.com/office/powerpoint/2010/main" val="3144965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FCB44E-A364-C1CD-3250-06DA2EDD39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DE798-348D-BC7F-0000-1F98B17AC77A}"/>
              </a:ext>
            </a:extLst>
          </p:cNvPr>
          <p:cNvSpPr>
            <a:spLocks noGrp="1"/>
          </p:cNvSpPr>
          <p:nvPr>
            <p:ph type="ctrTitle"/>
          </p:nvPr>
        </p:nvSpPr>
        <p:spPr>
          <a:xfrm>
            <a:off x="2519052" y="422377"/>
            <a:ext cx="5689600" cy="754062"/>
          </a:xfrm>
        </p:spPr>
        <p:txBody>
          <a:bodyPr vert="horz" lIns="91440" tIns="45720" rIns="91440" bIns="45720" rtlCol="0" anchor="b">
            <a:normAutofit/>
          </a:bodyPr>
          <a:lstStyle/>
          <a:p>
            <a:r>
              <a:rPr lang="nl-NL" sz="3200" dirty="0"/>
              <a:t>Stemmingsstoornissen</a:t>
            </a:r>
            <a:endParaRPr lang="nl-NL" sz="3600" noProof="0" dirty="0"/>
          </a:p>
        </p:txBody>
      </p:sp>
      <p:sp>
        <p:nvSpPr>
          <p:cNvPr id="3" name="Footer Placeholder 2">
            <a:extLst>
              <a:ext uri="{FF2B5EF4-FFF2-40B4-BE49-F238E27FC236}">
                <a16:creationId xmlns:a16="http://schemas.microsoft.com/office/drawing/2014/main" id="{0F7F3B15-CDB5-D610-EB52-C2287101C25D}"/>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6A12E0FE-AE5C-74BF-C459-7AF635D4FED5}"/>
              </a:ext>
            </a:extLst>
          </p:cNvPr>
          <p:cNvSpPr txBox="1"/>
          <p:nvPr/>
        </p:nvSpPr>
        <p:spPr>
          <a:xfrm>
            <a:off x="2015765" y="1821205"/>
            <a:ext cx="6902204"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r>
              <a:rPr lang="nl-NL" sz="2000" noProof="0" dirty="0"/>
              <a:t>Fysiek welzijn beïnvloed zin hebben</a:t>
            </a:r>
          </a:p>
          <a:p>
            <a:pPr marL="342900" indent="-342900">
              <a:lnSpc>
                <a:spcPct val="120000"/>
              </a:lnSpc>
              <a:spcBef>
                <a:spcPts val="1000"/>
              </a:spcBef>
              <a:buFont typeface="Arial" panose="020B0604020202020204" pitchFamily="34" charset="0"/>
              <a:buChar char="•"/>
            </a:pPr>
            <a:r>
              <a:rPr lang="nl-NL" sz="2000" noProof="0" dirty="0"/>
              <a:t>Minder interesse (depressie of apathie)</a:t>
            </a:r>
          </a:p>
          <a:p>
            <a:pPr marL="342900" indent="-342900">
              <a:lnSpc>
                <a:spcPct val="120000"/>
              </a:lnSpc>
              <a:spcBef>
                <a:spcPts val="1000"/>
              </a:spcBef>
              <a:buFont typeface="Arial" panose="020B0604020202020204" pitchFamily="34" charset="0"/>
              <a:buChar char="•"/>
            </a:pPr>
            <a:r>
              <a:rPr lang="nl-NL" sz="2000" noProof="0" dirty="0"/>
              <a:t>Ontremming (niet alleen bij dopamine-agonisten)</a:t>
            </a:r>
          </a:p>
          <a:p>
            <a:pPr marL="342900" indent="-342900">
              <a:lnSpc>
                <a:spcPct val="120000"/>
              </a:lnSpc>
              <a:spcBef>
                <a:spcPts val="1000"/>
              </a:spcBef>
              <a:buFont typeface="Arial" panose="020B0604020202020204" pitchFamily="34" charset="0"/>
              <a:buChar char="•"/>
            </a:pPr>
            <a:r>
              <a:rPr lang="nl-NL" sz="2000" dirty="0"/>
              <a:t>Minder opwinding of begeerte voelen</a:t>
            </a:r>
          </a:p>
          <a:p>
            <a:pPr marL="342900" indent="-342900">
              <a:lnSpc>
                <a:spcPct val="120000"/>
              </a:lnSpc>
              <a:spcBef>
                <a:spcPts val="1000"/>
              </a:spcBef>
              <a:buFont typeface="Arial" panose="020B0604020202020204" pitchFamily="34" charset="0"/>
              <a:buChar char="•"/>
            </a:pPr>
            <a:r>
              <a:rPr lang="nl-NL" sz="2000" noProof="0" dirty="0"/>
              <a:t>Moeilijk met climax </a:t>
            </a:r>
            <a:r>
              <a:rPr lang="nl-NL" sz="2000" noProof="0" dirty="0" err="1"/>
              <a:t>berei</a:t>
            </a:r>
            <a:r>
              <a:rPr lang="nl-NL" sz="2000" dirty="0"/>
              <a:t>ken</a:t>
            </a:r>
          </a:p>
        </p:txBody>
      </p:sp>
      <p:pic>
        <p:nvPicPr>
          <p:cNvPr id="7" name="Picture 6" descr="A purple and white rectangle&#10;&#10;Description automatically generated">
            <a:extLst>
              <a:ext uri="{FF2B5EF4-FFF2-40B4-BE49-F238E27FC236}">
                <a16:creationId xmlns:a16="http://schemas.microsoft.com/office/drawing/2014/main" id="{194A6CAD-13CF-0040-D165-30C6AFB0751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8" name="Picture 7" descr="A cartoon of a person sleeping&#10;&#10;AI-generated content may be incorrect.">
            <a:extLst>
              <a:ext uri="{FF2B5EF4-FFF2-40B4-BE49-F238E27FC236}">
                <a16:creationId xmlns:a16="http://schemas.microsoft.com/office/drawing/2014/main" id="{ED2FEDA3-A880-2E1C-060A-E77E85645F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0029" y="4605425"/>
            <a:ext cx="2691384" cy="1469136"/>
          </a:xfrm>
          <a:prstGeom prst="rect">
            <a:avLst/>
          </a:prstGeom>
        </p:spPr>
      </p:pic>
    </p:spTree>
    <p:extLst>
      <p:ext uri="{BB962C8B-B14F-4D97-AF65-F5344CB8AC3E}">
        <p14:creationId xmlns:p14="http://schemas.microsoft.com/office/powerpoint/2010/main" val="3773711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7F8215-57F2-7B6B-AF15-503DEAE97C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3AA65-358E-ED9A-A594-5DC8F5E9057E}"/>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Stemmingsstoornissen </a:t>
            </a:r>
            <a:r>
              <a:rPr lang="nl-NL" dirty="0"/>
              <a:t>√</a:t>
            </a:r>
            <a:endParaRPr lang="nl-NL" noProof="0" dirty="0"/>
          </a:p>
        </p:txBody>
      </p:sp>
      <p:sp>
        <p:nvSpPr>
          <p:cNvPr id="3" name="Footer Placeholder 2">
            <a:extLst>
              <a:ext uri="{FF2B5EF4-FFF2-40B4-BE49-F238E27FC236}">
                <a16:creationId xmlns:a16="http://schemas.microsoft.com/office/drawing/2014/main" id="{A02CFEF4-83B6-46C3-9D55-F89B484C5050}"/>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AE72A05E-4C7B-59E9-F3A9-3E7508A62AF9}"/>
              </a:ext>
            </a:extLst>
          </p:cNvPr>
          <p:cNvSpPr txBox="1"/>
          <p:nvPr/>
        </p:nvSpPr>
        <p:spPr>
          <a:xfrm>
            <a:off x="2015765" y="1821205"/>
            <a:ext cx="6378222" cy="4096512"/>
          </a:xfrm>
          <a:prstGeom prst="rect">
            <a:avLst/>
          </a:prstGeom>
        </p:spPr>
        <p:txBody>
          <a:bodyPr vert="horz" lIns="91440" tIns="45720" rIns="91440" bIns="45720" rtlCol="0">
            <a:normAutofit fontScale="92500" lnSpcReduction="10000"/>
          </a:bodyPr>
          <a:lstStyle/>
          <a:p>
            <a:pPr marL="342900" indent="-342900">
              <a:lnSpc>
                <a:spcPct val="120000"/>
              </a:lnSpc>
              <a:spcBef>
                <a:spcPts val="1000"/>
              </a:spcBef>
              <a:buFont typeface="Arial" panose="020B0604020202020204" pitchFamily="34" charset="0"/>
              <a:buChar char="•"/>
            </a:pPr>
            <a:r>
              <a:rPr lang="nl-NL" sz="2200" noProof="0" dirty="0" err="1"/>
              <a:t>Onderbehandeld</a:t>
            </a:r>
            <a:r>
              <a:rPr lang="nl-NL" sz="2200" noProof="0" dirty="0"/>
              <a:t>?</a:t>
            </a:r>
          </a:p>
          <a:p>
            <a:pPr marL="342900" indent="-342900">
              <a:lnSpc>
                <a:spcPct val="120000"/>
              </a:lnSpc>
              <a:spcBef>
                <a:spcPts val="1000"/>
              </a:spcBef>
              <a:buFont typeface="Arial" panose="020B0604020202020204" pitchFamily="34" charset="0"/>
              <a:buChar char="•"/>
            </a:pPr>
            <a:r>
              <a:rPr lang="nl-NL" sz="2200" dirty="0"/>
              <a:t>Moment van inname medicatie?</a:t>
            </a:r>
          </a:p>
          <a:p>
            <a:pPr marL="342900" indent="-342900">
              <a:lnSpc>
                <a:spcPct val="120000"/>
              </a:lnSpc>
              <a:spcBef>
                <a:spcPts val="1000"/>
              </a:spcBef>
              <a:buFont typeface="Arial" panose="020B0604020202020204" pitchFamily="34" charset="0"/>
              <a:buChar char="•"/>
            </a:pPr>
            <a:r>
              <a:rPr lang="nl-NL" sz="2200" dirty="0"/>
              <a:t>Bijwerking medicatie? Is een alternatief mogelijk?</a:t>
            </a:r>
          </a:p>
          <a:p>
            <a:pPr>
              <a:lnSpc>
                <a:spcPct val="120000"/>
              </a:lnSpc>
              <a:spcBef>
                <a:spcPts val="1000"/>
              </a:spcBef>
            </a:pPr>
            <a:endParaRPr lang="nl-NL" sz="1900" i="1" dirty="0"/>
          </a:p>
          <a:p>
            <a:pPr>
              <a:lnSpc>
                <a:spcPct val="120000"/>
              </a:lnSpc>
              <a:spcBef>
                <a:spcPts val="1000"/>
              </a:spcBef>
            </a:pPr>
            <a:r>
              <a:rPr lang="nl-NL" sz="1900" i="1" dirty="0"/>
              <a:t>Terwijl ik behoefte heb aan aanraking, knuffels en affectie, vindt mijn partner met Parkinson dit soms overweldigend, wat mij op mijn beurt aarzelend maakt. Gelukkig kunnen we hier open over praten, vaak aan de keukentafel. Ook al kan het emotioneel zijn omdat ons seksleven veranderd is. Ik vind het vaak confronterend om tijdens seks te merken dat sommige dingen niet meer werken.</a:t>
            </a:r>
          </a:p>
          <a:p>
            <a:pPr marL="342900" indent="-342900">
              <a:lnSpc>
                <a:spcPct val="120000"/>
              </a:lnSpc>
              <a:spcBef>
                <a:spcPts val="1000"/>
              </a:spcBef>
              <a:buFont typeface="Arial" panose="020B0604020202020204" pitchFamily="34" charset="0"/>
              <a:buChar char="•"/>
            </a:pPr>
            <a:endParaRPr lang="nl-NL" sz="2000" noProof="0" dirty="0"/>
          </a:p>
        </p:txBody>
      </p:sp>
      <p:pic>
        <p:nvPicPr>
          <p:cNvPr id="7" name="Picture 6" descr="A purple and white rectangle&#10;&#10;Description automatically generated">
            <a:extLst>
              <a:ext uri="{FF2B5EF4-FFF2-40B4-BE49-F238E27FC236}">
                <a16:creationId xmlns:a16="http://schemas.microsoft.com/office/drawing/2014/main" id="{78E2C5E9-0E14-A86E-39A6-BA36F85AA99D}"/>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3271110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E7D0AF-8534-F49F-373A-B367AC73E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5664F-5DCA-6963-0726-8359D65B58B1}"/>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dirty="0"/>
              <a:t>Stemmingsstoornissen </a:t>
            </a:r>
            <a:r>
              <a:rPr lang="nl-NL" dirty="0"/>
              <a:t>√</a:t>
            </a:r>
            <a:endParaRPr lang="nl-NL" noProof="0" dirty="0"/>
          </a:p>
        </p:txBody>
      </p:sp>
      <p:sp>
        <p:nvSpPr>
          <p:cNvPr id="3" name="Footer Placeholder 2">
            <a:extLst>
              <a:ext uri="{FF2B5EF4-FFF2-40B4-BE49-F238E27FC236}">
                <a16:creationId xmlns:a16="http://schemas.microsoft.com/office/drawing/2014/main" id="{420C8873-44E4-BB32-DBF5-7E986F3A6862}"/>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52E7BCDC-194D-CCE3-E297-94C5600E6200}"/>
              </a:ext>
            </a:extLst>
          </p:cNvPr>
          <p:cNvSpPr txBox="1"/>
          <p:nvPr/>
        </p:nvSpPr>
        <p:spPr>
          <a:xfrm>
            <a:off x="2015765" y="1821205"/>
            <a:ext cx="6871381" cy="4415208"/>
          </a:xfrm>
          <a:prstGeom prst="rect">
            <a:avLst/>
          </a:prstGeom>
        </p:spPr>
        <p:txBody>
          <a:bodyPr vert="horz" lIns="91440" tIns="45720" rIns="91440" bIns="45720" rtlCol="0">
            <a:normAutofit fontScale="92500"/>
          </a:bodyPr>
          <a:lstStyle/>
          <a:p>
            <a:pPr marL="342900" indent="-342900">
              <a:lnSpc>
                <a:spcPct val="120000"/>
              </a:lnSpc>
              <a:spcBef>
                <a:spcPts val="1000"/>
              </a:spcBef>
              <a:buFont typeface="Arial" panose="020B0604020202020204" pitchFamily="34" charset="0"/>
              <a:buChar char="•"/>
            </a:pPr>
            <a:r>
              <a:rPr lang="nl-NL" sz="2200" dirty="0"/>
              <a:t>Pas routines aan</a:t>
            </a:r>
          </a:p>
          <a:p>
            <a:pPr marL="800100" lvl="1" indent="-342900">
              <a:lnSpc>
                <a:spcPct val="120000"/>
              </a:lnSpc>
              <a:spcBef>
                <a:spcPts val="1000"/>
              </a:spcBef>
              <a:buFont typeface="Arial" panose="020B0604020202020204" pitchFamily="34" charset="0"/>
              <a:buChar char="•"/>
            </a:pPr>
            <a:r>
              <a:rPr lang="nl-NL" sz="2200" dirty="0"/>
              <a:t>wie initieert?</a:t>
            </a:r>
          </a:p>
          <a:p>
            <a:pPr marL="800100" lvl="1" indent="-342900">
              <a:lnSpc>
                <a:spcPct val="120000"/>
              </a:lnSpc>
              <a:spcBef>
                <a:spcPts val="1000"/>
              </a:spcBef>
              <a:buFont typeface="Arial" panose="020B0604020202020204" pitchFamily="34" charset="0"/>
              <a:buChar char="•"/>
            </a:pPr>
            <a:r>
              <a:rPr lang="nl-NL" sz="2200" dirty="0"/>
              <a:t>op welke moment van de dag werkt het beste?</a:t>
            </a:r>
          </a:p>
          <a:p>
            <a:pPr marL="800100" lvl="1" indent="-342900">
              <a:lnSpc>
                <a:spcPct val="120000"/>
              </a:lnSpc>
              <a:spcBef>
                <a:spcPts val="1000"/>
              </a:spcBef>
              <a:buFont typeface="Arial" panose="020B0604020202020204" pitchFamily="34" charset="0"/>
              <a:buChar char="•"/>
            </a:pPr>
            <a:r>
              <a:rPr lang="nl-NL" sz="2200" dirty="0"/>
              <a:t>voorbereiding nodig om in de stemming te komen? </a:t>
            </a:r>
          </a:p>
          <a:p>
            <a:pPr>
              <a:lnSpc>
                <a:spcPct val="120000"/>
              </a:lnSpc>
              <a:spcBef>
                <a:spcPts val="1000"/>
              </a:spcBef>
            </a:pPr>
            <a:endParaRPr lang="nl-NL" sz="1200" i="1" dirty="0"/>
          </a:p>
          <a:p>
            <a:pPr>
              <a:lnSpc>
                <a:spcPct val="120000"/>
              </a:lnSpc>
              <a:spcBef>
                <a:spcPts val="1000"/>
              </a:spcBef>
            </a:pPr>
            <a:r>
              <a:rPr lang="nl-NL" sz="1900" i="1" dirty="0"/>
              <a:t>Ik heb twee audioboek-apps die hele sexy verhalen hebben. Als ik in de stemming wil komen, luister ik naar een van deze verhalen. Ik luister er alleen naar en kruip daarna tegen mijn partner aan. Het lukt me altijd om in de juiste stemming te komen met deze audioverhalen.</a:t>
            </a:r>
            <a:endParaRPr lang="nl-NL" sz="1900" i="1" noProof="0" dirty="0"/>
          </a:p>
        </p:txBody>
      </p:sp>
      <p:pic>
        <p:nvPicPr>
          <p:cNvPr id="7" name="Picture 6" descr="A purple and white rectangle&#10;&#10;Description automatically generated">
            <a:extLst>
              <a:ext uri="{FF2B5EF4-FFF2-40B4-BE49-F238E27FC236}">
                <a16:creationId xmlns:a16="http://schemas.microsoft.com/office/drawing/2014/main" id="{3A20B6A6-7A06-8D8B-A2D4-72392BAE1B6C}"/>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189278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0CB4C3-6FB6-C9F7-8839-D41A8BF58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8EA82-70BE-90F3-BF4F-10AB09EDB5E5}"/>
              </a:ext>
            </a:extLst>
          </p:cNvPr>
          <p:cNvSpPr>
            <a:spLocks noGrp="1"/>
          </p:cNvSpPr>
          <p:nvPr>
            <p:ph type="ctrTitle"/>
          </p:nvPr>
        </p:nvSpPr>
        <p:spPr>
          <a:xfrm>
            <a:off x="2519052" y="422377"/>
            <a:ext cx="5689600" cy="754062"/>
          </a:xfrm>
        </p:spPr>
        <p:txBody>
          <a:bodyPr vert="horz" lIns="91440" tIns="45720" rIns="91440" bIns="45720" rtlCol="0" anchor="b">
            <a:normAutofit/>
          </a:bodyPr>
          <a:lstStyle/>
          <a:p>
            <a:r>
              <a:rPr lang="nl-NL" sz="3200" noProof="0" dirty="0"/>
              <a:t>Impulscontrole stoornis</a:t>
            </a:r>
            <a:endParaRPr lang="nl-NL" sz="3600" noProof="0" dirty="0"/>
          </a:p>
        </p:txBody>
      </p:sp>
      <p:sp>
        <p:nvSpPr>
          <p:cNvPr id="3" name="Footer Placeholder 2">
            <a:extLst>
              <a:ext uri="{FF2B5EF4-FFF2-40B4-BE49-F238E27FC236}">
                <a16:creationId xmlns:a16="http://schemas.microsoft.com/office/drawing/2014/main" id="{56202FE6-9124-8012-04B1-357D7D502B69}"/>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CCBE210D-4C35-FF90-8EE2-18698EDCF1C1}"/>
              </a:ext>
            </a:extLst>
          </p:cNvPr>
          <p:cNvSpPr txBox="1"/>
          <p:nvPr/>
        </p:nvSpPr>
        <p:spPr>
          <a:xfrm>
            <a:off x="2015765" y="1821205"/>
            <a:ext cx="5862961" cy="4096512"/>
          </a:xfrm>
          <a:prstGeom prst="rect">
            <a:avLst/>
          </a:prstGeom>
        </p:spPr>
        <p:txBody>
          <a:bodyPr vert="horz" lIns="91440" tIns="45720" rIns="91440" bIns="45720" rtlCol="0">
            <a:normAutofit/>
          </a:bodyPr>
          <a:lstStyle/>
          <a:p>
            <a:pPr>
              <a:lnSpc>
                <a:spcPct val="120000"/>
              </a:lnSpc>
              <a:spcBef>
                <a:spcPts val="1000"/>
              </a:spcBef>
            </a:pPr>
            <a:r>
              <a:rPr lang="nl-NL" sz="2000" dirty="0"/>
              <a:t>Hyperseksualiteit</a:t>
            </a:r>
          </a:p>
          <a:p>
            <a:pPr marL="342900" indent="-342900">
              <a:lnSpc>
                <a:spcPct val="120000"/>
              </a:lnSpc>
              <a:spcBef>
                <a:spcPts val="1000"/>
              </a:spcBef>
              <a:buFont typeface="Arial" panose="020B0604020202020204" pitchFamily="34" charset="0"/>
              <a:buChar char="•"/>
            </a:pPr>
            <a:r>
              <a:rPr lang="nl-NL" sz="2000" dirty="0"/>
              <a:t>Abnormaal verhoogd seksueel verlang</a:t>
            </a:r>
          </a:p>
          <a:p>
            <a:pPr marL="342900" indent="-342900">
              <a:lnSpc>
                <a:spcPct val="120000"/>
              </a:lnSpc>
              <a:spcBef>
                <a:spcPts val="1000"/>
              </a:spcBef>
              <a:buFont typeface="Arial" panose="020B0604020202020204" pitchFamily="34" charset="0"/>
              <a:buChar char="•"/>
            </a:pPr>
            <a:r>
              <a:rPr lang="nl-NL" sz="2000" dirty="0"/>
              <a:t>Obsessief met seks bezig zijn</a:t>
            </a:r>
          </a:p>
          <a:p>
            <a:pPr marL="342900" indent="-342900">
              <a:lnSpc>
                <a:spcPct val="120000"/>
              </a:lnSpc>
              <a:spcBef>
                <a:spcPts val="1000"/>
              </a:spcBef>
              <a:buFont typeface="Arial" panose="020B0604020202020204" pitchFamily="34" charset="0"/>
              <a:buChar char="•"/>
            </a:pPr>
            <a:r>
              <a:rPr lang="nl-NL" sz="2000" dirty="0"/>
              <a:t>Constante gedachten over seks</a:t>
            </a:r>
          </a:p>
          <a:p>
            <a:pPr marL="342900" indent="-342900">
              <a:lnSpc>
                <a:spcPct val="120000"/>
              </a:lnSpc>
              <a:spcBef>
                <a:spcPts val="1000"/>
              </a:spcBef>
              <a:buFont typeface="Arial" panose="020B0604020202020204" pitchFamily="34" charset="0"/>
              <a:buChar char="•"/>
            </a:pPr>
            <a:r>
              <a:rPr lang="nl-NL" sz="2000" dirty="0"/>
              <a:t>Overmatig masturberen</a:t>
            </a:r>
          </a:p>
          <a:p>
            <a:pPr marL="342900" indent="-342900">
              <a:lnSpc>
                <a:spcPct val="120000"/>
              </a:lnSpc>
              <a:spcBef>
                <a:spcPts val="1000"/>
              </a:spcBef>
              <a:buFont typeface="Arial" panose="020B0604020202020204" pitchFamily="34" charset="0"/>
              <a:buChar char="•"/>
            </a:pPr>
            <a:r>
              <a:rPr lang="nl-NL" sz="2000" dirty="0"/>
              <a:t>Dwangmatig pornografie kijken</a:t>
            </a:r>
          </a:p>
          <a:p>
            <a:pPr marL="342900" indent="-342900">
              <a:lnSpc>
                <a:spcPct val="120000"/>
              </a:lnSpc>
              <a:spcBef>
                <a:spcPts val="1000"/>
              </a:spcBef>
              <a:buFont typeface="Arial" panose="020B0604020202020204" pitchFamily="34" charset="0"/>
              <a:buChar char="•"/>
            </a:pPr>
            <a:r>
              <a:rPr lang="nl-NL" sz="2000" dirty="0"/>
              <a:t>Dwangmatig zoeken naar seksuele partners</a:t>
            </a:r>
          </a:p>
          <a:p>
            <a:pPr marL="342900" indent="-342900">
              <a:lnSpc>
                <a:spcPct val="120000"/>
              </a:lnSpc>
              <a:spcBef>
                <a:spcPts val="1000"/>
              </a:spcBef>
              <a:buFont typeface="Arial" panose="020B0604020202020204" pitchFamily="34" charset="0"/>
              <a:buChar char="•"/>
            </a:pPr>
            <a:endParaRPr lang="nl-NL" sz="2000" i="1" noProof="0" dirty="0"/>
          </a:p>
        </p:txBody>
      </p:sp>
      <p:pic>
        <p:nvPicPr>
          <p:cNvPr id="7" name="Picture 6" descr="A purple and white rectangle&#10;&#10;Description automatically generated">
            <a:extLst>
              <a:ext uri="{FF2B5EF4-FFF2-40B4-BE49-F238E27FC236}">
                <a16:creationId xmlns:a16="http://schemas.microsoft.com/office/drawing/2014/main" id="{02637257-006C-5729-21A0-C4C83D70B0F1}"/>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267705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AC3145-3852-18D7-52B7-19BB39829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0F94E1-95F3-D228-79C8-BAB3077A818D}"/>
              </a:ext>
            </a:extLst>
          </p:cNvPr>
          <p:cNvSpPr>
            <a:spLocks noGrp="1"/>
          </p:cNvSpPr>
          <p:nvPr>
            <p:ph type="ctrTitle"/>
          </p:nvPr>
        </p:nvSpPr>
        <p:spPr>
          <a:xfrm>
            <a:off x="2519052" y="422377"/>
            <a:ext cx="5689600" cy="754062"/>
          </a:xfrm>
        </p:spPr>
        <p:txBody>
          <a:bodyPr vert="horz" lIns="91440" tIns="45720" rIns="91440" bIns="45720" rtlCol="0" anchor="b">
            <a:normAutofit fontScale="90000"/>
          </a:bodyPr>
          <a:lstStyle/>
          <a:p>
            <a:r>
              <a:rPr lang="nl-NL" sz="3600" noProof="0" dirty="0"/>
              <a:t>Impulscontrole stoornis </a:t>
            </a:r>
            <a:r>
              <a:rPr lang="nl-NL" dirty="0"/>
              <a:t>√</a:t>
            </a:r>
            <a:endParaRPr lang="nl-NL" noProof="0" dirty="0"/>
          </a:p>
        </p:txBody>
      </p:sp>
      <p:sp>
        <p:nvSpPr>
          <p:cNvPr id="3" name="Footer Placeholder 2">
            <a:extLst>
              <a:ext uri="{FF2B5EF4-FFF2-40B4-BE49-F238E27FC236}">
                <a16:creationId xmlns:a16="http://schemas.microsoft.com/office/drawing/2014/main" id="{FFA27766-7B9A-6999-CBDD-23EE218283B1}"/>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AF81F02A-E5E9-3FB8-11EF-D3261E8CC66D}"/>
              </a:ext>
            </a:extLst>
          </p:cNvPr>
          <p:cNvSpPr txBox="1"/>
          <p:nvPr/>
        </p:nvSpPr>
        <p:spPr>
          <a:xfrm>
            <a:off x="2015765" y="1821205"/>
            <a:ext cx="6745648"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r>
              <a:rPr lang="nl-NL" sz="2000" dirty="0"/>
              <a:t>Voorlichting nodig. Al bij start van dopaminerge medicatie.</a:t>
            </a:r>
          </a:p>
          <a:p>
            <a:pPr marL="342900" indent="-342900">
              <a:lnSpc>
                <a:spcPct val="120000"/>
              </a:lnSpc>
              <a:spcBef>
                <a:spcPts val="1000"/>
              </a:spcBef>
              <a:buFont typeface="Arial" panose="020B0604020202020204" pitchFamily="34" charset="0"/>
              <a:buChar char="•"/>
            </a:pPr>
            <a:r>
              <a:rPr lang="nl-NL" sz="2000" dirty="0"/>
              <a:t>Chemische stoornis, geen karaktertrek</a:t>
            </a:r>
          </a:p>
          <a:p>
            <a:pPr marL="342900" indent="-342900">
              <a:lnSpc>
                <a:spcPct val="120000"/>
              </a:lnSpc>
              <a:spcBef>
                <a:spcPts val="1000"/>
              </a:spcBef>
              <a:buFont typeface="Arial" panose="020B0604020202020204" pitchFamily="34" charset="0"/>
              <a:buChar char="•"/>
            </a:pPr>
            <a:r>
              <a:rPr lang="nl-NL" sz="2000" dirty="0"/>
              <a:t>Schaamte is niet op zijn plek en vaak wel aanwezig</a:t>
            </a:r>
          </a:p>
          <a:p>
            <a:pPr marL="342900" indent="-342900">
              <a:lnSpc>
                <a:spcPct val="120000"/>
              </a:lnSpc>
              <a:spcBef>
                <a:spcPts val="1000"/>
              </a:spcBef>
              <a:buFont typeface="Arial" panose="020B0604020202020204" pitchFamily="34" charset="0"/>
              <a:buChar char="•"/>
            </a:pPr>
            <a:r>
              <a:rPr lang="nl-NL" sz="2000" dirty="0"/>
              <a:t>Professionele begeleiding nodig</a:t>
            </a:r>
          </a:p>
          <a:p>
            <a:pPr marL="342900" indent="-342900">
              <a:lnSpc>
                <a:spcPct val="120000"/>
              </a:lnSpc>
              <a:spcBef>
                <a:spcPts val="1000"/>
              </a:spcBef>
              <a:buFont typeface="Arial" panose="020B0604020202020204" pitchFamily="34" charset="0"/>
              <a:buChar char="•"/>
            </a:pPr>
            <a:r>
              <a:rPr lang="nl-NL" sz="2000" dirty="0"/>
              <a:t>Medicatie wijzigen nodig/mogelijk?</a:t>
            </a:r>
          </a:p>
          <a:p>
            <a:pPr marL="342900" indent="-342900">
              <a:lnSpc>
                <a:spcPct val="120000"/>
              </a:lnSpc>
              <a:spcBef>
                <a:spcPts val="1000"/>
              </a:spcBef>
              <a:buFont typeface="Arial" panose="020B0604020202020204" pitchFamily="34" charset="0"/>
              <a:buChar char="•"/>
            </a:pPr>
            <a:r>
              <a:rPr lang="nl-NL" sz="2000" dirty="0"/>
              <a:t>Niet zomaar stoppen met medicatie: in overleg!</a:t>
            </a:r>
          </a:p>
          <a:p>
            <a:pPr marL="342900" indent="-342900">
              <a:lnSpc>
                <a:spcPct val="120000"/>
              </a:lnSpc>
              <a:spcBef>
                <a:spcPts val="1000"/>
              </a:spcBef>
              <a:buFont typeface="Arial" panose="020B0604020202020204" pitchFamily="34" charset="0"/>
              <a:buChar char="•"/>
            </a:pPr>
            <a:endParaRPr lang="nl-NL" sz="2000" dirty="0"/>
          </a:p>
          <a:p>
            <a:pPr marL="342900" indent="-342900">
              <a:lnSpc>
                <a:spcPct val="120000"/>
              </a:lnSpc>
              <a:spcBef>
                <a:spcPts val="1000"/>
              </a:spcBef>
              <a:buFont typeface="Arial" panose="020B0604020202020204" pitchFamily="34" charset="0"/>
              <a:buChar char="•"/>
            </a:pPr>
            <a:endParaRPr lang="nl-NL" sz="2000" i="1" noProof="0" dirty="0"/>
          </a:p>
        </p:txBody>
      </p:sp>
      <p:pic>
        <p:nvPicPr>
          <p:cNvPr id="7" name="Picture 6" descr="A purple and white rectangle&#10;&#10;Description automatically generated">
            <a:extLst>
              <a:ext uri="{FF2B5EF4-FFF2-40B4-BE49-F238E27FC236}">
                <a16:creationId xmlns:a16="http://schemas.microsoft.com/office/drawing/2014/main" id="{3615FC1C-8368-6292-7037-5765D85F5FC2}"/>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496431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519051" y="428584"/>
            <a:ext cx="5689600" cy="685002"/>
          </a:xfrm>
        </p:spPr>
        <p:txBody>
          <a:bodyPr vert="horz" lIns="91440" tIns="45720" rIns="91440" bIns="45720" rtlCol="0" anchor="b">
            <a:normAutofit/>
          </a:bodyPr>
          <a:lstStyle/>
          <a:p>
            <a:r>
              <a:rPr lang="en-US" sz="3600" dirty="0" err="1"/>
              <a:t>Pijn</a:t>
            </a:r>
            <a:endParaRPr lang="en-US" sz="3600" dirty="0"/>
          </a:p>
        </p:txBody>
      </p:sp>
      <p:sp>
        <p:nvSpPr>
          <p:cNvPr id="3" name="Footer Placeholder 2">
            <a:extLst>
              <a:ext uri="{FF2B5EF4-FFF2-40B4-BE49-F238E27FC236}">
                <a16:creationId xmlns:a16="http://schemas.microsoft.com/office/drawing/2014/main" id="{D305CCF9-D74F-9FD2-DFBD-97AD8CF741D7}"/>
              </a:ext>
            </a:extLst>
          </p:cNvPr>
          <p:cNvSpPr>
            <a:spLocks noGrp="1"/>
          </p:cNvSpPr>
          <p:nvPr>
            <p:ph type="ftr" sz="quarter" idx="11"/>
          </p:nvPr>
        </p:nvSpPr>
        <p:spPr>
          <a:xfrm>
            <a:off x="6476214" y="6453188"/>
            <a:ext cx="2285199" cy="365125"/>
          </a:xfrm>
        </p:spPr>
        <p:txBody>
          <a:bodyPr/>
          <a:lstStyle/>
          <a:p>
            <a:r>
              <a:rPr lang="en-US" dirty="0"/>
              <a:t>Monique@PARKINSONBASICS.COM</a:t>
            </a:r>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8" name="Picture 7" descr="A cartoon of a person&#10;&#10;Description automatically generated">
            <a:extLst>
              <a:ext uri="{FF2B5EF4-FFF2-40B4-BE49-F238E27FC236}">
                <a16:creationId xmlns:a16="http://schemas.microsoft.com/office/drawing/2014/main" id="{C14600E7-5E37-175E-BA07-54E053804C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0147" y="1414291"/>
            <a:ext cx="2556067" cy="4738191"/>
          </a:xfrm>
          <a:prstGeom prst="rect">
            <a:avLst/>
          </a:prstGeom>
        </p:spPr>
      </p:pic>
    </p:spTree>
    <p:extLst>
      <p:ext uri="{BB962C8B-B14F-4D97-AF65-F5344CB8AC3E}">
        <p14:creationId xmlns:p14="http://schemas.microsoft.com/office/powerpoint/2010/main" val="3323916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3EA55D9-CB16-2210-3DA6-7D39FF3451D2}"/>
              </a:ext>
            </a:extLst>
          </p:cNvPr>
          <p:cNvSpPr>
            <a:spLocks noGrp="1"/>
          </p:cNvSpPr>
          <p:nvPr>
            <p:ph type="ftr" sz="quarter" idx="11"/>
          </p:nvPr>
        </p:nvSpPr>
        <p:spPr>
          <a:xfrm>
            <a:off x="6231118" y="6453188"/>
            <a:ext cx="2530295" cy="365125"/>
          </a:xfrm>
        </p:spPr>
        <p:txBody>
          <a:bodyPr vert="horz" lIns="91440" tIns="45720" rIns="91440" bIns="45720" rtlCol="0" anchor="ctr">
            <a:normAutofit/>
          </a:bodyPr>
          <a:lstStyle/>
          <a:p>
            <a:r>
              <a:rPr lang="en-US" dirty="0"/>
              <a:t>Monique@PARKINSONBASICS.COM</a:t>
            </a:r>
          </a:p>
        </p:txBody>
      </p:sp>
      <p:sp>
        <p:nvSpPr>
          <p:cNvPr id="16" name="TextBox 15">
            <a:extLst>
              <a:ext uri="{FF2B5EF4-FFF2-40B4-BE49-F238E27FC236}">
                <a16:creationId xmlns:a16="http://schemas.microsoft.com/office/drawing/2014/main" id="{B9AC1264-0241-23D0-0B12-B500B368E78E}"/>
              </a:ext>
            </a:extLst>
          </p:cNvPr>
          <p:cNvSpPr txBox="1"/>
          <p:nvPr/>
        </p:nvSpPr>
        <p:spPr>
          <a:xfrm>
            <a:off x="2002079" y="1810639"/>
            <a:ext cx="5862396" cy="4096512"/>
          </a:xfrm>
          <a:prstGeom prst="rect">
            <a:avLst/>
          </a:prstGeom>
        </p:spPr>
        <p:txBody>
          <a:bodyPr vert="horz" lIns="91440" tIns="45720" rIns="91440" bIns="45720" rtlCol="0">
            <a:normAutofit/>
          </a:bodyPr>
          <a:lstStyle/>
          <a:p>
            <a:pPr indent="-228600">
              <a:lnSpc>
                <a:spcPct val="120000"/>
              </a:lnSpc>
              <a:spcAft>
                <a:spcPts val="600"/>
              </a:spcAft>
              <a:buFont typeface="Arial" panose="020B0604020202020204" pitchFamily="34" charset="0"/>
              <a:buChar char="•"/>
            </a:pPr>
            <a:endParaRPr lang="en-US" dirty="0"/>
          </a:p>
          <a:p>
            <a:pPr indent="-228600">
              <a:lnSpc>
                <a:spcPct val="120000"/>
              </a:lnSpc>
              <a:spcAft>
                <a:spcPts val="600"/>
              </a:spcAft>
              <a:buFont typeface="Arial" panose="020B0604020202020204" pitchFamily="34" charset="0"/>
              <a:buChar char="•"/>
            </a:pPr>
            <a:endParaRPr lang="en-US" dirty="0"/>
          </a:p>
          <a:p>
            <a:pPr indent="-228600">
              <a:lnSpc>
                <a:spcPct val="120000"/>
              </a:lnSpc>
              <a:spcAft>
                <a:spcPts val="600"/>
              </a:spcAft>
              <a:buFont typeface="Arial" panose="020B0604020202020204" pitchFamily="34" charset="0"/>
              <a:buChar char="•"/>
            </a:pPr>
            <a:endParaRPr lang="en-US" dirty="0"/>
          </a:p>
          <a:p>
            <a:pPr indent="-228600">
              <a:lnSpc>
                <a:spcPct val="120000"/>
              </a:lnSpc>
              <a:spcAft>
                <a:spcPts val="600"/>
              </a:spcAft>
              <a:buFont typeface="Arial" panose="020B0604020202020204" pitchFamily="34" charset="0"/>
              <a:buChar char="•"/>
            </a:pPr>
            <a:endParaRPr lang="en-US" dirty="0"/>
          </a:p>
          <a:p>
            <a:pPr indent="-228600">
              <a:lnSpc>
                <a:spcPct val="120000"/>
              </a:lnSpc>
              <a:spcAft>
                <a:spcPts val="600"/>
              </a:spcAft>
              <a:buFont typeface="Arial" panose="020B0604020202020204" pitchFamily="34" charset="0"/>
              <a:buChar char="•"/>
            </a:pPr>
            <a:endParaRPr lang="en-US"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graphicFrame>
        <p:nvGraphicFramePr>
          <p:cNvPr id="11" name="Table 10">
            <a:extLst>
              <a:ext uri="{FF2B5EF4-FFF2-40B4-BE49-F238E27FC236}">
                <a16:creationId xmlns:a16="http://schemas.microsoft.com/office/drawing/2014/main" id="{F1943097-EEA2-D984-5DA8-0D186E7E6999}"/>
              </a:ext>
            </a:extLst>
          </p:cNvPr>
          <p:cNvGraphicFramePr>
            <a:graphicFrameLocks noGrp="1"/>
          </p:cNvGraphicFramePr>
          <p:nvPr/>
        </p:nvGraphicFramePr>
        <p:xfrm>
          <a:off x="2810101" y="1451343"/>
          <a:ext cx="5383101" cy="3383280"/>
        </p:xfrm>
        <a:graphic>
          <a:graphicData uri="http://schemas.openxmlformats.org/drawingml/2006/table">
            <a:tbl>
              <a:tblPr/>
              <a:tblGrid>
                <a:gridCol w="5383101">
                  <a:extLst>
                    <a:ext uri="{9D8B030D-6E8A-4147-A177-3AD203B41FA5}">
                      <a16:colId xmlns:a16="http://schemas.microsoft.com/office/drawing/2014/main" val="3284971566"/>
                    </a:ext>
                  </a:extLst>
                </a:gridCol>
              </a:tblGrid>
              <a:tr h="2918637">
                <a:tc>
                  <a:txBody>
                    <a:bodyPr/>
                    <a:lstStyle/>
                    <a:p>
                      <a:r>
                        <a:rPr lang="nl-NL" sz="2400" b="0" i="1" dirty="0">
                          <a:solidFill>
                            <a:srgbClr val="000000"/>
                          </a:solidFill>
                          <a:effectLst/>
                          <a:latin typeface="AlwynNewRounded-LightItalic"/>
                        </a:rPr>
                        <a:t>Stilzitten lukt niet. Pijn, pijn, pijn. Bij zitten is de pijn het ergste. Daarom loop ik maar. Soms met een stevige pas, soms met een zwaar onwillig been dat ik mee moet zeulen. Soms alsof ik te veel gedronken heb. Maar ik loop, loop, loop. Alles beter dan die gekmakende pijn.</a:t>
                      </a:r>
                    </a:p>
                    <a:p>
                      <a:endParaRPr lang="nl-NL" sz="2400" b="0" i="1" dirty="0">
                        <a:solidFill>
                          <a:srgbClr val="000000"/>
                        </a:solidFill>
                        <a:effectLst/>
                        <a:latin typeface="AlwynNewRounded-LightItalic"/>
                      </a:endParaRPr>
                    </a:p>
                    <a:p>
                      <a:r>
                        <a:rPr lang="nl-NL" sz="2400" i="1" dirty="0">
                          <a:effectLst/>
                          <a:latin typeface="AlwynNewRounded-LightItalic"/>
                        </a:rPr>
                        <a:t>Janneke – Persoon met Parkinson</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4023540"/>
                  </a:ext>
                </a:extLst>
              </a:tr>
            </a:tbl>
          </a:graphicData>
        </a:graphic>
      </p:graphicFrame>
      <p:sp>
        <p:nvSpPr>
          <p:cNvPr id="12" name="Rectangle 1">
            <a:extLst>
              <a:ext uri="{FF2B5EF4-FFF2-40B4-BE49-F238E27FC236}">
                <a16:creationId xmlns:a16="http://schemas.microsoft.com/office/drawing/2014/main" id="{E23206D7-EFE5-FF03-AB29-0D8D5FF5210D}"/>
              </a:ext>
            </a:extLst>
          </p:cNvPr>
          <p:cNvSpPr>
            <a:spLocks noChangeArrowheads="1"/>
          </p:cNvSpPr>
          <p:nvPr/>
        </p:nvSpPr>
        <p:spPr bwMode="auto">
          <a:xfrm>
            <a:off x="2708275" y="37830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NL" altLang="en-NL" sz="1800" b="0" i="0" u="none" strike="noStrike" cap="none" normalizeH="0" baseline="0">
                <a:ln>
                  <a:noFill/>
                </a:ln>
                <a:solidFill>
                  <a:schemeClr val="tx1"/>
                </a:solidFill>
                <a:effectLst/>
                <a:latin typeface="Arial" panose="020B0604020202020204" pitchFamily="34" charset="0"/>
              </a:rPr>
            </a:br>
            <a:endParaRPr kumimoji="0" lang="en-NL" altLang="en-N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07036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519051" y="428584"/>
            <a:ext cx="5689600" cy="685002"/>
          </a:xfrm>
        </p:spPr>
        <p:txBody>
          <a:bodyPr vert="horz" lIns="91440" tIns="45720" rIns="91440" bIns="45720" rtlCol="0" anchor="b">
            <a:normAutofit/>
          </a:bodyPr>
          <a:lstStyle/>
          <a:p>
            <a:r>
              <a:rPr lang="en-US" sz="3600" dirty="0" err="1"/>
              <a:t>Pijn</a:t>
            </a:r>
            <a:endParaRPr lang="en-US" sz="3600" dirty="0"/>
          </a:p>
        </p:txBody>
      </p:sp>
      <p:sp>
        <p:nvSpPr>
          <p:cNvPr id="3" name="Footer Placeholder 2">
            <a:extLst>
              <a:ext uri="{FF2B5EF4-FFF2-40B4-BE49-F238E27FC236}">
                <a16:creationId xmlns:a16="http://schemas.microsoft.com/office/drawing/2014/main" id="{D305CCF9-D74F-9FD2-DFBD-97AD8CF741D7}"/>
              </a:ext>
            </a:extLst>
          </p:cNvPr>
          <p:cNvSpPr>
            <a:spLocks noGrp="1"/>
          </p:cNvSpPr>
          <p:nvPr>
            <p:ph type="ftr" sz="quarter" idx="11"/>
          </p:nvPr>
        </p:nvSpPr>
        <p:spPr>
          <a:xfrm>
            <a:off x="6476214" y="6453188"/>
            <a:ext cx="2285199" cy="365125"/>
          </a:xfrm>
        </p:spPr>
        <p:txBody>
          <a:bodyPr/>
          <a:lstStyle/>
          <a:p>
            <a:r>
              <a:rPr lang="en-US" dirty="0"/>
              <a:t>Monique@PARKINSONBASICS.COM</a:t>
            </a:r>
          </a:p>
        </p:txBody>
      </p:sp>
      <p:sp>
        <p:nvSpPr>
          <p:cNvPr id="16" name="TextBox 15">
            <a:extLst>
              <a:ext uri="{FF2B5EF4-FFF2-40B4-BE49-F238E27FC236}">
                <a16:creationId xmlns:a16="http://schemas.microsoft.com/office/drawing/2014/main" id="{B9AC1264-0241-23D0-0B12-B500B368E78E}"/>
              </a:ext>
            </a:extLst>
          </p:cNvPr>
          <p:cNvSpPr txBox="1"/>
          <p:nvPr/>
        </p:nvSpPr>
        <p:spPr>
          <a:xfrm>
            <a:off x="2723107" y="1410363"/>
            <a:ext cx="5281488" cy="4456183"/>
          </a:xfrm>
          <a:prstGeom prst="rect">
            <a:avLst/>
          </a:prstGeom>
        </p:spPr>
        <p:txBody>
          <a:bodyPr vert="horz" lIns="91440" tIns="45720" rIns="91440" bIns="45720" rtlCol="0">
            <a:normAutofit/>
          </a:bodyPr>
          <a:lstStyle/>
          <a:p>
            <a:pPr marL="285750" indent="-285750">
              <a:lnSpc>
                <a:spcPct val="110000"/>
              </a:lnSpc>
              <a:spcAft>
                <a:spcPts val="600"/>
              </a:spcAft>
              <a:buFont typeface="Arial" panose="020B0604020202020204" pitchFamily="34" charset="0"/>
              <a:buChar char="•"/>
            </a:pPr>
            <a:r>
              <a:rPr lang="en-US" sz="2000" dirty="0" err="1"/>
              <a:t>Willekeurige</a:t>
            </a:r>
            <a:r>
              <a:rPr lang="en-US" sz="2000" dirty="0"/>
              <a:t> </a:t>
            </a:r>
            <a:r>
              <a:rPr lang="en-US" sz="2000" dirty="0" err="1"/>
              <a:t>plekken</a:t>
            </a:r>
            <a:endParaRPr lang="en-US" sz="2000" dirty="0"/>
          </a:p>
          <a:p>
            <a:pPr marL="285750" indent="-285750">
              <a:lnSpc>
                <a:spcPct val="110000"/>
              </a:lnSpc>
              <a:spcAft>
                <a:spcPts val="600"/>
              </a:spcAft>
              <a:buFont typeface="Arial" panose="020B0604020202020204" pitchFamily="34" charset="0"/>
              <a:buChar char="•"/>
            </a:pPr>
            <a:r>
              <a:rPr lang="en-US" sz="2000" dirty="0" err="1"/>
              <a:t>Niet</a:t>
            </a:r>
            <a:r>
              <a:rPr lang="en-US" sz="2000" dirty="0"/>
              <a:t> </a:t>
            </a:r>
            <a:r>
              <a:rPr lang="en-US" sz="2000" dirty="0" err="1"/>
              <a:t>altijd</a:t>
            </a:r>
            <a:r>
              <a:rPr lang="en-US" sz="2000" dirty="0"/>
              <a:t> </a:t>
            </a:r>
            <a:r>
              <a:rPr lang="en-US" sz="2000" dirty="0" err="1"/>
              <a:t>een</a:t>
            </a:r>
            <a:r>
              <a:rPr lang="en-US" sz="2000" dirty="0"/>
              <a:t> </a:t>
            </a:r>
            <a:r>
              <a:rPr lang="en-US" sz="2000" dirty="0" err="1"/>
              <a:t>duidelijke</a:t>
            </a:r>
            <a:r>
              <a:rPr lang="en-US" sz="2000" dirty="0"/>
              <a:t> </a:t>
            </a:r>
            <a:r>
              <a:rPr lang="en-US" sz="2000" dirty="0" err="1"/>
              <a:t>oorzaak</a:t>
            </a:r>
            <a:endParaRPr lang="en-US" sz="2000" dirty="0"/>
          </a:p>
          <a:p>
            <a:pPr marL="285750" indent="-285750">
              <a:lnSpc>
                <a:spcPct val="110000"/>
              </a:lnSpc>
              <a:spcAft>
                <a:spcPts val="600"/>
              </a:spcAft>
              <a:buFont typeface="Arial" panose="020B0604020202020204" pitchFamily="34" charset="0"/>
              <a:buChar char="•"/>
            </a:pPr>
            <a:r>
              <a:rPr lang="en-US" sz="2000" dirty="0"/>
              <a:t>Meestal </a:t>
            </a:r>
            <a:r>
              <a:rPr lang="en-US" sz="2000" dirty="0" err="1"/>
              <a:t>meerdere</a:t>
            </a:r>
            <a:r>
              <a:rPr lang="en-US" sz="2000" dirty="0"/>
              <a:t> </a:t>
            </a:r>
            <a:r>
              <a:rPr lang="en-US" sz="2000" dirty="0" err="1"/>
              <a:t>oorzaken</a:t>
            </a:r>
            <a:endParaRPr lang="en-US" sz="2000" dirty="0"/>
          </a:p>
          <a:p>
            <a:pPr marL="285750" indent="-285750">
              <a:lnSpc>
                <a:spcPct val="110000"/>
              </a:lnSpc>
              <a:spcAft>
                <a:spcPts val="600"/>
              </a:spcAft>
              <a:buFont typeface="Arial" panose="020B0604020202020204" pitchFamily="34" charset="0"/>
              <a:buChar char="•"/>
            </a:pPr>
            <a:r>
              <a:rPr lang="en-US" sz="2000" dirty="0" err="1"/>
              <a:t>Brandend</a:t>
            </a:r>
            <a:r>
              <a:rPr lang="en-US" sz="2000" dirty="0"/>
              <a:t>, </a:t>
            </a:r>
            <a:r>
              <a:rPr lang="en-US" sz="2000" dirty="0" err="1"/>
              <a:t>prikkelend</a:t>
            </a:r>
            <a:r>
              <a:rPr lang="en-US" sz="2000" dirty="0"/>
              <a:t>, </a:t>
            </a:r>
            <a:r>
              <a:rPr lang="en-US" sz="2000" dirty="0" err="1"/>
              <a:t>stekend</a:t>
            </a:r>
            <a:endParaRPr lang="en-US" sz="2000" dirty="0"/>
          </a:p>
          <a:p>
            <a:pPr indent="-228600">
              <a:lnSpc>
                <a:spcPct val="110000"/>
              </a:lnSpc>
              <a:spcAft>
                <a:spcPts val="600"/>
              </a:spcAft>
              <a:buFont typeface="Arial" panose="020B0604020202020204" pitchFamily="34" charset="0"/>
              <a:buChar char="•"/>
            </a:pPr>
            <a:endParaRPr lang="en-US" sz="1500" dirty="0"/>
          </a:p>
          <a:p>
            <a:pPr indent="-228600">
              <a:lnSpc>
                <a:spcPct val="110000"/>
              </a:lnSpc>
              <a:spcAft>
                <a:spcPts val="600"/>
              </a:spcAft>
              <a:buFont typeface="Arial" panose="020B0604020202020204" pitchFamily="34" charset="0"/>
              <a:buChar char="•"/>
            </a:pPr>
            <a:endParaRPr lang="en-US" sz="1500"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245214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BC302-C269-894D-7DBC-454B8BC767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8C20BB-23F0-57AA-0F13-763DC6FEADCE}"/>
              </a:ext>
            </a:extLst>
          </p:cNvPr>
          <p:cNvSpPr>
            <a:spLocks noGrp="1"/>
          </p:cNvSpPr>
          <p:nvPr>
            <p:ph type="ctrTitle"/>
          </p:nvPr>
        </p:nvSpPr>
        <p:spPr>
          <a:xfrm>
            <a:off x="2519051" y="428584"/>
            <a:ext cx="5689600" cy="685002"/>
          </a:xfrm>
        </p:spPr>
        <p:txBody>
          <a:bodyPr vert="horz" lIns="91440" tIns="45720" rIns="91440" bIns="45720" rtlCol="0" anchor="b">
            <a:normAutofit/>
          </a:bodyPr>
          <a:lstStyle/>
          <a:p>
            <a:r>
              <a:rPr lang="en-US" sz="3600" dirty="0" err="1"/>
              <a:t>Pijn</a:t>
            </a:r>
            <a:endParaRPr lang="en-US" sz="3600" dirty="0"/>
          </a:p>
        </p:txBody>
      </p:sp>
      <p:sp>
        <p:nvSpPr>
          <p:cNvPr id="3" name="Footer Placeholder 2">
            <a:extLst>
              <a:ext uri="{FF2B5EF4-FFF2-40B4-BE49-F238E27FC236}">
                <a16:creationId xmlns:a16="http://schemas.microsoft.com/office/drawing/2014/main" id="{E940F3E0-E649-2EE7-F968-2E955DCCFB80}"/>
              </a:ext>
            </a:extLst>
          </p:cNvPr>
          <p:cNvSpPr>
            <a:spLocks noGrp="1"/>
          </p:cNvSpPr>
          <p:nvPr>
            <p:ph type="ftr" sz="quarter" idx="11"/>
          </p:nvPr>
        </p:nvSpPr>
        <p:spPr>
          <a:xfrm>
            <a:off x="6476214" y="6453188"/>
            <a:ext cx="2285199" cy="365125"/>
          </a:xfrm>
        </p:spPr>
        <p:txBody>
          <a:bodyPr/>
          <a:lstStyle/>
          <a:p>
            <a:r>
              <a:rPr lang="en-US" dirty="0"/>
              <a:t>Monique@PARKINSONBASICS.COM</a:t>
            </a:r>
          </a:p>
        </p:txBody>
      </p:sp>
      <p:sp>
        <p:nvSpPr>
          <p:cNvPr id="16" name="TextBox 15">
            <a:extLst>
              <a:ext uri="{FF2B5EF4-FFF2-40B4-BE49-F238E27FC236}">
                <a16:creationId xmlns:a16="http://schemas.microsoft.com/office/drawing/2014/main" id="{BB64D4B0-0073-5E77-557E-B92B5ED26A68}"/>
              </a:ext>
            </a:extLst>
          </p:cNvPr>
          <p:cNvSpPr txBox="1"/>
          <p:nvPr/>
        </p:nvSpPr>
        <p:spPr>
          <a:xfrm>
            <a:off x="2723107" y="1410363"/>
            <a:ext cx="5281488" cy="4456183"/>
          </a:xfrm>
          <a:prstGeom prst="rect">
            <a:avLst/>
          </a:prstGeom>
        </p:spPr>
        <p:txBody>
          <a:bodyPr vert="horz" lIns="91440" tIns="45720" rIns="91440" bIns="45720" rtlCol="0">
            <a:normAutofit/>
          </a:bodyPr>
          <a:lstStyle/>
          <a:p>
            <a:pPr marL="285750" indent="-285750">
              <a:lnSpc>
                <a:spcPct val="110000"/>
              </a:lnSpc>
              <a:spcAft>
                <a:spcPts val="600"/>
              </a:spcAft>
              <a:buFont typeface="Arial" panose="020B0604020202020204" pitchFamily="34" charset="0"/>
              <a:buChar char="•"/>
            </a:pPr>
            <a:r>
              <a:rPr lang="en-US" sz="2000" dirty="0"/>
              <a:t>Spier- en </a:t>
            </a:r>
            <a:r>
              <a:rPr lang="en-US" sz="2000" dirty="0" err="1"/>
              <a:t>gewrichtspijn</a:t>
            </a:r>
            <a:endParaRPr lang="en-US" sz="2000" dirty="0"/>
          </a:p>
          <a:p>
            <a:pPr marL="742950" lvl="1" indent="-285750">
              <a:lnSpc>
                <a:spcPct val="110000"/>
              </a:lnSpc>
              <a:spcAft>
                <a:spcPts val="600"/>
              </a:spcAft>
              <a:buFont typeface="Arial" panose="020B0604020202020204" pitchFamily="34" charset="0"/>
              <a:buChar char="•"/>
            </a:pPr>
            <a:r>
              <a:rPr lang="en-US" sz="2000" dirty="0" err="1"/>
              <a:t>Stijfheid</a:t>
            </a:r>
            <a:endParaRPr lang="en-US" sz="2000" dirty="0"/>
          </a:p>
          <a:p>
            <a:pPr marL="742950" lvl="1" indent="-285750">
              <a:lnSpc>
                <a:spcPct val="110000"/>
              </a:lnSpc>
              <a:spcAft>
                <a:spcPts val="600"/>
              </a:spcAft>
              <a:buFont typeface="Arial" panose="020B0604020202020204" pitchFamily="34" charset="0"/>
              <a:buChar char="•"/>
            </a:pPr>
            <a:r>
              <a:rPr lang="en-US" sz="2000" dirty="0" err="1"/>
              <a:t>Geen</a:t>
            </a:r>
            <a:r>
              <a:rPr lang="en-US" sz="2000" dirty="0"/>
              <a:t> </a:t>
            </a:r>
            <a:r>
              <a:rPr lang="en-US" sz="2000" dirty="0" err="1"/>
              <a:t>optimale</a:t>
            </a:r>
            <a:r>
              <a:rPr lang="en-US" sz="2000" dirty="0"/>
              <a:t> stand van </a:t>
            </a:r>
            <a:r>
              <a:rPr lang="en-US" sz="2000" dirty="0" err="1"/>
              <a:t>gewrichten</a:t>
            </a:r>
            <a:endParaRPr lang="en-US" sz="2000" dirty="0"/>
          </a:p>
          <a:p>
            <a:pPr marL="285750" indent="-285750">
              <a:lnSpc>
                <a:spcPct val="110000"/>
              </a:lnSpc>
              <a:spcAft>
                <a:spcPts val="600"/>
              </a:spcAft>
              <a:buFont typeface="Arial" panose="020B0604020202020204" pitchFamily="34" charset="0"/>
              <a:buChar char="•"/>
            </a:pPr>
            <a:r>
              <a:rPr lang="en-US" sz="2000" dirty="0" err="1"/>
              <a:t>Krampen</a:t>
            </a:r>
            <a:r>
              <a:rPr lang="en-US" sz="2000" dirty="0"/>
              <a:t> (</a:t>
            </a:r>
            <a:r>
              <a:rPr lang="en-US" sz="2000" dirty="0" err="1"/>
              <a:t>dystonie</a:t>
            </a:r>
            <a:r>
              <a:rPr lang="en-US" sz="2000" dirty="0"/>
              <a:t>)</a:t>
            </a:r>
          </a:p>
          <a:p>
            <a:pPr marL="285750" indent="-285750">
              <a:lnSpc>
                <a:spcPct val="110000"/>
              </a:lnSpc>
              <a:spcAft>
                <a:spcPts val="600"/>
              </a:spcAft>
              <a:buFont typeface="Arial" panose="020B0604020202020204" pitchFamily="34" charset="0"/>
              <a:buChar char="•"/>
            </a:pPr>
            <a:r>
              <a:rPr lang="en-US" sz="2000" dirty="0" err="1"/>
              <a:t>Rusteloosheid</a:t>
            </a:r>
            <a:r>
              <a:rPr lang="en-US" sz="2000" dirty="0"/>
              <a:t> in </a:t>
            </a:r>
            <a:r>
              <a:rPr lang="en-US" sz="2000" dirty="0" err="1"/>
              <a:t>lichaam</a:t>
            </a:r>
            <a:r>
              <a:rPr lang="en-US" sz="2000" dirty="0"/>
              <a:t> en </a:t>
            </a:r>
            <a:r>
              <a:rPr lang="en-US" sz="2000" dirty="0" err="1"/>
              <a:t>hoofd</a:t>
            </a:r>
            <a:r>
              <a:rPr lang="en-US" sz="2000" dirty="0"/>
              <a:t> (</a:t>
            </a:r>
            <a:r>
              <a:rPr lang="en-US" sz="2000" dirty="0" err="1"/>
              <a:t>akathisie</a:t>
            </a:r>
            <a:r>
              <a:rPr lang="en-US" sz="2000" dirty="0"/>
              <a:t>)</a:t>
            </a:r>
          </a:p>
          <a:p>
            <a:pPr marL="285750" indent="-285750">
              <a:lnSpc>
                <a:spcPct val="110000"/>
              </a:lnSpc>
              <a:spcAft>
                <a:spcPts val="600"/>
              </a:spcAft>
              <a:buFont typeface="Arial" panose="020B0604020202020204" pitchFamily="34" charset="0"/>
              <a:buChar char="•"/>
            </a:pPr>
            <a:r>
              <a:rPr lang="en-US" sz="2000" dirty="0" err="1"/>
              <a:t>Neuropathie</a:t>
            </a:r>
            <a:endParaRPr lang="en-US" sz="2000" dirty="0"/>
          </a:p>
          <a:p>
            <a:pPr marL="285750" indent="-285750">
              <a:lnSpc>
                <a:spcPct val="110000"/>
              </a:lnSpc>
              <a:spcAft>
                <a:spcPts val="600"/>
              </a:spcAft>
              <a:buFont typeface="Arial" panose="020B0604020202020204" pitchFamily="34" charset="0"/>
              <a:buChar char="•"/>
            </a:pPr>
            <a:r>
              <a:rPr lang="en-US" sz="2000" dirty="0" err="1"/>
              <a:t>Depressie</a:t>
            </a:r>
            <a:r>
              <a:rPr lang="en-US" sz="2000" dirty="0"/>
              <a:t>: </a:t>
            </a:r>
            <a:r>
              <a:rPr lang="en-US" sz="2000" dirty="0" err="1"/>
              <a:t>pijnbeleving</a:t>
            </a:r>
            <a:r>
              <a:rPr lang="en-US" sz="2000" dirty="0"/>
              <a:t> </a:t>
            </a:r>
            <a:r>
              <a:rPr lang="en-US" sz="2000" dirty="0" err="1"/>
              <a:t>beïnvloed</a:t>
            </a:r>
            <a:endParaRPr lang="en-US" sz="2000" dirty="0"/>
          </a:p>
          <a:p>
            <a:pPr indent="-228600">
              <a:lnSpc>
                <a:spcPct val="110000"/>
              </a:lnSpc>
              <a:spcAft>
                <a:spcPts val="600"/>
              </a:spcAft>
              <a:buFont typeface="Arial" panose="020B0604020202020204" pitchFamily="34" charset="0"/>
              <a:buChar char="•"/>
            </a:pPr>
            <a:endParaRPr lang="en-US" sz="1500" dirty="0"/>
          </a:p>
          <a:p>
            <a:pPr indent="-228600">
              <a:lnSpc>
                <a:spcPct val="110000"/>
              </a:lnSpc>
              <a:spcAft>
                <a:spcPts val="600"/>
              </a:spcAft>
              <a:buFont typeface="Arial" panose="020B0604020202020204" pitchFamily="34" charset="0"/>
              <a:buChar char="•"/>
            </a:pPr>
            <a:endParaRPr lang="en-US" sz="1500" dirty="0"/>
          </a:p>
        </p:txBody>
      </p:sp>
      <p:pic>
        <p:nvPicPr>
          <p:cNvPr id="7" name="Picture 6" descr="A purple and white rectangle&#10;&#10;Description automatically generated">
            <a:extLst>
              <a:ext uri="{FF2B5EF4-FFF2-40B4-BE49-F238E27FC236}">
                <a16:creationId xmlns:a16="http://schemas.microsoft.com/office/drawing/2014/main" id="{41419598-3D0B-959A-4375-F266D398AA3C}"/>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921550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197FE1-697C-507E-B7AB-4BE653692A72}"/>
            </a:ext>
          </a:extLst>
        </p:cNvPr>
        <p:cNvGrpSpPr/>
        <p:nvPr/>
      </p:nvGrpSpPr>
      <p:grpSpPr>
        <a:xfrm>
          <a:off x="0" y="0"/>
          <a:ext cx="0" cy="0"/>
          <a:chOff x="0" y="0"/>
          <a:chExt cx="0" cy="0"/>
        </a:xfrm>
      </p:grpSpPr>
      <p:pic>
        <p:nvPicPr>
          <p:cNvPr id="7" name="Picture 6" descr="A purple and white rectangle&#10;&#10;Description automatically generated">
            <a:extLst>
              <a:ext uri="{FF2B5EF4-FFF2-40B4-BE49-F238E27FC236}">
                <a16:creationId xmlns:a16="http://schemas.microsoft.com/office/drawing/2014/main" id="{49B418B8-6A37-D4FD-B3CB-E500667C82A7}"/>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
        <p:nvSpPr>
          <p:cNvPr id="10" name="TextBox 9">
            <a:extLst>
              <a:ext uri="{FF2B5EF4-FFF2-40B4-BE49-F238E27FC236}">
                <a16:creationId xmlns:a16="http://schemas.microsoft.com/office/drawing/2014/main" id="{2BF6AB6C-F1FF-54EB-5525-40DF1315C770}"/>
              </a:ext>
            </a:extLst>
          </p:cNvPr>
          <p:cNvSpPr txBox="1"/>
          <p:nvPr/>
        </p:nvSpPr>
        <p:spPr>
          <a:xfrm>
            <a:off x="2162175" y="5678622"/>
            <a:ext cx="4241867" cy="246221"/>
          </a:xfrm>
          <a:prstGeom prst="rect">
            <a:avLst/>
          </a:prstGeom>
          <a:noFill/>
        </p:spPr>
        <p:txBody>
          <a:bodyPr wrap="none" rtlCol="0">
            <a:spAutoFit/>
          </a:bodyPr>
          <a:lstStyle/>
          <a:p>
            <a:r>
              <a:rPr lang="nl-NL" sz="1000" noProof="0" dirty="0"/>
              <a:t>Illustratie: Ruud Bijman (download op parkinsonbasics.com mogelijk)</a:t>
            </a:r>
          </a:p>
        </p:txBody>
      </p:sp>
      <p:sp>
        <p:nvSpPr>
          <p:cNvPr id="8" name="Footer Placeholder 7">
            <a:extLst>
              <a:ext uri="{FF2B5EF4-FFF2-40B4-BE49-F238E27FC236}">
                <a16:creationId xmlns:a16="http://schemas.microsoft.com/office/drawing/2014/main" id="{35C02B5C-0AF2-0635-70D3-8A017502FD0D}"/>
              </a:ext>
            </a:extLst>
          </p:cNvPr>
          <p:cNvSpPr>
            <a:spLocks noGrp="1"/>
          </p:cNvSpPr>
          <p:nvPr>
            <p:ph type="ftr" sz="quarter" idx="11"/>
          </p:nvPr>
        </p:nvSpPr>
        <p:spPr>
          <a:xfrm>
            <a:off x="6306532" y="6454568"/>
            <a:ext cx="2289813" cy="365125"/>
          </a:xfrm>
        </p:spPr>
        <p:txBody>
          <a:bodyPr/>
          <a:lstStyle/>
          <a:p>
            <a:r>
              <a:rPr lang="nl-NL" noProof="0" dirty="0"/>
              <a:t>Monique@PARKINSONBASICS.COM</a:t>
            </a:r>
          </a:p>
        </p:txBody>
      </p:sp>
      <p:pic>
        <p:nvPicPr>
          <p:cNvPr id="3" name="Picture 2" descr="A graphic of a surfing board&#10;&#10;AI-generated content may be incorrect.">
            <a:extLst>
              <a:ext uri="{FF2B5EF4-FFF2-40B4-BE49-F238E27FC236}">
                <a16:creationId xmlns:a16="http://schemas.microsoft.com/office/drawing/2014/main" id="{2BEBC784-FFA4-0562-EC06-0302F5033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9236" y="585627"/>
            <a:ext cx="7364764" cy="4734650"/>
          </a:xfrm>
          <a:prstGeom prst="rect">
            <a:avLst/>
          </a:prstGeom>
        </p:spPr>
      </p:pic>
    </p:spTree>
    <p:extLst>
      <p:ext uri="{BB962C8B-B14F-4D97-AF65-F5344CB8AC3E}">
        <p14:creationId xmlns:p14="http://schemas.microsoft.com/office/powerpoint/2010/main" val="651407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90F39-B5D1-360E-9473-641BF4436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5EEA91-2950-D07E-515C-041C55D195EA}"/>
              </a:ext>
            </a:extLst>
          </p:cNvPr>
          <p:cNvSpPr>
            <a:spLocks noGrp="1"/>
          </p:cNvSpPr>
          <p:nvPr>
            <p:ph type="ctrTitle"/>
          </p:nvPr>
        </p:nvSpPr>
        <p:spPr>
          <a:xfrm>
            <a:off x="2519051" y="428584"/>
            <a:ext cx="5689600" cy="685002"/>
          </a:xfrm>
        </p:spPr>
        <p:txBody>
          <a:bodyPr vert="horz" lIns="91440" tIns="45720" rIns="91440" bIns="45720" rtlCol="0" anchor="b">
            <a:normAutofit/>
          </a:bodyPr>
          <a:lstStyle/>
          <a:p>
            <a:r>
              <a:rPr lang="en-US" sz="3600" dirty="0" err="1"/>
              <a:t>Pijn</a:t>
            </a:r>
            <a:endParaRPr lang="en-US" sz="3600" dirty="0"/>
          </a:p>
        </p:txBody>
      </p:sp>
      <p:sp>
        <p:nvSpPr>
          <p:cNvPr id="3" name="Footer Placeholder 2">
            <a:extLst>
              <a:ext uri="{FF2B5EF4-FFF2-40B4-BE49-F238E27FC236}">
                <a16:creationId xmlns:a16="http://schemas.microsoft.com/office/drawing/2014/main" id="{4634A24C-2332-1E70-1586-83D9AD8E1CBA}"/>
              </a:ext>
            </a:extLst>
          </p:cNvPr>
          <p:cNvSpPr>
            <a:spLocks noGrp="1"/>
          </p:cNvSpPr>
          <p:nvPr>
            <p:ph type="ftr" sz="quarter" idx="11"/>
          </p:nvPr>
        </p:nvSpPr>
        <p:spPr>
          <a:xfrm>
            <a:off x="6476214" y="6453188"/>
            <a:ext cx="2285199" cy="365125"/>
          </a:xfrm>
        </p:spPr>
        <p:txBody>
          <a:bodyPr/>
          <a:lstStyle/>
          <a:p>
            <a:r>
              <a:rPr lang="en-US" dirty="0"/>
              <a:t>Monique@PARKINSONBASICS.COM</a:t>
            </a:r>
          </a:p>
        </p:txBody>
      </p:sp>
      <p:sp>
        <p:nvSpPr>
          <p:cNvPr id="16" name="TextBox 15">
            <a:extLst>
              <a:ext uri="{FF2B5EF4-FFF2-40B4-BE49-F238E27FC236}">
                <a16:creationId xmlns:a16="http://schemas.microsoft.com/office/drawing/2014/main" id="{3C3693DD-5B45-F2DD-846A-C2915C7C6E7A}"/>
              </a:ext>
            </a:extLst>
          </p:cNvPr>
          <p:cNvSpPr txBox="1"/>
          <p:nvPr/>
        </p:nvSpPr>
        <p:spPr>
          <a:xfrm>
            <a:off x="2723107" y="1410363"/>
            <a:ext cx="5281488" cy="4456183"/>
          </a:xfrm>
          <a:prstGeom prst="rect">
            <a:avLst/>
          </a:prstGeom>
        </p:spPr>
        <p:txBody>
          <a:bodyPr vert="horz" lIns="91440" tIns="45720" rIns="91440" bIns="45720" rtlCol="0">
            <a:normAutofit/>
          </a:bodyPr>
          <a:lstStyle/>
          <a:p>
            <a:pPr>
              <a:lnSpc>
                <a:spcPct val="110000"/>
              </a:lnSpc>
              <a:spcAft>
                <a:spcPts val="600"/>
              </a:spcAft>
            </a:pPr>
            <a:r>
              <a:rPr lang="en-US" sz="1500" dirty="0">
                <a:hlinkClick r:id="rId2"/>
              </a:rPr>
              <a:t>https://npo.nl/start/serie/max-minicollege/seizoen-1/pijn-bij-de-ziekte-van-parkinson/afspelen</a:t>
            </a:r>
            <a:endParaRPr lang="en-US" sz="1500" dirty="0"/>
          </a:p>
          <a:p>
            <a:pPr>
              <a:lnSpc>
                <a:spcPct val="110000"/>
              </a:lnSpc>
              <a:spcAft>
                <a:spcPts val="600"/>
              </a:spcAft>
            </a:pPr>
            <a:endParaRPr lang="en-US" sz="1500" dirty="0"/>
          </a:p>
          <a:p>
            <a:pPr indent="-228600">
              <a:lnSpc>
                <a:spcPct val="110000"/>
              </a:lnSpc>
              <a:spcAft>
                <a:spcPts val="600"/>
              </a:spcAft>
              <a:buFont typeface="Arial" panose="020B0604020202020204" pitchFamily="34" charset="0"/>
              <a:buChar char="•"/>
            </a:pPr>
            <a:endParaRPr lang="en-US" sz="1500" dirty="0"/>
          </a:p>
        </p:txBody>
      </p:sp>
      <p:pic>
        <p:nvPicPr>
          <p:cNvPr id="7" name="Picture 6" descr="A purple and white rectangle&#10;&#10;Description automatically generated">
            <a:extLst>
              <a:ext uri="{FF2B5EF4-FFF2-40B4-BE49-F238E27FC236}">
                <a16:creationId xmlns:a16="http://schemas.microsoft.com/office/drawing/2014/main" id="{DBBD7FF4-A5F6-E536-4FA7-36A2A05EF1D6}"/>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708326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456604" y="513678"/>
            <a:ext cx="5689600" cy="778967"/>
          </a:xfrm>
        </p:spPr>
        <p:txBody>
          <a:bodyPr vert="horz" lIns="91440" tIns="45720" rIns="91440" bIns="45720" rtlCol="0" anchor="b">
            <a:normAutofit/>
          </a:bodyPr>
          <a:lstStyle/>
          <a:p>
            <a:r>
              <a:rPr lang="en-US" sz="3600" dirty="0" err="1"/>
              <a:t>Pijn</a:t>
            </a:r>
            <a:r>
              <a:rPr lang="en-US" sz="3600" dirty="0"/>
              <a:t> √</a:t>
            </a:r>
          </a:p>
        </p:txBody>
      </p:sp>
      <p:sp>
        <p:nvSpPr>
          <p:cNvPr id="3" name="Footer Placeholder 2">
            <a:extLst>
              <a:ext uri="{FF2B5EF4-FFF2-40B4-BE49-F238E27FC236}">
                <a16:creationId xmlns:a16="http://schemas.microsoft.com/office/drawing/2014/main" id="{D305CCF9-D74F-9FD2-DFBD-97AD8CF741D7}"/>
              </a:ext>
            </a:extLst>
          </p:cNvPr>
          <p:cNvSpPr>
            <a:spLocks noGrp="1"/>
          </p:cNvSpPr>
          <p:nvPr>
            <p:ph type="ftr" sz="quarter" idx="11"/>
          </p:nvPr>
        </p:nvSpPr>
        <p:spPr>
          <a:xfrm>
            <a:off x="6447934" y="6453188"/>
            <a:ext cx="2313479" cy="365125"/>
          </a:xfrm>
        </p:spPr>
        <p:txBody>
          <a:bodyPr/>
          <a:lstStyle/>
          <a:p>
            <a:r>
              <a:rPr lang="en-US"/>
              <a:t>Monique@PARKINSONBASICS.COM</a:t>
            </a:r>
          </a:p>
        </p:txBody>
      </p:sp>
      <p:sp>
        <p:nvSpPr>
          <p:cNvPr id="16" name="TextBox 15">
            <a:extLst>
              <a:ext uri="{FF2B5EF4-FFF2-40B4-BE49-F238E27FC236}">
                <a16:creationId xmlns:a16="http://schemas.microsoft.com/office/drawing/2014/main" id="{B9AC1264-0241-23D0-0B12-B500B368E78E}"/>
              </a:ext>
            </a:extLst>
          </p:cNvPr>
          <p:cNvSpPr txBox="1"/>
          <p:nvPr/>
        </p:nvSpPr>
        <p:spPr>
          <a:xfrm>
            <a:off x="2615610" y="2064618"/>
            <a:ext cx="6164658" cy="3774614"/>
          </a:xfrm>
          <a:prstGeom prst="rect">
            <a:avLst/>
          </a:prstGeom>
        </p:spPr>
        <p:txBody>
          <a:bodyPr vert="horz" lIns="91440" tIns="45720" rIns="91440" bIns="45720" rtlCol="0">
            <a:normAutofit/>
          </a:bodyPr>
          <a:lstStyle/>
          <a:p>
            <a:pPr marL="114300" indent="-342900">
              <a:lnSpc>
                <a:spcPct val="110000"/>
              </a:lnSpc>
              <a:spcAft>
                <a:spcPts val="600"/>
              </a:spcAft>
              <a:buFont typeface="Wingdings" panose="05000000000000000000" pitchFamily="2" charset="2"/>
              <a:buChar char="Ø"/>
            </a:pPr>
            <a:r>
              <a:rPr lang="en-US" sz="2000" dirty="0" err="1"/>
              <a:t>Gespecialiseerde</a:t>
            </a:r>
            <a:r>
              <a:rPr lang="en-US" sz="2000" dirty="0"/>
              <a:t> </a:t>
            </a:r>
            <a:r>
              <a:rPr lang="en-US" sz="2000" dirty="0" err="1"/>
              <a:t>therapeut</a:t>
            </a:r>
            <a:endParaRPr lang="en-US" sz="2000" dirty="0"/>
          </a:p>
          <a:p>
            <a:pPr marL="571500" lvl="1" indent="-342900">
              <a:lnSpc>
                <a:spcPct val="110000"/>
              </a:lnSpc>
              <a:spcAft>
                <a:spcPts val="600"/>
              </a:spcAft>
              <a:buFont typeface="Wingdings" panose="05000000000000000000" pitchFamily="2" charset="2"/>
              <a:buChar char="Ø"/>
            </a:pPr>
            <a:r>
              <a:rPr lang="en-US" sz="2000" dirty="0"/>
              <a:t>ParkinsonNet </a:t>
            </a:r>
            <a:r>
              <a:rPr lang="en-US" sz="2000" dirty="0" err="1"/>
              <a:t>fysiotherapeut</a:t>
            </a:r>
            <a:r>
              <a:rPr lang="en-US" sz="2000" dirty="0"/>
              <a:t> </a:t>
            </a:r>
            <a:r>
              <a:rPr lang="en-US" sz="2000" dirty="0" err="1"/>
              <a:t>bijvoorbeeld</a:t>
            </a:r>
            <a:endParaRPr lang="en-US" sz="2000" dirty="0"/>
          </a:p>
          <a:p>
            <a:pPr marL="114300" indent="-342900">
              <a:lnSpc>
                <a:spcPct val="110000"/>
              </a:lnSpc>
              <a:spcAft>
                <a:spcPts val="600"/>
              </a:spcAft>
              <a:buFont typeface="Wingdings" panose="05000000000000000000" pitchFamily="2" charset="2"/>
              <a:buChar char="Ø"/>
            </a:pPr>
            <a:r>
              <a:rPr lang="en-US" sz="2000" dirty="0" err="1"/>
              <a:t>Medicatie</a:t>
            </a:r>
            <a:r>
              <a:rPr lang="en-US" sz="2000" dirty="0"/>
              <a:t> </a:t>
            </a:r>
            <a:r>
              <a:rPr lang="en-US" sz="2000" dirty="0" err="1"/>
              <a:t>aanpassen</a:t>
            </a:r>
            <a:r>
              <a:rPr lang="en-US" sz="2000" dirty="0"/>
              <a:t>? (Kan op dopamine </a:t>
            </a:r>
            <a:r>
              <a:rPr lang="en-US" sz="2000" dirty="0" err="1"/>
              <a:t>reageren</a:t>
            </a:r>
            <a:r>
              <a:rPr lang="en-US" sz="2000" dirty="0"/>
              <a:t>)</a:t>
            </a:r>
          </a:p>
          <a:p>
            <a:pPr marL="114300" indent="-342900">
              <a:lnSpc>
                <a:spcPct val="110000"/>
              </a:lnSpc>
              <a:spcAft>
                <a:spcPts val="600"/>
              </a:spcAft>
              <a:buFont typeface="Wingdings" panose="05000000000000000000" pitchFamily="2" charset="2"/>
              <a:buChar char="Ø"/>
            </a:pPr>
            <a:r>
              <a:rPr lang="en-US" sz="2000" dirty="0" err="1"/>
              <a:t>Pijnmedicatie</a:t>
            </a:r>
            <a:r>
              <a:rPr lang="en-US" sz="2000" dirty="0"/>
              <a:t> </a:t>
            </a:r>
            <a:r>
              <a:rPr lang="en-US" sz="2000" dirty="0" err="1"/>
              <a:t>geïndiceerd</a:t>
            </a:r>
            <a:r>
              <a:rPr lang="en-US" sz="2000" dirty="0"/>
              <a:t>?</a:t>
            </a:r>
          </a:p>
          <a:p>
            <a:pPr marL="114300" indent="-342900">
              <a:lnSpc>
                <a:spcPct val="110000"/>
              </a:lnSpc>
              <a:spcAft>
                <a:spcPts val="600"/>
              </a:spcAft>
              <a:buFont typeface="Wingdings" panose="05000000000000000000" pitchFamily="2" charset="2"/>
              <a:buChar char="Ø"/>
            </a:pPr>
            <a:r>
              <a:rPr lang="en-US" sz="2000" dirty="0"/>
              <a:t>ParkinsonNet </a:t>
            </a:r>
            <a:r>
              <a:rPr lang="en-US" sz="2000" dirty="0" err="1"/>
              <a:t>psycholoog</a:t>
            </a:r>
            <a:r>
              <a:rPr lang="en-US" sz="2000" dirty="0"/>
              <a:t> (</a:t>
            </a:r>
            <a:r>
              <a:rPr lang="en-US" sz="2000" dirty="0" err="1"/>
              <a:t>pijn</a:t>
            </a:r>
            <a:r>
              <a:rPr lang="en-US" sz="2000" dirty="0"/>
              <a:t> </a:t>
            </a:r>
            <a:r>
              <a:rPr lang="en-US" sz="2000" dirty="0" err="1"/>
              <a:t>heeft</a:t>
            </a:r>
            <a:r>
              <a:rPr lang="en-US" sz="2000" dirty="0"/>
              <a:t> </a:t>
            </a:r>
            <a:r>
              <a:rPr lang="en-US" sz="2000" dirty="0" err="1"/>
              <a:t>een</a:t>
            </a:r>
            <a:r>
              <a:rPr lang="en-US" sz="2000" dirty="0"/>
              <a:t> </a:t>
            </a:r>
            <a:r>
              <a:rPr lang="en-US" sz="2000" dirty="0" err="1"/>
              <a:t>grote</a:t>
            </a:r>
            <a:r>
              <a:rPr lang="en-US" sz="2000" dirty="0"/>
              <a:t> impact op het </a:t>
            </a:r>
            <a:r>
              <a:rPr lang="en-US" sz="2000" dirty="0" err="1"/>
              <a:t>leven</a:t>
            </a:r>
            <a:r>
              <a:rPr lang="en-US" sz="2000" dirty="0"/>
              <a:t>)</a:t>
            </a:r>
          </a:p>
          <a:p>
            <a:pPr marL="114300" indent="-342900">
              <a:lnSpc>
                <a:spcPct val="110000"/>
              </a:lnSpc>
              <a:spcAft>
                <a:spcPts val="600"/>
              </a:spcAft>
              <a:buFont typeface="Wingdings" panose="05000000000000000000" pitchFamily="2" charset="2"/>
              <a:buChar char="Ø"/>
            </a:pPr>
            <a:r>
              <a:rPr lang="en-US" sz="2000" dirty="0" err="1"/>
              <a:t>Ontspanningsoefeningen</a:t>
            </a:r>
            <a:r>
              <a:rPr lang="en-US" sz="2000" dirty="0"/>
              <a:t> (mindfulness, yoga, </a:t>
            </a:r>
            <a:r>
              <a:rPr lang="en-US" sz="2000" dirty="0" err="1"/>
              <a:t>meditatie</a:t>
            </a:r>
            <a:r>
              <a:rPr lang="en-US" sz="2000" dirty="0"/>
              <a:t>)</a:t>
            </a:r>
          </a:p>
          <a:p>
            <a:pPr indent="-228600">
              <a:lnSpc>
                <a:spcPct val="110000"/>
              </a:lnSpc>
              <a:spcAft>
                <a:spcPts val="600"/>
              </a:spcAft>
              <a:buFont typeface="Arial" panose="020B0604020202020204" pitchFamily="34" charset="0"/>
              <a:buChar char="•"/>
            </a:pPr>
            <a:endParaRPr lang="en-US" sz="2000" dirty="0"/>
          </a:p>
          <a:p>
            <a:pPr indent="-228600">
              <a:lnSpc>
                <a:spcPct val="110000"/>
              </a:lnSpc>
              <a:spcAft>
                <a:spcPts val="600"/>
              </a:spcAft>
              <a:buFont typeface="Arial" panose="020B0604020202020204" pitchFamily="34" charset="0"/>
              <a:buChar char="•"/>
            </a:pPr>
            <a:endParaRPr lang="en-US" sz="1500"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2324485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09655-0E89-E3AA-4D37-AA062790C8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87D97-F98C-CEC0-405B-04FD28EA790F}"/>
              </a:ext>
            </a:extLst>
          </p:cNvPr>
          <p:cNvSpPr>
            <a:spLocks noGrp="1"/>
          </p:cNvSpPr>
          <p:nvPr>
            <p:ph type="ctrTitle"/>
          </p:nvPr>
        </p:nvSpPr>
        <p:spPr>
          <a:xfrm>
            <a:off x="2456604" y="513678"/>
            <a:ext cx="5689600" cy="778967"/>
          </a:xfrm>
        </p:spPr>
        <p:txBody>
          <a:bodyPr vert="horz" lIns="91440" tIns="45720" rIns="91440" bIns="45720" rtlCol="0" anchor="b">
            <a:normAutofit/>
          </a:bodyPr>
          <a:lstStyle/>
          <a:p>
            <a:r>
              <a:rPr lang="en-US" sz="3600" dirty="0" err="1"/>
              <a:t>Pijn</a:t>
            </a:r>
            <a:r>
              <a:rPr lang="en-US" sz="3600" dirty="0"/>
              <a:t> √</a:t>
            </a:r>
          </a:p>
        </p:txBody>
      </p:sp>
      <p:sp>
        <p:nvSpPr>
          <p:cNvPr id="3" name="Footer Placeholder 2">
            <a:extLst>
              <a:ext uri="{FF2B5EF4-FFF2-40B4-BE49-F238E27FC236}">
                <a16:creationId xmlns:a16="http://schemas.microsoft.com/office/drawing/2014/main" id="{1C9DBB98-2969-43D4-727F-B34F90E27E0C}"/>
              </a:ext>
            </a:extLst>
          </p:cNvPr>
          <p:cNvSpPr>
            <a:spLocks noGrp="1"/>
          </p:cNvSpPr>
          <p:nvPr>
            <p:ph type="ftr" sz="quarter" idx="11"/>
          </p:nvPr>
        </p:nvSpPr>
        <p:spPr>
          <a:xfrm>
            <a:off x="6447934" y="6453188"/>
            <a:ext cx="2313479" cy="365125"/>
          </a:xfrm>
        </p:spPr>
        <p:txBody>
          <a:bodyPr/>
          <a:lstStyle/>
          <a:p>
            <a:r>
              <a:rPr lang="en-US"/>
              <a:t>Monique@PARKINSONBASICS.COM</a:t>
            </a:r>
          </a:p>
        </p:txBody>
      </p:sp>
      <p:sp>
        <p:nvSpPr>
          <p:cNvPr id="16" name="TextBox 15">
            <a:extLst>
              <a:ext uri="{FF2B5EF4-FFF2-40B4-BE49-F238E27FC236}">
                <a16:creationId xmlns:a16="http://schemas.microsoft.com/office/drawing/2014/main" id="{07C1609B-322B-B595-8071-73F7D947C1A1}"/>
              </a:ext>
            </a:extLst>
          </p:cNvPr>
          <p:cNvSpPr txBox="1"/>
          <p:nvPr/>
        </p:nvSpPr>
        <p:spPr>
          <a:xfrm>
            <a:off x="2615610" y="2064618"/>
            <a:ext cx="6164658" cy="3774614"/>
          </a:xfrm>
          <a:prstGeom prst="rect">
            <a:avLst/>
          </a:prstGeom>
        </p:spPr>
        <p:txBody>
          <a:bodyPr vert="horz" lIns="91440" tIns="45720" rIns="91440" bIns="45720" rtlCol="0">
            <a:normAutofit/>
          </a:bodyPr>
          <a:lstStyle/>
          <a:p>
            <a:pPr marL="114300" indent="-342900">
              <a:lnSpc>
                <a:spcPct val="110000"/>
              </a:lnSpc>
              <a:spcAft>
                <a:spcPts val="600"/>
              </a:spcAft>
              <a:buFont typeface="Wingdings" panose="05000000000000000000" pitchFamily="2" charset="2"/>
              <a:buChar char="Ø"/>
            </a:pPr>
            <a:r>
              <a:rPr lang="en-US" sz="2000" dirty="0" err="1"/>
              <a:t>Neuropathie</a:t>
            </a:r>
            <a:r>
              <a:rPr lang="en-US" sz="2000" dirty="0"/>
              <a:t> laten </a:t>
            </a:r>
            <a:r>
              <a:rPr lang="en-US" sz="2000" dirty="0" err="1"/>
              <a:t>testen</a:t>
            </a:r>
            <a:endParaRPr lang="en-US" sz="2000" dirty="0"/>
          </a:p>
          <a:p>
            <a:pPr marL="114300" indent="-342900">
              <a:lnSpc>
                <a:spcPct val="110000"/>
              </a:lnSpc>
              <a:spcAft>
                <a:spcPts val="600"/>
              </a:spcAft>
              <a:buFont typeface="Wingdings" panose="05000000000000000000" pitchFamily="2" charset="2"/>
              <a:buChar char="Ø"/>
            </a:pPr>
            <a:r>
              <a:rPr lang="en-US" sz="2000" dirty="0" err="1"/>
              <a:t>Vitamine</a:t>
            </a:r>
            <a:r>
              <a:rPr lang="en-US" sz="2000" dirty="0"/>
              <a:t> B12 en B6 </a:t>
            </a:r>
            <a:r>
              <a:rPr lang="en-US" sz="2000" dirty="0" err="1"/>
              <a:t>testen</a:t>
            </a:r>
            <a:endParaRPr lang="en-US" sz="2000" dirty="0"/>
          </a:p>
          <a:p>
            <a:pPr marL="114300" indent="-342900">
              <a:lnSpc>
                <a:spcPct val="110000"/>
              </a:lnSpc>
              <a:spcAft>
                <a:spcPts val="600"/>
              </a:spcAft>
              <a:buFont typeface="Wingdings" panose="05000000000000000000" pitchFamily="2" charset="2"/>
              <a:buChar char="Ø"/>
            </a:pPr>
            <a:r>
              <a:rPr lang="en-US" sz="2000" dirty="0" err="1"/>
              <a:t>Onaangenaam</a:t>
            </a:r>
            <a:r>
              <a:rPr lang="en-US" sz="2000" dirty="0"/>
              <a:t>, </a:t>
            </a:r>
            <a:r>
              <a:rPr lang="en-US" sz="2000" dirty="0" err="1"/>
              <a:t>rusteloos</a:t>
            </a:r>
            <a:r>
              <a:rPr lang="en-US" sz="2000" dirty="0"/>
              <a:t> </a:t>
            </a:r>
            <a:r>
              <a:rPr lang="en-US" sz="2000" dirty="0" err="1"/>
              <a:t>gevoel</a:t>
            </a:r>
            <a:r>
              <a:rPr lang="en-US" sz="2000" dirty="0"/>
              <a:t> </a:t>
            </a:r>
            <a:r>
              <a:rPr lang="en-US" sz="2000" dirty="0" err="1"/>
              <a:t>bijwerking</a:t>
            </a:r>
            <a:r>
              <a:rPr lang="en-US" sz="2000" dirty="0"/>
              <a:t>?</a:t>
            </a:r>
          </a:p>
          <a:p>
            <a:pPr marL="114300" indent="-342900">
              <a:lnSpc>
                <a:spcPct val="110000"/>
              </a:lnSpc>
              <a:spcAft>
                <a:spcPts val="600"/>
              </a:spcAft>
              <a:buFont typeface="Wingdings" panose="05000000000000000000" pitchFamily="2" charset="2"/>
              <a:buChar char="Ø"/>
            </a:pPr>
            <a:r>
              <a:rPr lang="en-US" sz="2000" dirty="0"/>
              <a:t>Let op met </a:t>
            </a:r>
            <a:r>
              <a:rPr lang="en-US" sz="2000" dirty="0" err="1"/>
              <a:t>gebruik</a:t>
            </a:r>
            <a:r>
              <a:rPr lang="en-US" sz="2000" dirty="0"/>
              <a:t> </a:t>
            </a:r>
            <a:r>
              <a:rPr lang="en-US" sz="2000" dirty="0" err="1"/>
              <a:t>zware</a:t>
            </a:r>
            <a:r>
              <a:rPr lang="en-US" sz="2000" dirty="0"/>
              <a:t> </a:t>
            </a:r>
            <a:r>
              <a:rPr lang="en-US" sz="2000" dirty="0" err="1"/>
              <a:t>pijnstillers</a:t>
            </a:r>
            <a:r>
              <a:rPr lang="en-US" sz="2000" dirty="0"/>
              <a:t> (</a:t>
            </a:r>
            <a:r>
              <a:rPr lang="en-US" sz="2000" dirty="0" err="1"/>
              <a:t>suf</a:t>
            </a:r>
            <a:r>
              <a:rPr lang="en-US" sz="2000" dirty="0"/>
              <a:t>: </a:t>
            </a:r>
            <a:r>
              <a:rPr lang="en-US" sz="2000" dirty="0" err="1"/>
              <a:t>nog</a:t>
            </a:r>
            <a:r>
              <a:rPr lang="en-US" sz="2000" dirty="0"/>
              <a:t> </a:t>
            </a:r>
            <a:r>
              <a:rPr lang="en-US" sz="2000" dirty="0" err="1"/>
              <a:t>instabieler</a:t>
            </a:r>
            <a:r>
              <a:rPr lang="en-US" sz="2000" dirty="0"/>
              <a:t>; </a:t>
            </a:r>
            <a:r>
              <a:rPr lang="en-US" sz="2000" dirty="0" err="1"/>
              <a:t>groter</a:t>
            </a:r>
            <a:r>
              <a:rPr lang="en-US" sz="2000" dirty="0"/>
              <a:t> </a:t>
            </a:r>
            <a:r>
              <a:rPr lang="en-US" sz="2000" dirty="0" err="1"/>
              <a:t>valgevaar</a:t>
            </a:r>
            <a:r>
              <a:rPr lang="en-US" sz="2000" dirty="0"/>
              <a:t>)</a:t>
            </a:r>
          </a:p>
          <a:p>
            <a:pPr indent="-228600">
              <a:lnSpc>
                <a:spcPct val="110000"/>
              </a:lnSpc>
              <a:spcAft>
                <a:spcPts val="600"/>
              </a:spcAft>
              <a:buFont typeface="Arial" panose="020B0604020202020204" pitchFamily="34" charset="0"/>
              <a:buChar char="•"/>
            </a:pPr>
            <a:endParaRPr lang="en-US" sz="2000" dirty="0"/>
          </a:p>
          <a:p>
            <a:pPr indent="-228600">
              <a:lnSpc>
                <a:spcPct val="110000"/>
              </a:lnSpc>
              <a:spcAft>
                <a:spcPts val="600"/>
              </a:spcAft>
              <a:buFont typeface="Arial" panose="020B0604020202020204" pitchFamily="34" charset="0"/>
              <a:buChar char="•"/>
            </a:pPr>
            <a:endParaRPr lang="en-US" sz="1500" dirty="0"/>
          </a:p>
        </p:txBody>
      </p:sp>
      <p:pic>
        <p:nvPicPr>
          <p:cNvPr id="7" name="Picture 6" descr="A purple and white rectangle&#10;&#10;Description automatically generated">
            <a:extLst>
              <a:ext uri="{FF2B5EF4-FFF2-40B4-BE49-F238E27FC236}">
                <a16:creationId xmlns:a16="http://schemas.microsoft.com/office/drawing/2014/main" id="{1F489491-7532-1BBD-96D7-FBD42A675616}"/>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593903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456604" y="513678"/>
            <a:ext cx="5689600" cy="778967"/>
          </a:xfrm>
        </p:spPr>
        <p:txBody>
          <a:bodyPr vert="horz" lIns="91440" tIns="45720" rIns="91440" bIns="45720" rtlCol="0" anchor="b">
            <a:normAutofit/>
          </a:bodyPr>
          <a:lstStyle/>
          <a:p>
            <a:r>
              <a:rPr lang="nl-NL" sz="3600" noProof="0" dirty="0"/>
              <a:t>Handboeken</a:t>
            </a:r>
          </a:p>
        </p:txBody>
      </p:sp>
      <p:sp>
        <p:nvSpPr>
          <p:cNvPr id="3" name="Footer Placeholder 2">
            <a:extLst>
              <a:ext uri="{FF2B5EF4-FFF2-40B4-BE49-F238E27FC236}">
                <a16:creationId xmlns:a16="http://schemas.microsoft.com/office/drawing/2014/main" id="{D305CCF9-D74F-9FD2-DFBD-97AD8CF741D7}"/>
              </a:ext>
            </a:extLst>
          </p:cNvPr>
          <p:cNvSpPr>
            <a:spLocks noGrp="1"/>
          </p:cNvSpPr>
          <p:nvPr>
            <p:ph type="ftr" sz="quarter" idx="11"/>
          </p:nvPr>
        </p:nvSpPr>
        <p:spPr>
          <a:xfrm>
            <a:off x="6447934" y="6453188"/>
            <a:ext cx="2313479"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B9AC1264-0241-23D0-0B12-B500B368E78E}"/>
              </a:ext>
            </a:extLst>
          </p:cNvPr>
          <p:cNvSpPr txBox="1"/>
          <p:nvPr/>
        </p:nvSpPr>
        <p:spPr>
          <a:xfrm>
            <a:off x="1988288" y="1444054"/>
            <a:ext cx="6773125" cy="3774614"/>
          </a:xfrm>
          <a:prstGeom prst="rect">
            <a:avLst/>
          </a:prstGeom>
        </p:spPr>
        <p:txBody>
          <a:bodyPr vert="horz" lIns="91440" tIns="45720" rIns="91440" bIns="45720" rtlCol="0">
            <a:normAutofit/>
          </a:bodyPr>
          <a:lstStyle/>
          <a:p>
            <a:pPr indent="-228600">
              <a:lnSpc>
                <a:spcPct val="110000"/>
              </a:lnSpc>
              <a:spcAft>
                <a:spcPts val="1200"/>
              </a:spcAft>
              <a:buFont typeface="Arial" panose="020B0604020202020204" pitchFamily="34" charset="0"/>
              <a:buChar char="•"/>
            </a:pPr>
            <a:r>
              <a:rPr lang="nl-NL" sz="2000" noProof="0" dirty="0"/>
              <a:t>Wat is er aan de hand?</a:t>
            </a:r>
          </a:p>
          <a:p>
            <a:pPr indent="-228600">
              <a:lnSpc>
                <a:spcPct val="110000"/>
              </a:lnSpc>
              <a:spcAft>
                <a:spcPts val="1200"/>
              </a:spcAft>
              <a:buFont typeface="Arial" panose="020B0604020202020204" pitchFamily="34" charset="0"/>
              <a:buChar char="•"/>
            </a:pPr>
            <a:r>
              <a:rPr lang="nl-NL" sz="2000" noProof="0" dirty="0"/>
              <a:t>Wat kun je doen?</a:t>
            </a:r>
          </a:p>
          <a:p>
            <a:pPr indent="-228600">
              <a:lnSpc>
                <a:spcPct val="110000"/>
              </a:lnSpc>
              <a:spcAft>
                <a:spcPts val="1200"/>
              </a:spcAft>
              <a:buFont typeface="Arial" panose="020B0604020202020204" pitchFamily="34" charset="0"/>
              <a:buChar char="•"/>
            </a:pPr>
            <a:r>
              <a:rPr lang="nl-NL" sz="2000" noProof="0" dirty="0"/>
              <a:t>Wat kun je beter vermijden?</a:t>
            </a:r>
          </a:p>
          <a:p>
            <a:pPr indent="-228600">
              <a:lnSpc>
                <a:spcPct val="110000"/>
              </a:lnSpc>
              <a:spcAft>
                <a:spcPts val="600"/>
              </a:spcAft>
              <a:buFont typeface="Arial" panose="020B0604020202020204" pitchFamily="34" charset="0"/>
              <a:buChar char="•"/>
            </a:pPr>
            <a:endParaRPr lang="nl-NL" sz="2000" noProof="0" dirty="0"/>
          </a:p>
          <a:p>
            <a:pPr>
              <a:lnSpc>
                <a:spcPct val="110000"/>
              </a:lnSpc>
              <a:spcAft>
                <a:spcPts val="600"/>
              </a:spcAft>
            </a:pPr>
            <a:r>
              <a:rPr lang="nl-NL" noProof="0" dirty="0"/>
              <a:t>Inkijkexemplaren op ParkinsonBasics.com</a:t>
            </a:r>
          </a:p>
          <a:p>
            <a:pPr indent="-228600">
              <a:lnSpc>
                <a:spcPct val="110000"/>
              </a:lnSpc>
              <a:spcAft>
                <a:spcPts val="600"/>
              </a:spcAft>
              <a:buFont typeface="Arial" panose="020B0604020202020204" pitchFamily="34" charset="0"/>
              <a:buChar char="•"/>
            </a:pPr>
            <a:endParaRPr lang="nl-NL" sz="1500" noProof="0"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5" name="Picture 4">
            <a:extLst>
              <a:ext uri="{FF2B5EF4-FFF2-40B4-BE49-F238E27FC236}">
                <a16:creationId xmlns:a16="http://schemas.microsoft.com/office/drawing/2014/main" id="{7B0F1817-9183-8B2F-AA39-C22E8D1633DD}"/>
              </a:ext>
            </a:extLst>
          </p:cNvPr>
          <p:cNvPicPr>
            <a:picLocks noChangeAspect="1"/>
          </p:cNvPicPr>
          <p:nvPr/>
        </p:nvPicPr>
        <p:blipFill>
          <a:blip r:embed="rId3"/>
          <a:srcRect l="5413" t="1650" r="7666" b="52302"/>
          <a:stretch/>
        </p:blipFill>
        <p:spPr>
          <a:xfrm>
            <a:off x="2923894" y="3733001"/>
            <a:ext cx="4755019" cy="2794616"/>
          </a:xfrm>
          <a:prstGeom prst="rect">
            <a:avLst/>
          </a:prstGeom>
        </p:spPr>
      </p:pic>
    </p:spTree>
    <p:extLst>
      <p:ext uri="{BB962C8B-B14F-4D97-AF65-F5344CB8AC3E}">
        <p14:creationId xmlns:p14="http://schemas.microsoft.com/office/powerpoint/2010/main" val="1094222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5232C8-7A66-B369-473B-E778242E3474}"/>
            </a:ext>
          </a:extLst>
        </p:cNvPr>
        <p:cNvGrpSpPr/>
        <p:nvPr/>
      </p:nvGrpSpPr>
      <p:grpSpPr>
        <a:xfrm>
          <a:off x="0" y="0"/>
          <a:ext cx="0" cy="0"/>
          <a:chOff x="0" y="0"/>
          <a:chExt cx="0" cy="0"/>
        </a:xfrm>
      </p:grpSpPr>
      <p:pic>
        <p:nvPicPr>
          <p:cNvPr id="11" name="Picture 10" descr="A purple cover with white text&#10;&#10;Description automatically generated">
            <a:extLst>
              <a:ext uri="{FF2B5EF4-FFF2-40B4-BE49-F238E27FC236}">
                <a16:creationId xmlns:a16="http://schemas.microsoft.com/office/drawing/2014/main" id="{1B1E21E1-ED72-0E69-58F0-301643892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493" y="540914"/>
            <a:ext cx="2360613" cy="3576689"/>
          </a:xfrm>
          <a:prstGeom prst="rect">
            <a:avLst/>
          </a:prstGeom>
        </p:spPr>
      </p:pic>
      <p:pic>
        <p:nvPicPr>
          <p:cNvPr id="8" name="Afbeelding 7" descr="Afbeelding met tekst, boek, poster, ontwerp&#10;&#10;Door AI gegenereerde inhoud is mogelijk onjuist.">
            <a:extLst>
              <a:ext uri="{FF2B5EF4-FFF2-40B4-BE49-F238E27FC236}">
                <a16:creationId xmlns:a16="http://schemas.microsoft.com/office/drawing/2014/main" id="{65D4A82E-F844-9ECC-435D-1327D0EA4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0540" y="2745064"/>
            <a:ext cx="2356755" cy="3708124"/>
          </a:xfrm>
          <a:prstGeom prst="rect">
            <a:avLst/>
          </a:prstGeom>
        </p:spPr>
      </p:pic>
      <p:sp>
        <p:nvSpPr>
          <p:cNvPr id="2" name="Title 1">
            <a:extLst>
              <a:ext uri="{FF2B5EF4-FFF2-40B4-BE49-F238E27FC236}">
                <a16:creationId xmlns:a16="http://schemas.microsoft.com/office/drawing/2014/main" id="{B1323B2A-60AF-9673-9466-1942B82B202F}"/>
              </a:ext>
            </a:extLst>
          </p:cNvPr>
          <p:cNvSpPr>
            <a:spLocks noGrp="1"/>
          </p:cNvSpPr>
          <p:nvPr>
            <p:ph type="ctrTitle"/>
          </p:nvPr>
        </p:nvSpPr>
        <p:spPr>
          <a:xfrm>
            <a:off x="1748358" y="1179497"/>
            <a:ext cx="3438689" cy="679783"/>
          </a:xfrm>
        </p:spPr>
        <p:txBody>
          <a:bodyPr>
            <a:normAutofit/>
          </a:bodyPr>
          <a:lstStyle/>
          <a:p>
            <a:r>
              <a:rPr lang="nl-NL" sz="3600" noProof="0" dirty="0"/>
              <a:t>Bedankt!</a:t>
            </a:r>
          </a:p>
        </p:txBody>
      </p:sp>
      <p:sp>
        <p:nvSpPr>
          <p:cNvPr id="3" name="Subtitle 2">
            <a:extLst>
              <a:ext uri="{FF2B5EF4-FFF2-40B4-BE49-F238E27FC236}">
                <a16:creationId xmlns:a16="http://schemas.microsoft.com/office/drawing/2014/main" id="{3A0A016B-1F46-9CFF-F38E-AD78A0F44DA5}"/>
              </a:ext>
            </a:extLst>
          </p:cNvPr>
          <p:cNvSpPr>
            <a:spLocks noGrp="1"/>
          </p:cNvSpPr>
          <p:nvPr>
            <p:ph type="subTitle" idx="1"/>
          </p:nvPr>
        </p:nvSpPr>
        <p:spPr>
          <a:xfrm>
            <a:off x="1673352" y="2619667"/>
            <a:ext cx="3596802" cy="3307433"/>
          </a:xfrm>
        </p:spPr>
        <p:txBody>
          <a:bodyPr>
            <a:normAutofit/>
          </a:bodyPr>
          <a:lstStyle/>
          <a:p>
            <a:r>
              <a:rPr lang="nl-NL" noProof="0" dirty="0"/>
              <a:t>Monique Thoonsen</a:t>
            </a:r>
          </a:p>
          <a:p>
            <a:endParaRPr lang="nl-NL" noProof="0" dirty="0"/>
          </a:p>
          <a:p>
            <a:r>
              <a:rPr lang="nl-NL" noProof="0" dirty="0"/>
              <a:t>Monique@parkinsonbasics.com</a:t>
            </a:r>
          </a:p>
          <a:p>
            <a:endParaRPr lang="nl-NL" noProof="0" dirty="0"/>
          </a:p>
          <a:p>
            <a:r>
              <a:rPr lang="nl-NL" noProof="0" dirty="0"/>
              <a:t>parkinsonbasics.com</a:t>
            </a:r>
          </a:p>
          <a:p>
            <a:endParaRPr lang="nl-NL" noProof="0" dirty="0"/>
          </a:p>
          <a:p>
            <a:r>
              <a:rPr lang="nl-NL" noProof="0" dirty="0"/>
              <a:t>uitgeverijabessijn.nl</a:t>
            </a:r>
          </a:p>
        </p:txBody>
      </p:sp>
      <p:sp>
        <p:nvSpPr>
          <p:cNvPr id="4" name="Footer Placeholder 3">
            <a:extLst>
              <a:ext uri="{FF2B5EF4-FFF2-40B4-BE49-F238E27FC236}">
                <a16:creationId xmlns:a16="http://schemas.microsoft.com/office/drawing/2014/main" id="{997B017A-2BD0-5759-C99B-553DA1A153D2}"/>
              </a:ext>
            </a:extLst>
          </p:cNvPr>
          <p:cNvSpPr>
            <a:spLocks noGrp="1"/>
          </p:cNvSpPr>
          <p:nvPr>
            <p:ph type="ftr" sz="quarter" idx="11"/>
          </p:nvPr>
        </p:nvSpPr>
        <p:spPr>
          <a:xfrm>
            <a:off x="6400800" y="6453188"/>
            <a:ext cx="2360613" cy="365125"/>
          </a:xfrm>
        </p:spPr>
        <p:txBody>
          <a:bodyPr/>
          <a:lstStyle/>
          <a:p>
            <a:r>
              <a:rPr lang="nl-NL" noProof="0" dirty="0"/>
              <a:t>Monique@PARKINSONBASICS.COM</a:t>
            </a:r>
          </a:p>
        </p:txBody>
      </p:sp>
      <p:pic>
        <p:nvPicPr>
          <p:cNvPr id="7" name="Picture 6" descr="A purple and white rectangle&#10;&#10;Description automatically generated">
            <a:extLst>
              <a:ext uri="{FF2B5EF4-FFF2-40B4-BE49-F238E27FC236}">
                <a16:creationId xmlns:a16="http://schemas.microsoft.com/office/drawing/2014/main" id="{56B64876-827F-7BEB-8F5E-CE25CEC061F6}"/>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6" name="Afbeelding 5" descr="Afbeelding met tekst, Lettertype, boek, etiket&#10;&#10;Door AI gegenereerde inhoud is mogelijk onjuist.">
            <a:extLst>
              <a:ext uri="{FF2B5EF4-FFF2-40B4-BE49-F238E27FC236}">
                <a16:creationId xmlns:a16="http://schemas.microsoft.com/office/drawing/2014/main" id="{F795BF22-2D57-14F0-6226-F49481E0D3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7466" y="300227"/>
            <a:ext cx="2286005" cy="2215901"/>
          </a:xfrm>
          <a:prstGeom prst="rect">
            <a:avLst/>
          </a:prstGeom>
        </p:spPr>
      </p:pic>
    </p:spTree>
    <p:extLst>
      <p:ext uri="{BB962C8B-B14F-4D97-AF65-F5344CB8AC3E}">
        <p14:creationId xmlns:p14="http://schemas.microsoft.com/office/powerpoint/2010/main" val="264133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462E1-75DD-3901-C356-A3304CFA0F59}"/>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EEAEAC0-E94F-31DD-70EB-89953C65893D}"/>
              </a:ext>
            </a:extLst>
          </p:cNvPr>
          <p:cNvSpPr>
            <a:spLocks noGrp="1"/>
          </p:cNvSpPr>
          <p:nvPr>
            <p:ph type="ftr" sz="quarter" idx="11"/>
          </p:nvPr>
        </p:nvSpPr>
        <p:spPr>
          <a:xfrm>
            <a:off x="6202837" y="6453188"/>
            <a:ext cx="2558576" cy="365125"/>
          </a:xfrm>
        </p:spPr>
        <p:txBody>
          <a:bodyPr vert="horz" lIns="91440" tIns="45720" rIns="91440" bIns="45720" rtlCol="0" anchor="ctr">
            <a:normAutofit/>
          </a:bodyPr>
          <a:lstStyle/>
          <a:p>
            <a:r>
              <a:rPr lang="nl-NL" noProof="0" dirty="0"/>
              <a:t>Monique@PARKINSONBASICS.COM</a:t>
            </a:r>
          </a:p>
        </p:txBody>
      </p:sp>
      <p:pic>
        <p:nvPicPr>
          <p:cNvPr id="7" name="Picture 6" descr="A purple and white rectangle&#10;&#10;Description automatically generated">
            <a:extLst>
              <a:ext uri="{FF2B5EF4-FFF2-40B4-BE49-F238E27FC236}">
                <a16:creationId xmlns:a16="http://schemas.microsoft.com/office/drawing/2014/main" id="{F164D45F-0FFE-9206-DA33-B220216DF875}"/>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6" name="Picture 5" descr="A poster of a medical chart&#10;&#10;Description automatically generated with medium confidence">
            <a:extLst>
              <a:ext uri="{FF2B5EF4-FFF2-40B4-BE49-F238E27FC236}">
                <a16:creationId xmlns:a16="http://schemas.microsoft.com/office/drawing/2014/main" id="{6803CD85-C4C4-CD32-4D95-F84BCF4E0F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1164" y="178572"/>
            <a:ext cx="4503752" cy="6274616"/>
          </a:xfrm>
          <a:prstGeom prst="rect">
            <a:avLst/>
          </a:prstGeom>
        </p:spPr>
      </p:pic>
    </p:spTree>
    <p:extLst>
      <p:ext uri="{BB962C8B-B14F-4D97-AF65-F5344CB8AC3E}">
        <p14:creationId xmlns:p14="http://schemas.microsoft.com/office/powerpoint/2010/main" val="1859941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7EF586-D087-AFF3-F945-DB9CAEA608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83229-D764-7317-D1DF-5D123CD9B669}"/>
              </a:ext>
            </a:extLst>
          </p:cNvPr>
          <p:cNvSpPr>
            <a:spLocks noGrp="1"/>
          </p:cNvSpPr>
          <p:nvPr>
            <p:ph type="ctrTitle"/>
          </p:nvPr>
        </p:nvSpPr>
        <p:spPr>
          <a:xfrm>
            <a:off x="2519051" y="623682"/>
            <a:ext cx="5689600" cy="754062"/>
          </a:xfrm>
        </p:spPr>
        <p:txBody>
          <a:bodyPr vert="horz" lIns="91440" tIns="45720" rIns="91440" bIns="45720" rtlCol="0" anchor="b">
            <a:normAutofit fontScale="90000"/>
          </a:bodyPr>
          <a:lstStyle/>
          <a:p>
            <a:r>
              <a:rPr lang="nl-NL" sz="3600" noProof="0" dirty="0" err="1"/>
              <a:t>Handboe</a:t>
            </a:r>
            <a:r>
              <a:rPr lang="nl-NL" sz="3600" dirty="0"/>
              <a:t>k Intimiteit en Seksualiteit</a:t>
            </a:r>
            <a:endParaRPr lang="nl-NL" noProof="0" dirty="0"/>
          </a:p>
        </p:txBody>
      </p:sp>
      <p:sp>
        <p:nvSpPr>
          <p:cNvPr id="3" name="Footer Placeholder 2">
            <a:extLst>
              <a:ext uri="{FF2B5EF4-FFF2-40B4-BE49-F238E27FC236}">
                <a16:creationId xmlns:a16="http://schemas.microsoft.com/office/drawing/2014/main" id="{85682323-D936-EC10-F556-95910816067D}"/>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a:t>Monique@PARKINSONBASICS.COM</a:t>
            </a:r>
            <a:endParaRPr lang="nl-NL" noProof="0" dirty="0"/>
          </a:p>
        </p:txBody>
      </p:sp>
      <p:sp>
        <p:nvSpPr>
          <p:cNvPr id="4" name="TextBox 3">
            <a:extLst>
              <a:ext uri="{FF2B5EF4-FFF2-40B4-BE49-F238E27FC236}">
                <a16:creationId xmlns:a16="http://schemas.microsoft.com/office/drawing/2014/main" id="{08482A43-56A3-E171-30D3-991EAB4012AD}"/>
              </a:ext>
            </a:extLst>
          </p:cNvPr>
          <p:cNvSpPr txBox="1"/>
          <p:nvPr/>
        </p:nvSpPr>
        <p:spPr>
          <a:xfrm>
            <a:off x="2015765" y="1821205"/>
            <a:ext cx="5862961"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endParaRPr lang="nl-NL" sz="2000" noProof="0" dirty="0"/>
          </a:p>
        </p:txBody>
      </p:sp>
      <p:pic>
        <p:nvPicPr>
          <p:cNvPr id="7" name="Picture 6" descr="A purple and white rectangle&#10;&#10;Description automatically generated">
            <a:extLst>
              <a:ext uri="{FF2B5EF4-FFF2-40B4-BE49-F238E27FC236}">
                <a16:creationId xmlns:a16="http://schemas.microsoft.com/office/drawing/2014/main" id="{D4BA6100-4AF6-EFC2-87B1-06AF3201933E}"/>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8" name="Picture 7" descr="A book with white text on it&#10;&#10;AI-generated content may be incorrect.">
            <a:extLst>
              <a:ext uri="{FF2B5EF4-FFF2-40B4-BE49-F238E27FC236}">
                <a16:creationId xmlns:a16="http://schemas.microsoft.com/office/drawing/2014/main" id="{1A564A0E-F92A-A71F-7AFA-F59A8D1AE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4864" y="1599474"/>
            <a:ext cx="4157973" cy="4631983"/>
          </a:xfrm>
          <a:prstGeom prst="rect">
            <a:avLst/>
          </a:prstGeom>
        </p:spPr>
      </p:pic>
    </p:spTree>
    <p:extLst>
      <p:ext uri="{BB962C8B-B14F-4D97-AF65-F5344CB8AC3E}">
        <p14:creationId xmlns:p14="http://schemas.microsoft.com/office/powerpoint/2010/main" val="113906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519052" y="422377"/>
            <a:ext cx="5689600" cy="754062"/>
          </a:xfrm>
        </p:spPr>
        <p:txBody>
          <a:bodyPr vert="horz" lIns="91440" tIns="45720" rIns="91440" bIns="45720" rtlCol="0" anchor="b">
            <a:normAutofit/>
          </a:bodyPr>
          <a:lstStyle/>
          <a:p>
            <a:r>
              <a:rPr lang="nl-NL" sz="3200" noProof="0" dirty="0"/>
              <a:t>Praktische hulp</a:t>
            </a:r>
            <a:endParaRPr lang="nl-NL" sz="3600" noProof="0" dirty="0"/>
          </a:p>
        </p:txBody>
      </p:sp>
      <p:sp>
        <p:nvSpPr>
          <p:cNvPr id="3" name="Footer Placeholder 2">
            <a:extLst>
              <a:ext uri="{FF2B5EF4-FFF2-40B4-BE49-F238E27FC236}">
                <a16:creationId xmlns:a16="http://schemas.microsoft.com/office/drawing/2014/main" id="{EE5EAF67-D910-36D4-11AC-DF375D45D508}"/>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237E198A-81EC-9B99-3069-632EF0CA460B}"/>
              </a:ext>
            </a:extLst>
          </p:cNvPr>
          <p:cNvSpPr txBox="1"/>
          <p:nvPr/>
        </p:nvSpPr>
        <p:spPr>
          <a:xfrm>
            <a:off x="2015765" y="1821205"/>
            <a:ext cx="5862961" cy="4096512"/>
          </a:xfrm>
          <a:prstGeom prst="rect">
            <a:avLst/>
          </a:prstGeom>
        </p:spPr>
        <p:txBody>
          <a:bodyPr vert="horz" lIns="91440" tIns="45720" rIns="91440" bIns="45720" rtlCol="0">
            <a:normAutofit/>
          </a:bodyPr>
          <a:lstStyle/>
          <a:p>
            <a:pPr marL="342900" indent="-342900">
              <a:lnSpc>
                <a:spcPct val="120000"/>
              </a:lnSpc>
              <a:spcBef>
                <a:spcPts val="1000"/>
              </a:spcBef>
              <a:buFont typeface="Arial" panose="020B0604020202020204" pitchFamily="34" charset="0"/>
              <a:buChar char="•"/>
            </a:pPr>
            <a:r>
              <a:rPr lang="nl-NL" sz="2000" noProof="0" dirty="0"/>
              <a:t>Wat is er aan de hand?</a:t>
            </a:r>
          </a:p>
          <a:p>
            <a:pPr marL="342900" indent="-342900">
              <a:lnSpc>
                <a:spcPct val="120000"/>
              </a:lnSpc>
              <a:spcBef>
                <a:spcPts val="1000"/>
              </a:spcBef>
              <a:buFont typeface="Arial" panose="020B0604020202020204" pitchFamily="34" charset="0"/>
              <a:buChar char="•"/>
            </a:pPr>
            <a:endParaRPr lang="nl-NL" sz="2000" noProof="0" dirty="0"/>
          </a:p>
          <a:p>
            <a:pPr marL="342900" indent="-342900">
              <a:lnSpc>
                <a:spcPct val="120000"/>
              </a:lnSpc>
              <a:spcBef>
                <a:spcPts val="1000"/>
              </a:spcBef>
              <a:buFont typeface="Arial" panose="020B0604020202020204" pitchFamily="34" charset="0"/>
              <a:buChar char="•"/>
            </a:pPr>
            <a:r>
              <a:rPr lang="nl-NL" sz="2000" noProof="0" dirty="0"/>
              <a:t>Wat kun jij doen?</a:t>
            </a:r>
          </a:p>
          <a:p>
            <a:pPr marL="342900" indent="-342900">
              <a:lnSpc>
                <a:spcPct val="120000"/>
              </a:lnSpc>
              <a:spcBef>
                <a:spcPts val="1000"/>
              </a:spcBef>
              <a:buFont typeface="Arial" panose="020B0604020202020204" pitchFamily="34" charset="0"/>
              <a:buChar char="•"/>
            </a:pPr>
            <a:endParaRPr lang="nl-NL" sz="2000" noProof="0" dirty="0"/>
          </a:p>
          <a:p>
            <a:pPr marL="342900" indent="-342900">
              <a:lnSpc>
                <a:spcPct val="120000"/>
              </a:lnSpc>
              <a:spcBef>
                <a:spcPts val="1000"/>
              </a:spcBef>
              <a:buFont typeface="Arial" panose="020B0604020202020204" pitchFamily="34" charset="0"/>
              <a:buChar char="•"/>
            </a:pPr>
            <a:r>
              <a:rPr lang="nl-NL" sz="2000" noProof="0" dirty="0"/>
              <a:t>Wat kun je beter vermijden?</a:t>
            </a:r>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363930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47D92E-F73E-D44B-C035-0918B0719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200487-128B-D6FD-04FC-7003298AC2F0}"/>
              </a:ext>
            </a:extLst>
          </p:cNvPr>
          <p:cNvSpPr>
            <a:spLocks noGrp="1"/>
          </p:cNvSpPr>
          <p:nvPr>
            <p:ph type="ctrTitle"/>
          </p:nvPr>
        </p:nvSpPr>
        <p:spPr>
          <a:xfrm>
            <a:off x="2519052" y="422377"/>
            <a:ext cx="5689600" cy="754062"/>
          </a:xfrm>
        </p:spPr>
        <p:txBody>
          <a:bodyPr vert="horz" lIns="91440" tIns="45720" rIns="91440" bIns="45720" rtlCol="0" anchor="b">
            <a:normAutofit/>
          </a:bodyPr>
          <a:lstStyle/>
          <a:p>
            <a:r>
              <a:rPr lang="nl-NL" sz="3200" dirty="0"/>
              <a:t>Intimiteit en Seksualiteit</a:t>
            </a:r>
            <a:endParaRPr lang="nl-NL" sz="3600" noProof="0" dirty="0"/>
          </a:p>
        </p:txBody>
      </p:sp>
      <p:sp>
        <p:nvSpPr>
          <p:cNvPr id="3" name="Footer Placeholder 2">
            <a:extLst>
              <a:ext uri="{FF2B5EF4-FFF2-40B4-BE49-F238E27FC236}">
                <a16:creationId xmlns:a16="http://schemas.microsoft.com/office/drawing/2014/main" id="{55B11A44-7233-959C-2571-1D11660C1211}"/>
              </a:ext>
            </a:extLst>
          </p:cNvPr>
          <p:cNvSpPr>
            <a:spLocks noGrp="1"/>
          </p:cNvSpPr>
          <p:nvPr>
            <p:ph type="ftr" sz="quarter" idx="11"/>
          </p:nvPr>
        </p:nvSpPr>
        <p:spPr>
          <a:xfrm>
            <a:off x="6172200" y="6453188"/>
            <a:ext cx="2589213" cy="365125"/>
          </a:xfrm>
        </p:spPr>
        <p:txBody>
          <a:bodyPr vert="horz" lIns="91440" tIns="45720" rIns="91440" bIns="45720" rtlCol="0" anchor="ctr">
            <a:normAutofit/>
          </a:bodyPr>
          <a:lstStyle/>
          <a:p>
            <a:r>
              <a:rPr lang="nl-NL" noProof="0" dirty="0"/>
              <a:t>Monique@PARKINSONBASICS.COM</a:t>
            </a:r>
          </a:p>
        </p:txBody>
      </p:sp>
      <p:sp>
        <p:nvSpPr>
          <p:cNvPr id="4" name="TextBox 3">
            <a:extLst>
              <a:ext uri="{FF2B5EF4-FFF2-40B4-BE49-F238E27FC236}">
                <a16:creationId xmlns:a16="http://schemas.microsoft.com/office/drawing/2014/main" id="{DB2C84AD-7A56-B6F1-849A-846CADCA4D07}"/>
              </a:ext>
            </a:extLst>
          </p:cNvPr>
          <p:cNvSpPr txBox="1"/>
          <p:nvPr/>
        </p:nvSpPr>
        <p:spPr>
          <a:xfrm>
            <a:off x="2015765" y="1821205"/>
            <a:ext cx="5862961" cy="4096512"/>
          </a:xfrm>
          <a:prstGeom prst="rect">
            <a:avLst/>
          </a:prstGeom>
        </p:spPr>
        <p:txBody>
          <a:bodyPr vert="horz" lIns="91440" tIns="45720" rIns="91440" bIns="45720" rtlCol="0">
            <a:normAutofit/>
          </a:bodyPr>
          <a:lstStyle/>
          <a:p>
            <a:pPr>
              <a:lnSpc>
                <a:spcPct val="120000"/>
              </a:lnSpc>
              <a:spcBef>
                <a:spcPts val="1000"/>
              </a:spcBef>
            </a:pPr>
            <a:r>
              <a:rPr lang="nl-NL" sz="2000" noProof="0" dirty="0"/>
              <a:t>Hoe vaak beginnen onze zorgprofessionals hier over met ons?</a:t>
            </a:r>
          </a:p>
          <a:p>
            <a:pPr>
              <a:lnSpc>
                <a:spcPct val="120000"/>
              </a:lnSpc>
              <a:spcBef>
                <a:spcPts val="1000"/>
              </a:spcBef>
            </a:pPr>
            <a:r>
              <a:rPr lang="nl-NL" sz="2000" dirty="0"/>
              <a:t>Hoeveel mensen stellen er zelf vragen over?</a:t>
            </a:r>
            <a:endParaRPr lang="nl-NL" sz="2000" noProof="0" dirty="0"/>
          </a:p>
        </p:txBody>
      </p:sp>
      <p:pic>
        <p:nvPicPr>
          <p:cNvPr id="7" name="Picture 6" descr="A purple and white rectangle&#10;&#10;Description automatically generated">
            <a:extLst>
              <a:ext uri="{FF2B5EF4-FFF2-40B4-BE49-F238E27FC236}">
                <a16:creationId xmlns:a16="http://schemas.microsoft.com/office/drawing/2014/main" id="{45EEF90D-7E53-08ED-93E5-EE5BE250605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pic>
        <p:nvPicPr>
          <p:cNvPr id="5" name="Picture 4" descr="A cartoon of two people talking&#10;&#10;AI-generated content may be incorrect.">
            <a:extLst>
              <a:ext uri="{FF2B5EF4-FFF2-40B4-BE49-F238E27FC236}">
                <a16:creationId xmlns:a16="http://schemas.microsoft.com/office/drawing/2014/main" id="{C310778B-C7FC-9285-EF9C-06F5E4D59F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6531" y="3169295"/>
            <a:ext cx="3924608" cy="2923561"/>
          </a:xfrm>
          <a:prstGeom prst="rect">
            <a:avLst/>
          </a:prstGeom>
        </p:spPr>
      </p:pic>
    </p:spTree>
    <p:extLst>
      <p:ext uri="{BB962C8B-B14F-4D97-AF65-F5344CB8AC3E}">
        <p14:creationId xmlns:p14="http://schemas.microsoft.com/office/powerpoint/2010/main" val="2396821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CABF-ABD9-B769-3D31-0BB7DF79B556}"/>
              </a:ext>
            </a:extLst>
          </p:cNvPr>
          <p:cNvSpPr>
            <a:spLocks noGrp="1"/>
          </p:cNvSpPr>
          <p:nvPr>
            <p:ph type="ctrTitle"/>
          </p:nvPr>
        </p:nvSpPr>
        <p:spPr>
          <a:xfrm>
            <a:off x="2638762" y="540150"/>
            <a:ext cx="5689600" cy="673836"/>
          </a:xfrm>
        </p:spPr>
        <p:txBody>
          <a:bodyPr vert="horz" lIns="91440" tIns="45720" rIns="91440" bIns="45720" rtlCol="0" anchor="b">
            <a:normAutofit/>
          </a:bodyPr>
          <a:lstStyle/>
          <a:p>
            <a:r>
              <a:rPr lang="nl-NL" sz="3200" noProof="0" dirty="0"/>
              <a:t>Praten over seksualiteit</a:t>
            </a:r>
          </a:p>
        </p:txBody>
      </p:sp>
      <p:sp>
        <p:nvSpPr>
          <p:cNvPr id="3" name="Footer Placeholder 2">
            <a:extLst>
              <a:ext uri="{FF2B5EF4-FFF2-40B4-BE49-F238E27FC236}">
                <a16:creationId xmlns:a16="http://schemas.microsoft.com/office/drawing/2014/main" id="{A3EA55D9-CB16-2210-3DA6-7D39FF3451D2}"/>
              </a:ext>
            </a:extLst>
          </p:cNvPr>
          <p:cNvSpPr>
            <a:spLocks noGrp="1"/>
          </p:cNvSpPr>
          <p:nvPr>
            <p:ph type="ftr" sz="quarter" idx="11"/>
          </p:nvPr>
        </p:nvSpPr>
        <p:spPr>
          <a:xfrm>
            <a:off x="6372520" y="6453188"/>
            <a:ext cx="2388893"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B9AC1264-0241-23D0-0B12-B500B368E78E}"/>
              </a:ext>
            </a:extLst>
          </p:cNvPr>
          <p:cNvSpPr txBox="1"/>
          <p:nvPr/>
        </p:nvSpPr>
        <p:spPr>
          <a:xfrm>
            <a:off x="1998162" y="1508764"/>
            <a:ext cx="6970799" cy="4649645"/>
          </a:xfrm>
          <a:prstGeom prst="rect">
            <a:avLst/>
          </a:prstGeom>
        </p:spPr>
        <p:txBody>
          <a:bodyPr vert="horz" lIns="91440" tIns="45720" rIns="91440" bIns="45720" rtlCol="0">
            <a:normAutofit/>
          </a:bodyPr>
          <a:lstStyle/>
          <a:p>
            <a:pPr>
              <a:lnSpc>
                <a:spcPct val="110000"/>
              </a:lnSpc>
              <a:spcAft>
                <a:spcPts val="600"/>
              </a:spcAft>
            </a:pPr>
            <a:r>
              <a:rPr lang="nl-NL" i="1" dirty="0"/>
              <a:t>Intimiteit en seks zijn nooit besproken met de Parkinsonverpleegkundige en de neuroloog.</a:t>
            </a:r>
          </a:p>
          <a:p>
            <a:pPr>
              <a:lnSpc>
                <a:spcPct val="110000"/>
              </a:lnSpc>
              <a:spcAft>
                <a:spcPts val="600"/>
              </a:spcAft>
            </a:pPr>
            <a:endParaRPr lang="nl-NL" i="1" noProof="0" dirty="0"/>
          </a:p>
          <a:p>
            <a:pPr>
              <a:lnSpc>
                <a:spcPct val="110000"/>
              </a:lnSpc>
              <a:spcAft>
                <a:spcPts val="600"/>
              </a:spcAft>
            </a:pPr>
            <a:r>
              <a:rPr lang="nl-NL" i="1" dirty="0"/>
              <a:t>Zelfs na meer dan twee decennia samen, blijft praten over seks moeilijk. Je geeft je letterlijk en figuurlijk bloot. Wat ik wel merkte, is dat het makkelijker werd toen ik er eenmaal over begonnen was.</a:t>
            </a:r>
          </a:p>
          <a:p>
            <a:pPr>
              <a:lnSpc>
                <a:spcPct val="110000"/>
              </a:lnSpc>
              <a:spcAft>
                <a:spcPts val="600"/>
              </a:spcAft>
            </a:pPr>
            <a:endParaRPr lang="nl-NL" i="1" noProof="0" dirty="0"/>
          </a:p>
          <a:p>
            <a:pPr>
              <a:lnSpc>
                <a:spcPct val="110000"/>
              </a:lnSpc>
              <a:spcAft>
                <a:spcPts val="600"/>
              </a:spcAft>
            </a:pPr>
            <a:r>
              <a:rPr lang="nl-NL" i="1" dirty="0"/>
              <a:t>We bespreken de uitdagingen rond intimiteit en seks met onze psycholoog. Het was in het begin ongemakkelijk; ik klapte dicht. Maar mijn partner was juist heel open, wat leidde tot een zeer emotionele reactie en ons dichter bij elkaar bracht.</a:t>
            </a:r>
            <a:endParaRPr lang="nl-NL" i="1" noProof="0" dirty="0"/>
          </a:p>
        </p:txBody>
      </p:sp>
      <p:pic>
        <p:nvPicPr>
          <p:cNvPr id="7" name="Picture 6" descr="A purple and white rectangle&#10;&#10;Description automatically generated">
            <a:extLst>
              <a:ext uri="{FF2B5EF4-FFF2-40B4-BE49-F238E27FC236}">
                <a16:creationId xmlns:a16="http://schemas.microsoft.com/office/drawing/2014/main" id="{B5CC3B1D-A05E-EC37-80DF-99CF8352052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3757745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8E2E2D-736C-06B1-DDB0-54D162CF4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4F536-5F19-0597-FA89-604EC493C626}"/>
              </a:ext>
            </a:extLst>
          </p:cNvPr>
          <p:cNvSpPr>
            <a:spLocks noGrp="1"/>
          </p:cNvSpPr>
          <p:nvPr>
            <p:ph type="ctrTitle"/>
          </p:nvPr>
        </p:nvSpPr>
        <p:spPr>
          <a:xfrm>
            <a:off x="2689562" y="630722"/>
            <a:ext cx="5689600" cy="673836"/>
          </a:xfrm>
        </p:spPr>
        <p:txBody>
          <a:bodyPr vert="horz" lIns="91440" tIns="45720" rIns="91440" bIns="45720" rtlCol="0" anchor="b">
            <a:normAutofit/>
          </a:bodyPr>
          <a:lstStyle/>
          <a:p>
            <a:r>
              <a:rPr lang="nl-NL" sz="3200" dirty="0"/>
              <a:t>Praten over √</a:t>
            </a:r>
            <a:endParaRPr lang="nl-NL" sz="3200" noProof="0" dirty="0"/>
          </a:p>
        </p:txBody>
      </p:sp>
      <p:sp>
        <p:nvSpPr>
          <p:cNvPr id="3" name="Footer Placeholder 2">
            <a:extLst>
              <a:ext uri="{FF2B5EF4-FFF2-40B4-BE49-F238E27FC236}">
                <a16:creationId xmlns:a16="http://schemas.microsoft.com/office/drawing/2014/main" id="{E21377AB-33E4-401D-A825-38754DF65E0A}"/>
              </a:ext>
            </a:extLst>
          </p:cNvPr>
          <p:cNvSpPr>
            <a:spLocks noGrp="1"/>
          </p:cNvSpPr>
          <p:nvPr>
            <p:ph type="ftr" sz="quarter" idx="11"/>
          </p:nvPr>
        </p:nvSpPr>
        <p:spPr>
          <a:xfrm>
            <a:off x="6372520" y="6453188"/>
            <a:ext cx="2388893" cy="365125"/>
          </a:xfrm>
        </p:spPr>
        <p:txBody>
          <a:bodyPr/>
          <a:lstStyle/>
          <a:p>
            <a:r>
              <a:rPr lang="nl-NL" noProof="0" dirty="0"/>
              <a:t>Monique@PARKINSONBASICS.COM</a:t>
            </a:r>
          </a:p>
        </p:txBody>
      </p:sp>
      <p:sp>
        <p:nvSpPr>
          <p:cNvPr id="16" name="TextBox 15">
            <a:extLst>
              <a:ext uri="{FF2B5EF4-FFF2-40B4-BE49-F238E27FC236}">
                <a16:creationId xmlns:a16="http://schemas.microsoft.com/office/drawing/2014/main" id="{70D9BD28-20BE-6BE2-05F3-051240C70334}"/>
              </a:ext>
            </a:extLst>
          </p:cNvPr>
          <p:cNvSpPr txBox="1"/>
          <p:nvPr/>
        </p:nvSpPr>
        <p:spPr>
          <a:xfrm>
            <a:off x="2178124" y="1796263"/>
            <a:ext cx="6970799" cy="3828302"/>
          </a:xfrm>
          <a:prstGeom prst="rect">
            <a:avLst/>
          </a:prstGeom>
        </p:spPr>
        <p:txBody>
          <a:bodyPr vert="horz" lIns="91440" tIns="45720" rIns="91440" bIns="45720" rtlCol="0">
            <a:normAutofit/>
          </a:bodyPr>
          <a:lstStyle/>
          <a:p>
            <a:pPr marL="285750" indent="-285750">
              <a:lnSpc>
                <a:spcPct val="110000"/>
              </a:lnSpc>
              <a:spcAft>
                <a:spcPts val="600"/>
              </a:spcAft>
              <a:buFont typeface="Arial" panose="020B0604020202020204" pitchFamily="34" charset="0"/>
              <a:buChar char="•"/>
            </a:pPr>
            <a:r>
              <a:rPr lang="nl-NL" sz="2000" noProof="0" dirty="0"/>
              <a:t>Als het niet meer ‘vanzelf’ gaat, heb je woorden nodig. Professionals en geschreven informatie helpen hierbij</a:t>
            </a:r>
          </a:p>
          <a:p>
            <a:pPr marL="285750" indent="-285750">
              <a:lnSpc>
                <a:spcPct val="110000"/>
              </a:lnSpc>
              <a:spcAft>
                <a:spcPts val="600"/>
              </a:spcAft>
              <a:buFont typeface="Arial" panose="020B0604020202020204" pitchFamily="34" charset="0"/>
              <a:buChar char="•"/>
            </a:pPr>
            <a:r>
              <a:rPr lang="nl-NL" sz="2000" noProof="0" dirty="0"/>
              <a:t>Stress in de relatie verminderen door openheid</a:t>
            </a:r>
          </a:p>
          <a:p>
            <a:pPr marL="285750" indent="-285750">
              <a:lnSpc>
                <a:spcPct val="110000"/>
              </a:lnSpc>
              <a:spcAft>
                <a:spcPts val="600"/>
              </a:spcAft>
              <a:buFont typeface="Arial" panose="020B0604020202020204" pitchFamily="34" charset="0"/>
              <a:buChar char="•"/>
            </a:pPr>
            <a:r>
              <a:rPr lang="nl-NL" sz="2000" dirty="0"/>
              <a:t>Kan geruststellend zijn om te weten dat mogelijke oorzaken bij Parkinson en medicatie kunnen liggen</a:t>
            </a:r>
          </a:p>
          <a:p>
            <a:pPr marL="285750" indent="-285750">
              <a:lnSpc>
                <a:spcPct val="110000"/>
              </a:lnSpc>
              <a:spcAft>
                <a:spcPts val="600"/>
              </a:spcAft>
              <a:buFont typeface="Arial" panose="020B0604020202020204" pitchFamily="34" charset="0"/>
              <a:buChar char="•"/>
            </a:pPr>
            <a:r>
              <a:rPr lang="nl-NL" sz="2000" noProof="0" dirty="0"/>
              <a:t>Er zijn oplossingen. We krijgen </a:t>
            </a:r>
            <a:r>
              <a:rPr lang="nl-NL" sz="2000" noProof="0" dirty="0" err="1"/>
              <a:t>hie</a:t>
            </a:r>
            <a:r>
              <a:rPr lang="nl-NL" sz="2000" dirty="0"/>
              <a:t>r onvoldoende informatie over.</a:t>
            </a:r>
            <a:endParaRPr lang="nl-NL" sz="2000" noProof="0" dirty="0"/>
          </a:p>
          <a:p>
            <a:pPr marL="285750" indent="-285750">
              <a:lnSpc>
                <a:spcPct val="110000"/>
              </a:lnSpc>
              <a:spcAft>
                <a:spcPts val="600"/>
              </a:spcAft>
              <a:buFont typeface="Arial" panose="020B0604020202020204" pitchFamily="34" charset="0"/>
              <a:buChar char="•"/>
            </a:pPr>
            <a:endParaRPr lang="nl-NL" sz="2000" noProof="0" dirty="0"/>
          </a:p>
          <a:p>
            <a:pPr marL="285750" indent="-285750">
              <a:lnSpc>
                <a:spcPct val="110000"/>
              </a:lnSpc>
              <a:spcAft>
                <a:spcPts val="600"/>
              </a:spcAft>
              <a:buFont typeface="Arial" panose="020B0604020202020204" pitchFamily="34" charset="0"/>
              <a:buChar char="•"/>
            </a:pPr>
            <a:endParaRPr lang="nl-NL" sz="2000" noProof="0" dirty="0"/>
          </a:p>
          <a:p>
            <a:pPr indent="-228600">
              <a:lnSpc>
                <a:spcPct val="110000"/>
              </a:lnSpc>
              <a:spcAft>
                <a:spcPts val="600"/>
              </a:spcAft>
              <a:buFont typeface="Arial" panose="020B0604020202020204" pitchFamily="34" charset="0"/>
              <a:buChar char="•"/>
            </a:pPr>
            <a:endParaRPr lang="nl-NL" noProof="0" dirty="0"/>
          </a:p>
        </p:txBody>
      </p:sp>
      <p:pic>
        <p:nvPicPr>
          <p:cNvPr id="7" name="Picture 6" descr="A purple and white rectangle&#10;&#10;Description automatically generated">
            <a:extLst>
              <a:ext uri="{FF2B5EF4-FFF2-40B4-BE49-F238E27FC236}">
                <a16:creationId xmlns:a16="http://schemas.microsoft.com/office/drawing/2014/main" id="{048C836F-110A-DDA3-F88D-45B4035DCBD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673352" cy="6858000"/>
          </a:xfrm>
          <a:prstGeom prst="rect">
            <a:avLst/>
          </a:prstGeom>
        </p:spPr>
      </p:pic>
    </p:spTree>
    <p:extLst>
      <p:ext uri="{BB962C8B-B14F-4D97-AF65-F5344CB8AC3E}">
        <p14:creationId xmlns:p14="http://schemas.microsoft.com/office/powerpoint/2010/main" val="1701364028"/>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1445</Words>
  <Application>Microsoft Office PowerPoint</Application>
  <PresentationFormat>On-screen Show (4:3)</PresentationFormat>
  <Paragraphs>228</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AlwynNewRounded-LightItalic</vt:lpstr>
      <vt:lpstr>Aptos</vt:lpstr>
      <vt:lpstr>Arial</vt:lpstr>
      <vt:lpstr>Courier New</vt:lpstr>
      <vt:lpstr>Neue Haas Grotesk Text Pro</vt:lpstr>
      <vt:lpstr>Wingdings</vt:lpstr>
      <vt:lpstr>VanillaVTI</vt:lpstr>
      <vt:lpstr>Parkinson   Kennis geeft Keuze</vt:lpstr>
      <vt:lpstr>PowerPoint Presentation</vt:lpstr>
      <vt:lpstr>PowerPoint Presentation</vt:lpstr>
      <vt:lpstr>PowerPoint Presentation</vt:lpstr>
      <vt:lpstr>Handboek Intimiteit en Seksualiteit</vt:lpstr>
      <vt:lpstr>Praktische hulp</vt:lpstr>
      <vt:lpstr>Intimiteit en Seksualiteit</vt:lpstr>
      <vt:lpstr>Praten over seksualiteit</vt:lpstr>
      <vt:lpstr>Praten over √</vt:lpstr>
      <vt:lpstr>Praten over √</vt:lpstr>
      <vt:lpstr>Praten over √</vt:lpstr>
      <vt:lpstr>Chemie</vt:lpstr>
      <vt:lpstr>Motorische symptomen</vt:lpstr>
      <vt:lpstr>Motorische symptomen</vt:lpstr>
      <vt:lpstr>Motorische symptomen √</vt:lpstr>
      <vt:lpstr>Motorische symptomen √</vt:lpstr>
      <vt:lpstr>Motorische symptomen √</vt:lpstr>
      <vt:lpstr>Motorische symptomen √</vt:lpstr>
      <vt:lpstr>Motorische symptomen √</vt:lpstr>
      <vt:lpstr>Motorische symptomen √</vt:lpstr>
      <vt:lpstr>Stemmingsstoornissen</vt:lpstr>
      <vt:lpstr>Stemmingsstoornissen √</vt:lpstr>
      <vt:lpstr>Stemmingsstoornissen √</vt:lpstr>
      <vt:lpstr>Impulscontrole stoornis</vt:lpstr>
      <vt:lpstr>Impulscontrole stoornis √</vt:lpstr>
      <vt:lpstr>Pijn</vt:lpstr>
      <vt:lpstr>PowerPoint Presentation</vt:lpstr>
      <vt:lpstr>Pijn</vt:lpstr>
      <vt:lpstr>Pijn</vt:lpstr>
      <vt:lpstr>Pijn</vt:lpstr>
      <vt:lpstr>Pijn √</vt:lpstr>
      <vt:lpstr>Pijn √</vt:lpstr>
      <vt:lpstr>Handboeken</vt:lpstr>
      <vt:lpstr>Bedankt!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Monique Thoonsen</dc:creator>
  <cp:lastModifiedBy>Monique Thoonsen</cp:lastModifiedBy>
  <cp:revision>24</cp:revision>
  <dcterms:created xsi:type="dcterms:W3CDTF">2024-04-04T08:55:07Z</dcterms:created>
  <dcterms:modified xsi:type="dcterms:W3CDTF">2026-01-18T14:29:18Z</dcterms:modified>
</cp:coreProperties>
</file>