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omments/comment1.xml" ContentType="application/vnd.openxmlformats-officedocument.presentationml.comments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61" r:id="rId4"/>
    <p:sldId id="281" r:id="rId5"/>
    <p:sldId id="262" r:id="rId6"/>
    <p:sldId id="263" r:id="rId7"/>
    <p:sldId id="272" r:id="rId8"/>
    <p:sldId id="279" r:id="rId9"/>
    <p:sldId id="273" r:id="rId10"/>
    <p:sldId id="264" r:id="rId11"/>
    <p:sldId id="276" r:id="rId12"/>
    <p:sldId id="265" r:id="rId13"/>
    <p:sldId id="270" r:id="rId14"/>
    <p:sldId id="266" r:id="rId15"/>
    <p:sldId id="271" r:id="rId16"/>
    <p:sldId id="280" r:id="rId17"/>
    <p:sldId id="277" r:id="rId18"/>
    <p:sldId id="278" r:id="rId19"/>
    <p:sldId id="269" r:id="rId20"/>
    <p:sldId id="257" r:id="rId21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5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a Punt" initials="EP" lastIdx="1" clrIdx="0">
    <p:extLst>
      <p:ext uri="{19B8F6BF-5375-455C-9EA6-DF929625EA0E}">
        <p15:presenceInfo xmlns:p15="http://schemas.microsoft.com/office/powerpoint/2012/main" userId="S::e.punt@heemskerk.nl::9ef4fcf2-0637-4458-a7be-2af635d065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FF"/>
    <a:srgbClr val="FFCC00"/>
    <a:srgbClr val="0099CC"/>
    <a:srgbClr val="FFFF33"/>
    <a:srgbClr val="0033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een Niesten" userId="b4a6e8a3-749d-4d1b-8bbe-2058c0ec8372" providerId="ADAL" clId="{3259FA9C-CF21-425C-8430-0F36F95825E5}"/>
    <pc:docChg chg="delSld">
      <pc:chgData name="Marleen Niesten" userId="b4a6e8a3-749d-4d1b-8bbe-2058c0ec8372" providerId="ADAL" clId="{3259FA9C-CF21-425C-8430-0F36F95825E5}" dt="2025-10-21T07:43:22.654" v="0" actId="2696"/>
      <pc:docMkLst>
        <pc:docMk/>
      </pc:docMkLst>
      <pc:sldChg chg="del">
        <pc:chgData name="Marleen Niesten" userId="b4a6e8a3-749d-4d1b-8bbe-2058c0ec8372" providerId="ADAL" clId="{3259FA9C-CF21-425C-8430-0F36F95825E5}" dt="2025-10-21T07:43:22.654" v="0" actId="2696"/>
        <pc:sldMkLst>
          <pc:docMk/>
          <pc:sldMk cId="3096235642" sldId="275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3T16:12:08.24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E4268B0F-0773-4499-951E-2A7A80B45C4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476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3T14:06:25.8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10427 0,'-3'1,"1"-1,0 1,-1 0,1 0,0 0,0 0,0 0,0 0,0 1,0-1,0 0,0 1,1 0,-1-1,-2 4,-25 34,20-27,-30 37,13-17,2 0,-27 48,29-41,-2-2,-1 0,-34 36,-10 21,50-65,-2 0,-40 42,12-21,3 2,3 2,-70 113,16-33,35-53,-194 250,235-304,-281 325,-32 24,97-119,30-12,179-211,-157 161,12-15,-162 185,237-250,4-4,-134 146,-52 67,207-235,-199 282,149-195,84-121,-158 208,-337 353,420-488,-48 50,7-10,88-92,-150 189,108-113,-79 122,-161 270,-111 128,198-304,57-84,123-174,45-64,3 2,-41 74,57-93,-1-1,0-1,-2-1,-41 40,19-21,-2 3,-168 196,17-24,16-21,122-132,-131 116,-84 37,273-220,-157 112,-18 15,116-75,-96 111,131-135,-53 53,51-55,2 0,-22 32,4-7,-3 6,25-29,-2-2,-32 30,-149 148,162-162,-58 77,-27 29,-94 89,200-217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13T14:06:30.32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1,'3'28,"1"0,1 0,2 0,0-1,2 1,2-2,15 32,0 2,243 525,147 151,-206-419,19 31,-63-89,41 74,28 39,-70-124,184 250,-186-278,274 322,-181-245,-130-149,346 414,-141-154,46 72,-183-245,66 71,-70-76,-148-183,364 441,-207-244,-35-48,310 402,-96-101,-237-307,316 399,-169-228,-55-71,24 55,-41-90,-147-178,-14-6,-41-50,1-2,1 0,36 33,-40-43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2T13:33:24.437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8654,'15'-1,"0"-1,0 0,-1-1,1 0,0-1,-1-1,0-1,0 0,-1 0,21-14,12-11,65-58,-70 55,793-624,44 58,462-341,496-483,-1147 904,478-339,-724 548,457-290,-556 403,95-55,-128 88,175-109,113-143,-187 133,-153 96,-82 56,181-140,-210 165,140-93,-256 180,-5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2T13:33:26.3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0,'15'0,"-1"1,1 1,-1 0,0 0,0 2,0 0,-1 0,1 1,-1 1,0 0,0 1,21 15,243 190,-130-94,2059 1797,-1967-1686,346 337,188 164,-129-127,-149-84,-24 23,-184-208,13 0,136 161,241 305,-369-451,684 599,-276-403,80-46,-733-468,-41-23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2T13:33:28.22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7974,'21'0,"0"-2,0-1,0 0,-1-2,0 0,0-1,0-1,-1-1,1-1,-2-1,19-12,677-441,-415 261,-195 133,1096-737,-21-37,-697 460,588-602,445-513,-845 842,-582 569,758-732,15 95,-652 557,-28 2,-155 138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2T13:33:30.4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0,'15'1,"-1"1,1 0,-1 1,0 0,0 1,-1 1,1 0,-1 1,0 0,0 1,-1 1,14 11,19 16,71 74,-80-73,199 192,559 569,-548-535,739 821,-970-1065,627 748,-35 20,-127-98,298 398,-622-883,245 294,26-82,-257-278,-134-110,53 53,-60-51,2-2,46 32,-49-41,6 2,-1 2,-1 2,57 54,-68-53,0 1,21 37,-28-40,1-1,0-1,2 0,29 29,-24-31,50 47,-62-54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2T14:55:19.0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5743,'1'-7,"0"1,1 0,0 0,1 0,-1 0,1 0,0 0,0 1,1-1,5-6,2-3,47-71,96-108,85-66,-222 242,774-740,47 47,-443 374,77-63,28 32,1400-832,-1424 915,820-527,-1207 748,-33 22,122-68,-155 100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22T14:55:21.08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0,'11'2,"1"0,-1 1,0 1,0-1,0 2,0 0,-1 0,0 0,14 11,12 5,243 135,54 28,-46-39,399 204,-314-167,2 1,-255-118,120 87,165 153,-146-107,186 164,-287-229,-36-31,338 271,456 296,39-57,-151-221,-527-263,36 16,616 270,-670-300,-233-105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8D3247FB-F928-43DB-A1A0-9CCA1F0F09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369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voorbeeld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voorziening</a:t>
            </a:r>
            <a:r>
              <a:rPr lang="en-US" dirty="0"/>
              <a:t> is het </a:t>
            </a:r>
            <a:r>
              <a:rPr lang="en-US" dirty="0" err="1"/>
              <a:t>welzijnsaanbod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maatwerkvoorziening</a:t>
            </a:r>
            <a:r>
              <a:rPr lang="en-US" dirty="0"/>
              <a:t> is </a:t>
            </a:r>
            <a:r>
              <a:rPr lang="en-US" dirty="0" err="1"/>
              <a:t>bijvoorbeeld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scootmobiel</a:t>
            </a:r>
            <a:r>
              <a:rPr lang="en-US" dirty="0"/>
              <a:t> of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traplift</a:t>
            </a:r>
            <a:r>
              <a:rPr lang="en-US" dirty="0"/>
              <a:t>.</a:t>
            </a:r>
            <a:endParaRPr lang="nl-NL" dirty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5B85E3-55DE-457F-BA4F-5909DBB78245}" type="slidenum">
              <a:rPr lang="nl-NL" sz="1200" smtClean="0"/>
              <a:pPr eaLnBrk="1" hangingPunct="1"/>
              <a:t>4</a:t>
            </a:fld>
            <a:endParaRPr lang="nl-NL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Tijdelijke aanduiding voor notiti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/>
              <a:t>Bij begeleiding gaat het om een breed scala van activiteiten.</a:t>
            </a:r>
          </a:p>
          <a:p>
            <a:pPr eaLnBrk="1" hangingPunct="1"/>
            <a:r>
              <a:rPr lang="en-US"/>
              <a:t>Begeleiding individiueel is erop gericht dat mensen hulp krijgen bij de algemene dagelijkse verrichtingen.</a:t>
            </a:r>
          </a:p>
          <a:p>
            <a:pPr eaLnBrk="1" hangingPunct="1"/>
            <a:r>
              <a:rPr lang="en-US"/>
              <a:t>Begeleiding groep is erop gericht dat mensen een zinvolle dagbesteding hebben en dat de thuissituatie ook wat wordt ontzien en om bijvoorbeeld vereenzaming tegen te gaan.</a:t>
            </a:r>
            <a:endParaRPr lang="nl-NL"/>
          </a:p>
        </p:txBody>
      </p:sp>
      <p:sp>
        <p:nvSpPr>
          <p:cNvPr id="2150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81319B-9E52-4B15-9DC5-E2562615EBB8}" type="slidenum">
              <a:rPr lang="nl-NL" sz="1200" smtClean="0"/>
              <a:pPr eaLnBrk="1" hangingPunct="1"/>
              <a:t>5</a:t>
            </a:fld>
            <a:endParaRPr lang="nl-NL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468438"/>
          </a:xfrm>
        </p:spPr>
        <p:txBody>
          <a:bodyPr anchor="t"/>
          <a:lstStyle>
            <a:lvl1pPr>
              <a:spcBef>
                <a:spcPct val="20000"/>
              </a:spcBef>
              <a:defRPr/>
            </a:lvl1pPr>
          </a:lstStyle>
          <a:p>
            <a:pPr lvl="0"/>
            <a:r>
              <a:rPr lang="nl-NL" noProof="0"/>
              <a:t>Klik om de stijl te bewerken</a:t>
            </a:r>
            <a:endParaRPr lang="en-GB" noProof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nl-NL" noProof="0"/>
              <a:t>Klik om de ondertitelstijl van het model te 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44491512"/>
      </p:ext>
    </p:extLst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D76BD-23C1-4DE3-A6FE-F4193806FBF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594339"/>
      </p:ext>
    </p:extLst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5FACB-9DEF-4E36-A5B6-D26E3703C2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6398140"/>
      </p:ext>
    </p:extLst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F5A43-DF95-4C67-833A-DEE2F2F2EC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7015387"/>
      </p:ext>
    </p:extLst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93CD-4359-4B6E-850E-318B3CD4DE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477168"/>
      </p:ext>
    </p:extLst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7797E-92A5-47ED-9E6C-AE816AF7EE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7679993"/>
      </p:ext>
    </p:extLst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0C7EA-FF9C-410D-90CF-BFFDDC54C4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781105"/>
      </p:ext>
    </p:extLst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337F-E0E1-433E-AB06-8E33CF168A6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394807"/>
      </p:ext>
    </p:extLst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74D54-C063-4CA8-BC31-382BC6A017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1528393"/>
      </p:ext>
    </p:extLst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644A-692F-4F81-8CAC-1805C2555F3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356763"/>
      </p:ext>
    </p:extLst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9616E-4531-4E20-8910-3DEAFAD647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852241"/>
      </p:ext>
    </p:extLst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text style</a:t>
            </a:r>
          </a:p>
          <a:p>
            <a:pPr lvl="1"/>
            <a:r>
              <a:rPr lang="nl-NL"/>
              <a:t>a</a:t>
            </a:r>
          </a:p>
          <a:p>
            <a:pPr lvl="2"/>
            <a:r>
              <a:rPr lang="nl-NL"/>
              <a:t>b</a:t>
            </a:r>
          </a:p>
          <a:p>
            <a:pPr lvl="3"/>
            <a:r>
              <a:rPr lang="nl-NL"/>
              <a:t>c</a:t>
            </a:r>
          </a:p>
          <a:p>
            <a:pPr lvl="4"/>
            <a:r>
              <a:rPr lang="nl-NL"/>
              <a:t>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4950" y="6426200"/>
            <a:ext cx="38576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E3B3B4BE-E6AC-4A0E-A89F-FF58FAF464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cover dir="d"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39.png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0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40.png"/><Relationship Id="rId4" Type="http://schemas.openxmlformats.org/officeDocument/2006/relationships/image" Target="../media/image11.png"/><Relationship Id="rId9" Type="http://schemas.openxmlformats.org/officeDocument/2006/relationships/customXml" Target="../ink/ink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9.png"/><Relationship Id="rId7" Type="http://schemas.openxmlformats.org/officeDocument/2006/relationships/image" Target="../media/image2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3.png"/><Relationship Id="rId5" Type="http://schemas.openxmlformats.org/officeDocument/2006/relationships/image" Target="../media/image20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1440160"/>
          </a:xfrm>
        </p:spPr>
        <p:txBody>
          <a:bodyPr/>
          <a:lstStyle/>
          <a:p>
            <a:pPr algn="ctr"/>
            <a:r>
              <a:rPr lang="en-US" sz="6000" dirty="0" err="1"/>
              <a:t>Informatiebijeenkomst</a:t>
            </a:r>
            <a:r>
              <a:rPr lang="en-US" sz="5400" dirty="0"/>
              <a:t> </a:t>
            </a:r>
            <a:br>
              <a:rPr lang="en-US" dirty="0"/>
            </a:br>
            <a:endParaRPr lang="nl-NL" dirty="0"/>
          </a:p>
        </p:txBody>
      </p:sp>
      <p:pic>
        <p:nvPicPr>
          <p:cNvPr id="1026" name="Picture 2" descr="Wet Maatschappelijke Ondersteuning (WMO) - Fener Zorg | Meer dan zorg ...">
            <a:extLst>
              <a:ext uri="{FF2B5EF4-FFF2-40B4-BE49-F238E27FC236}">
                <a16:creationId xmlns:a16="http://schemas.microsoft.com/office/drawing/2014/main" id="{C857D5CA-08D3-42EF-ABE5-0E147BDE2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71437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52C67ED-036F-45CD-83FA-42F626AD8683}"/>
              </a:ext>
            </a:extLst>
          </p:cNvPr>
          <p:cNvSpPr/>
          <p:nvPr/>
        </p:nvSpPr>
        <p:spPr>
          <a:xfrm>
            <a:off x="2915816" y="4583161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err="1"/>
              <a:t>Parkinsoncafe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1280624"/>
      </p:ext>
    </p:extLst>
  </p:cSld>
  <p:clrMapOvr>
    <a:masterClrMapping/>
  </p:clrMapOvr>
  <p:transition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wrap="square" anchor="ctr">
            <a:normAutofit/>
          </a:bodyPr>
          <a:lstStyle/>
          <a:p>
            <a:pPr eaLnBrk="1" hangingPunct="1"/>
            <a:r>
              <a:rPr lang="en-US" dirty="0"/>
              <a:t>4. </a:t>
            </a:r>
            <a:r>
              <a:rPr lang="en-US" dirty="0" err="1"/>
              <a:t>Huishoudelijke</a:t>
            </a:r>
            <a:r>
              <a:rPr lang="en-US" dirty="0"/>
              <a:t> </a:t>
            </a:r>
            <a:r>
              <a:rPr lang="en-US" dirty="0" err="1"/>
              <a:t>hulp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A4B841-E5E3-4736-8433-271BA773F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6"/>
          <a:stretch/>
        </p:blipFill>
        <p:spPr>
          <a:xfrm>
            <a:off x="685800" y="1981200"/>
            <a:ext cx="7198568" cy="3811007"/>
          </a:xfrm>
          <a:prstGeom prst="rect">
            <a:avLst/>
          </a:prstGeom>
          <a:noFill/>
        </p:spPr>
      </p:pic>
      <p:sp>
        <p:nvSpPr>
          <p:cNvPr id="11268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234950" y="6426200"/>
            <a:ext cx="385763" cy="230188"/>
          </a:xfrm>
        </p:spPr>
        <p:txBody>
          <a:bodyPr wrap="square" anchor="t">
            <a:norm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fld id="{58926646-CCF9-40EF-9574-643C0F0A53BB}" type="slidenum">
              <a:rPr lang="nl-NL" sz="10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nl-NL" sz="1000"/>
          </a:p>
        </p:txBody>
      </p:sp>
    </p:spTree>
    <p:extLst>
      <p:ext uri="{BB962C8B-B14F-4D97-AF65-F5344CB8AC3E}">
        <p14:creationId xmlns:p14="http://schemas.microsoft.com/office/powerpoint/2010/main" val="1628244528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46642-B4F8-49A5-8F14-650FCC83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Thuisbegeleiding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4D7933-B70C-4498-BBA8-50BD5BEDB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198" y="1752600"/>
            <a:ext cx="3384850" cy="2252464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C91A34F-E4FF-44F6-B223-986F95600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5A43-DF95-4C67-833A-DEE2F2F2EC91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07B6E20-2374-4F1C-B625-E970661E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140968"/>
            <a:ext cx="3593254" cy="23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7535"/>
      </p:ext>
    </p:extLst>
  </p:cSld>
  <p:clrMapOvr>
    <a:masterClrMapping/>
  </p:clrMapOvr>
  <p:transition>
    <p:cover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6. </a:t>
            </a:r>
            <a:r>
              <a:rPr lang="en-US" dirty="0" err="1"/>
              <a:t>Dagbesteding</a:t>
            </a:r>
            <a:endParaRPr lang="nl-NL" dirty="0"/>
          </a:p>
        </p:txBody>
      </p:sp>
      <p:sp>
        <p:nvSpPr>
          <p:cNvPr id="1229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F2AB94-1F13-44DF-A7AE-9BFD5E814EA9}" type="slidenum">
              <a:rPr lang="nl-NL" sz="1400" smtClean="0"/>
              <a:pPr/>
              <a:t>11</a:t>
            </a:fld>
            <a:endParaRPr lang="nl-NL" sz="14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4A1AE47-69DE-4A1E-A763-421A08F9A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1656"/>
            <a:ext cx="914400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6461"/>
      </p:ext>
    </p:extLst>
  </p:cSld>
  <p:clrMapOvr>
    <a:masterClrMapping/>
  </p:clrMapOvr>
  <p:transition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in </a:t>
            </a:r>
            <a:r>
              <a:rPr lang="en-US" dirty="0" err="1"/>
              <a:t>aanmerking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3BF2F-A27E-4BC8-B18C-AC4647606BB4}" type="slidenum">
              <a:rPr lang="nl-NL" sz="1400" smtClean="0"/>
              <a:pPr/>
              <a:t>12</a:t>
            </a:fld>
            <a:endParaRPr lang="nl-NL" sz="14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E017AA-E253-4278-A5C9-E1E839738C6E}"/>
              </a:ext>
            </a:extLst>
          </p:cNvPr>
          <p:cNvSpPr txBox="1"/>
          <p:nvPr/>
        </p:nvSpPr>
        <p:spPr>
          <a:xfrm>
            <a:off x="23152" y="1951728"/>
            <a:ext cx="87253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2800" dirty="0"/>
              <a:t>Stap 1. Een </a:t>
            </a:r>
            <a:r>
              <a:rPr lang="nl-NL" sz="2800" dirty="0" err="1"/>
              <a:t>Wmo</a:t>
            </a:r>
            <a:r>
              <a:rPr lang="nl-NL" sz="2800" dirty="0"/>
              <a:t> melding doen</a:t>
            </a:r>
          </a:p>
          <a:p>
            <a:pPr algn="l"/>
            <a:r>
              <a:rPr lang="nl-NL" sz="2800" dirty="0"/>
              <a:t>Stap 2. Het </a:t>
            </a:r>
            <a:r>
              <a:rPr lang="nl-NL" sz="2800" dirty="0" err="1"/>
              <a:t>Wmo</a:t>
            </a:r>
            <a:r>
              <a:rPr lang="nl-NL" sz="2800" dirty="0"/>
              <a:t> onderzoek – keukentafelgesprek</a:t>
            </a:r>
          </a:p>
          <a:p>
            <a:pPr algn="l"/>
            <a:r>
              <a:rPr lang="nl-NL" sz="2800" dirty="0"/>
              <a:t>Stap 3. Het gespreksverslag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32BA25C-4818-44E9-96C9-B89416AE9E03}"/>
              </a:ext>
            </a:extLst>
          </p:cNvPr>
          <p:cNvCxnSpPr>
            <a:cxnSpLocks/>
          </p:cNvCxnSpPr>
          <p:nvPr/>
        </p:nvCxnSpPr>
        <p:spPr bwMode="auto">
          <a:xfrm>
            <a:off x="2259325" y="2898522"/>
            <a:ext cx="0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C0E64F6E-E896-49C6-8BBE-10BD5003FF2F}"/>
              </a:ext>
            </a:extLst>
          </p:cNvPr>
          <p:cNvCxnSpPr/>
          <p:nvPr/>
        </p:nvCxnSpPr>
        <p:spPr bwMode="auto">
          <a:xfrm>
            <a:off x="620713" y="2571904"/>
            <a:ext cx="0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392" name="Afbeelding 16391">
            <a:extLst>
              <a:ext uri="{FF2B5EF4-FFF2-40B4-BE49-F238E27FC236}">
                <a16:creationId xmlns:a16="http://schemas.microsoft.com/office/drawing/2014/main" id="{E51A34FE-AA03-4334-8C59-6164C84F0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501008"/>
            <a:ext cx="3600400" cy="240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6637"/>
      </p:ext>
    </p:extLst>
  </p:cSld>
  <p:clrMapOvr>
    <a:masterClrMapping/>
  </p:clrMapOvr>
  <p:transition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nl-NL" dirty="0"/>
              <a:t>4 </a:t>
            </a:r>
            <a:r>
              <a:rPr lang="nl-NL" dirty="0" err="1"/>
              <a:t>scanario’s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556792"/>
            <a:ext cx="7772400" cy="4248472"/>
          </a:xfrm>
        </p:spPr>
        <p:txBody>
          <a:bodyPr/>
          <a:lstStyle/>
          <a:p>
            <a:pPr marL="0" indent="0">
              <a:buNone/>
            </a:pPr>
            <a:r>
              <a:rPr lang="nl-NL" sz="2800" dirty="0"/>
              <a:t>1. Het probleem is opgelost,                               er is geen </a:t>
            </a:r>
            <a:r>
              <a:rPr lang="nl-NL" sz="2800" dirty="0" err="1"/>
              <a:t>Wmo</a:t>
            </a:r>
            <a:r>
              <a:rPr lang="nl-NL" sz="2800" dirty="0"/>
              <a:t> voorziening nodig</a:t>
            </a:r>
          </a:p>
          <a:p>
            <a:pPr marL="0" indent="0">
              <a:buNone/>
            </a:pPr>
            <a:r>
              <a:rPr lang="nl-NL" sz="2800" dirty="0"/>
              <a:t>2. Verwijzing naar een algemene voorziening                                  (bv huishoudelijke hulp of dagbesteding)</a:t>
            </a:r>
          </a:p>
          <a:p>
            <a:pPr marL="0" indent="0">
              <a:buNone/>
            </a:pPr>
            <a:r>
              <a:rPr lang="nl-NL" sz="2800" dirty="0"/>
              <a:t>3. Er is een </a:t>
            </a:r>
            <a:r>
              <a:rPr lang="nl-NL" sz="2800" dirty="0" err="1"/>
              <a:t>Wmo</a:t>
            </a:r>
            <a:r>
              <a:rPr lang="nl-NL" sz="2800" dirty="0"/>
              <a:t> maatwerkvoorziening nodig, de inwoner kan een aanvraag doen.</a:t>
            </a:r>
          </a:p>
          <a:p>
            <a:pPr>
              <a:buFontTx/>
              <a:buChar char="-"/>
            </a:pPr>
            <a:r>
              <a:rPr lang="nl-NL" sz="2800" dirty="0"/>
              <a:t>gespreksverslag ondertekenen</a:t>
            </a:r>
          </a:p>
          <a:p>
            <a:pPr>
              <a:buFontTx/>
              <a:buChar char="-"/>
            </a:pPr>
            <a:r>
              <a:rPr lang="nl-NL" sz="2800" dirty="0"/>
              <a:t>soms aanvullend onderzoek</a:t>
            </a:r>
          </a:p>
          <a:p>
            <a:pPr>
              <a:buFontTx/>
              <a:buChar char="-"/>
            </a:pPr>
            <a:r>
              <a:rPr lang="nl-NL" sz="2800" dirty="0"/>
              <a:t>besluit/beschikking</a:t>
            </a:r>
          </a:p>
          <a:p>
            <a:pPr>
              <a:buFontTx/>
              <a:buChar char="-"/>
            </a:pPr>
            <a:endParaRPr lang="nl-NL" sz="2800" dirty="0"/>
          </a:p>
          <a:p>
            <a:pPr marL="457200" lvl="1" indent="0">
              <a:buFontTx/>
              <a:buNone/>
              <a:defRPr/>
            </a:pPr>
            <a:endParaRPr lang="nl-NL" dirty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3BF2F-A27E-4BC8-B18C-AC4647606BB4}" type="slidenum">
              <a:rPr lang="nl-NL" sz="1400" smtClean="0"/>
              <a:pPr/>
              <a:t>13</a:t>
            </a:fld>
            <a:endParaRPr lang="nl-NL" sz="1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4288D1D-F93C-4F42-9413-FB6FB436D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92629"/>
            <a:ext cx="3456384" cy="192021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2DBED1B-D944-41BB-88F1-6DD4A494D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23235"/>
            <a:ext cx="3042973" cy="20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37182"/>
      </p:ext>
    </p:extLst>
  </p:cSld>
  <p:clrMapOvr>
    <a:masterClrMapping/>
  </p:clrMapOvr>
  <p:transition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in </a:t>
            </a:r>
            <a:r>
              <a:rPr lang="en-US" dirty="0" err="1"/>
              <a:t>aanmerking</a:t>
            </a:r>
            <a:r>
              <a:rPr lang="en-US" dirty="0"/>
              <a:t>, wat nu?</a:t>
            </a:r>
            <a:endParaRPr lang="nl-NL" dirty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3BF2F-A27E-4BC8-B18C-AC4647606BB4}" type="slidenum">
              <a:rPr lang="nl-NL" sz="1400" smtClean="0"/>
              <a:pPr/>
              <a:t>14</a:t>
            </a:fld>
            <a:endParaRPr lang="nl-NL" sz="1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36D4066-2D02-498D-AFD4-A2F3C5569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37" y="1365419"/>
            <a:ext cx="3286125" cy="17145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6E75AF-31C5-4EE9-AFBE-36D8A2C408D7}"/>
              </a:ext>
            </a:extLst>
          </p:cNvPr>
          <p:cNvSpPr txBox="1"/>
          <p:nvPr/>
        </p:nvSpPr>
        <p:spPr>
          <a:xfrm>
            <a:off x="263286" y="3456002"/>
            <a:ext cx="2199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/>
              <a:t>Wmo</a:t>
            </a:r>
            <a:r>
              <a:rPr lang="nl-NL" sz="2800" dirty="0"/>
              <a:t> Aanvraag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310E1B2-388B-433A-B22E-86E79CF72430}"/>
              </a:ext>
            </a:extLst>
          </p:cNvPr>
          <p:cNvSpPr txBox="1"/>
          <p:nvPr/>
        </p:nvSpPr>
        <p:spPr>
          <a:xfrm>
            <a:off x="3191114" y="3455898"/>
            <a:ext cx="23042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Besluit/</a:t>
            </a:r>
          </a:p>
          <a:p>
            <a:r>
              <a:rPr lang="nl-NL" sz="2800" dirty="0"/>
              <a:t>beschikking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ADC5307-CAF4-4A8C-A873-F98488AFB1C6}"/>
              </a:ext>
            </a:extLst>
          </p:cNvPr>
          <p:cNvSpPr txBox="1"/>
          <p:nvPr/>
        </p:nvSpPr>
        <p:spPr>
          <a:xfrm>
            <a:off x="6241701" y="347686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Bezwaar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5098845-76A5-4202-8931-07342F13E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435" y="3828213"/>
            <a:ext cx="1024217" cy="15851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5BC7E5C-9B37-45AB-8EF5-4632FC457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41" y="3828213"/>
            <a:ext cx="1024217" cy="15851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088870D-F098-4C1B-9651-D200CFE01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652" y="486916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97136"/>
      </p:ext>
    </p:extLst>
  </p:cSld>
  <p:clrMapOvr>
    <a:masterClrMapping/>
  </p:clrMapOvr>
  <p:transition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A179D-740C-4547-90B9-67E71C759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bepaalt dat??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F62E0-2FB1-4A01-ABBB-29D6E7A73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Wmo</a:t>
            </a:r>
            <a:r>
              <a:rPr lang="nl-NL" dirty="0"/>
              <a:t> 2015</a:t>
            </a:r>
          </a:p>
          <a:p>
            <a:r>
              <a:rPr lang="nl-NL" dirty="0"/>
              <a:t>Regels van de gemeente: Verordening, Beleidsregels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Openbaar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AE450BC-BE45-47A8-9E0E-D1A998F69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5A43-DF95-4C67-833A-DEE2F2F2EC91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BD5DF4-7A8E-4968-8C15-84730941B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900" y="3437141"/>
            <a:ext cx="2705100" cy="168592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6827D88-EDBF-4D53-8CB2-0E7BC9C0B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25" y="4768850"/>
            <a:ext cx="2762250" cy="1657350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B7A802A6-6388-4239-96FF-DB0F0DDEF400}"/>
              </a:ext>
            </a:extLst>
          </p:cNvPr>
          <p:cNvGrpSpPr/>
          <p:nvPr/>
        </p:nvGrpSpPr>
        <p:grpSpPr>
          <a:xfrm>
            <a:off x="1721702" y="4376440"/>
            <a:ext cx="3564720" cy="2175120"/>
            <a:chOff x="1721702" y="4376440"/>
            <a:chExt cx="3564720" cy="21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40048D21-B0C4-417E-9C03-3222A96CDF07}"/>
                    </a:ext>
                  </a:extLst>
                </p14:cNvPr>
                <p14:cNvContentPartPr/>
                <p14:nvPr/>
              </p14:nvContentPartPr>
              <p14:xfrm>
                <a:off x="1721702" y="4484080"/>
                <a:ext cx="2709720" cy="206748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40048D21-B0C4-417E-9C03-3222A96CDF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3062" y="4475440"/>
                  <a:ext cx="2727360" cy="20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5F9690F2-EA08-412F-917A-3228CA2EDA58}"/>
                    </a:ext>
                  </a:extLst>
                </p14:cNvPr>
                <p14:cNvContentPartPr/>
                <p14:nvPr/>
              </p14:nvContentPartPr>
              <p14:xfrm>
                <a:off x="1988102" y="4376440"/>
                <a:ext cx="3298320" cy="195912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5F9690F2-EA08-412F-917A-3228CA2EDA5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9462" y="4367440"/>
                  <a:ext cx="3315960" cy="1976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3354545"/>
      </p:ext>
    </p:extLst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F68C9-45C9-440F-AE94-272E861E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609600"/>
            <a:ext cx="8496944" cy="1143000"/>
          </a:xfrm>
        </p:spPr>
        <p:txBody>
          <a:bodyPr/>
          <a:lstStyle/>
          <a:p>
            <a:r>
              <a:rPr lang="nl-NL" dirty="0"/>
              <a:t>Een </a:t>
            </a:r>
            <a:r>
              <a:rPr lang="nl-NL" dirty="0" err="1"/>
              <a:t>Wmo</a:t>
            </a:r>
            <a:r>
              <a:rPr lang="nl-NL" dirty="0"/>
              <a:t> voorziening zelf kopen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F550939-8718-4E31-9E58-4DA59B477D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5A43-DF95-4C67-833A-DEE2F2F2EC91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  <p:pic>
        <p:nvPicPr>
          <p:cNvPr id="1026" name="Picture 2" descr="Wmo voorzieningen worden verstrekt als persoonsgebonden budget (Pgb) of  zorg in natura (Zin)">
            <a:extLst>
              <a:ext uri="{FF2B5EF4-FFF2-40B4-BE49-F238E27FC236}">
                <a16:creationId xmlns:a16="http://schemas.microsoft.com/office/drawing/2014/main" id="{F8781358-5567-4F73-A4DE-AD7A1DD98E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19672"/>
            <a:ext cx="2230573" cy="20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766E206-3686-471C-A715-9FB4D0AC8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866" y="4437112"/>
            <a:ext cx="2236990" cy="22369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2D7EFE5-01C3-4EA6-84A7-ED6A3DD5AF02}"/>
              </a:ext>
            </a:extLst>
          </p:cNvPr>
          <p:cNvSpPr txBox="1"/>
          <p:nvPr/>
        </p:nvSpPr>
        <p:spPr>
          <a:xfrm>
            <a:off x="418962" y="1619672"/>
            <a:ext cx="68407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200" dirty="0"/>
              <a:t>Persoonsgebonden budget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200" dirty="0"/>
              <a:t>Strenge voorwaarden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3200" dirty="0"/>
              <a:t>Informatie over PGB op      website of via </a:t>
            </a:r>
            <a:r>
              <a:rPr lang="nl-NL" sz="3200" dirty="0" err="1"/>
              <a:t>Wmo</a:t>
            </a:r>
            <a:r>
              <a:rPr lang="nl-NL" sz="3200" dirty="0"/>
              <a:t> consulent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256027538"/>
      </p:ext>
    </p:extLst>
  </p:cSld>
  <p:clrMapOvr>
    <a:masterClrMapping/>
  </p:clrMapOvr>
  <p:transition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CC40E3-39B9-4520-82DE-5757CA6A4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Eigen bijdrage </a:t>
            </a:r>
            <a:r>
              <a:rPr lang="nl-NL" dirty="0" err="1"/>
              <a:t>Wmo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D25C29-206A-4BF6-88D1-B08F7C5AC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Maximaal 20 euro per maand</a:t>
            </a:r>
          </a:p>
          <a:p>
            <a:r>
              <a:rPr lang="nl-NL" dirty="0"/>
              <a:t>Minimabeleid</a:t>
            </a:r>
          </a:p>
          <a:p>
            <a:r>
              <a:rPr lang="nl-NL" dirty="0"/>
              <a:t>Informatie via </a:t>
            </a:r>
            <a:r>
              <a:rPr lang="nl-NL" dirty="0" err="1"/>
              <a:t>Wmo</a:t>
            </a:r>
            <a:r>
              <a:rPr lang="nl-NL" dirty="0"/>
              <a:t> consulent</a:t>
            </a:r>
          </a:p>
          <a:p>
            <a:r>
              <a:rPr lang="nl-NL" dirty="0"/>
              <a:t>Centraal Administratie Kantoor (CAK)</a:t>
            </a:r>
          </a:p>
          <a:p>
            <a:r>
              <a:rPr lang="nl-NL" dirty="0"/>
              <a:t>2026 wijziging eigen bijdrage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B3BFE6-8E46-4999-9D25-07BAFEB280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5A43-DF95-4C67-833A-DEE2F2F2EC91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68316E-6F6C-440D-A8E7-7E26B4C68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38125"/>
            <a:ext cx="2628900" cy="17430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A5BA35E-6163-4D44-AFD8-C2034871B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5160963"/>
            <a:ext cx="304800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47728"/>
      </p:ext>
    </p:extLst>
  </p:cSld>
  <p:clrMapOvr>
    <a:masterClrMapping/>
  </p:clrMapOvr>
  <p:transition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080120"/>
          </a:xfrm>
        </p:spPr>
        <p:txBody>
          <a:bodyPr/>
          <a:lstStyle/>
          <a:p>
            <a:r>
              <a:rPr lang="en-US" dirty="0"/>
              <a:t>Contact </a:t>
            </a:r>
            <a:r>
              <a:rPr lang="en-US" dirty="0" err="1"/>
              <a:t>opnemen</a:t>
            </a:r>
            <a:r>
              <a:rPr lang="en-US" dirty="0"/>
              <a:t> met de </a:t>
            </a:r>
            <a:r>
              <a:rPr lang="en-US" dirty="0" err="1"/>
              <a:t>Wmo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47855" y="1412776"/>
            <a:ext cx="7772400" cy="316835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Telefoon</a:t>
            </a:r>
            <a:r>
              <a:rPr lang="en-US" dirty="0"/>
              <a:t>: 14 0251</a:t>
            </a:r>
          </a:p>
          <a:p>
            <a:pPr>
              <a:defRPr/>
            </a:pPr>
            <a:r>
              <a:rPr lang="en-US" dirty="0"/>
              <a:t>Email: wmo@heemskerk.nl</a:t>
            </a:r>
          </a:p>
          <a:p>
            <a:pPr>
              <a:defRPr/>
            </a:pPr>
            <a:r>
              <a:rPr lang="en-US" dirty="0"/>
              <a:t>Website: www.Heemskerk.nl,  </a:t>
            </a:r>
            <a:r>
              <a:rPr lang="en-US" dirty="0" err="1"/>
              <a:t>zoekterm</a:t>
            </a:r>
            <a:r>
              <a:rPr lang="en-US" dirty="0"/>
              <a:t> ‘</a:t>
            </a:r>
            <a:r>
              <a:rPr lang="en-US" dirty="0" err="1"/>
              <a:t>Wmo</a:t>
            </a:r>
            <a:r>
              <a:rPr lang="en-US" dirty="0"/>
              <a:t>’ </a:t>
            </a:r>
          </a:p>
          <a:p>
            <a:pPr>
              <a:defRPr/>
            </a:pPr>
            <a:r>
              <a:rPr lang="en-US" dirty="0" err="1"/>
              <a:t>Serviceplein</a:t>
            </a:r>
            <a:r>
              <a:rPr lang="en-US" dirty="0"/>
              <a:t> Heemskerk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nl-NL" dirty="0"/>
          </a:p>
          <a:p>
            <a:pPr marL="0" indent="0">
              <a:buNone/>
              <a:defRPr/>
            </a:pPr>
            <a:endParaRPr lang="nl-NL" dirty="0"/>
          </a:p>
          <a:p>
            <a:pPr>
              <a:defRPr/>
            </a:pPr>
            <a:endParaRPr lang="nl-NL" dirty="0"/>
          </a:p>
          <a:p>
            <a:pPr marL="457200" lvl="1" indent="0">
              <a:buFontTx/>
              <a:buNone/>
              <a:defRPr/>
            </a:pPr>
            <a:endParaRPr lang="nl-NL" dirty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3BF2F-A27E-4BC8-B18C-AC4647606BB4}" type="slidenum">
              <a:rPr lang="nl-NL" sz="1400" smtClean="0"/>
              <a:pPr/>
              <a:t>18</a:t>
            </a:fld>
            <a:endParaRPr lang="nl-NL" sz="1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B632DA3-92BA-4EE8-A694-798CA0CF9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581128"/>
            <a:ext cx="3960440" cy="191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36093"/>
      </p:ext>
    </p:extLst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52128"/>
          </a:xfrm>
        </p:spPr>
        <p:txBody>
          <a:bodyPr/>
          <a:lstStyle/>
          <a:p>
            <a:pPr eaLnBrk="1" hangingPunct="1"/>
            <a:r>
              <a:rPr lang="en-US" dirty="0" err="1"/>
              <a:t>Thema’s</a:t>
            </a:r>
            <a:endParaRPr lang="nl-NL" dirty="0"/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96752"/>
            <a:ext cx="7772400" cy="4899248"/>
          </a:xfrm>
        </p:spPr>
        <p:txBody>
          <a:bodyPr/>
          <a:lstStyle/>
          <a:p>
            <a:pPr lvl="0"/>
            <a:r>
              <a:rPr lang="nl-NL" dirty="0"/>
              <a:t>Het doel van de </a:t>
            </a:r>
            <a:r>
              <a:rPr lang="nl-NL" dirty="0" err="1"/>
              <a:t>Wmo</a:t>
            </a:r>
            <a:endParaRPr lang="nl-NL" dirty="0"/>
          </a:p>
          <a:p>
            <a:pPr lvl="0"/>
            <a:r>
              <a:rPr lang="nl-NL" dirty="0"/>
              <a:t>Welke </a:t>
            </a:r>
            <a:r>
              <a:rPr lang="nl-NL" dirty="0" err="1"/>
              <a:t>Wmo</a:t>
            </a:r>
            <a:r>
              <a:rPr lang="nl-NL" dirty="0"/>
              <a:t> voorzieningen zijn er?</a:t>
            </a:r>
          </a:p>
          <a:p>
            <a:pPr lvl="0"/>
            <a:r>
              <a:rPr lang="nl-NL" dirty="0"/>
              <a:t>Hoe kom ik in aanmerking voor een </a:t>
            </a:r>
            <a:r>
              <a:rPr lang="nl-NL" dirty="0" err="1"/>
              <a:t>Wmo</a:t>
            </a:r>
            <a:r>
              <a:rPr lang="nl-NL" dirty="0"/>
              <a:t> voorziening?</a:t>
            </a:r>
          </a:p>
          <a:p>
            <a:pPr lvl="0"/>
            <a:r>
              <a:rPr lang="nl-NL" dirty="0"/>
              <a:t>Een </a:t>
            </a:r>
            <a:r>
              <a:rPr lang="nl-NL" dirty="0" err="1"/>
              <a:t>Wmo</a:t>
            </a:r>
            <a:r>
              <a:rPr lang="nl-NL" dirty="0"/>
              <a:t> voorziening zelf inkopen</a:t>
            </a:r>
          </a:p>
          <a:p>
            <a:pPr lvl="0"/>
            <a:r>
              <a:rPr lang="nl-NL" dirty="0"/>
              <a:t>Financiële eigen bijdrage</a:t>
            </a:r>
          </a:p>
          <a:p>
            <a:pPr lvl="0"/>
            <a:r>
              <a:rPr lang="nl-NL" dirty="0"/>
              <a:t>Contact opnemen met de </a:t>
            </a:r>
            <a:r>
              <a:rPr lang="nl-NL" dirty="0" err="1"/>
              <a:t>Wmo</a:t>
            </a:r>
            <a:endParaRPr lang="nl-NL" dirty="0"/>
          </a:p>
          <a:p>
            <a:pPr eaLnBrk="1" hangingPunct="1"/>
            <a:r>
              <a:rPr lang="en-US" sz="2800" dirty="0" err="1"/>
              <a:t>Vragen</a:t>
            </a:r>
            <a:endParaRPr lang="en-US" sz="2800" dirty="0"/>
          </a:p>
        </p:txBody>
      </p:sp>
      <p:sp>
        <p:nvSpPr>
          <p:cNvPr id="4100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BA835D-7967-44ED-AAEC-B0ED282FA40A}" type="slidenum">
              <a:rPr lang="nl-NL" sz="1400" smtClean="0"/>
              <a:pPr/>
              <a:t>1</a:t>
            </a:fld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308468778"/>
      </p:ext>
    </p:extLst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Vragen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5A43-DF95-4C67-833A-DEE2F2F2EC91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402659" cy="405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327209"/>
      </p:ext>
    </p:extLst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Het </a:t>
            </a:r>
            <a:r>
              <a:rPr lang="en-US" dirty="0" err="1"/>
              <a:t>doel</a:t>
            </a:r>
            <a:r>
              <a:rPr lang="en-US" dirty="0"/>
              <a:t> van de </a:t>
            </a:r>
            <a:r>
              <a:rPr lang="en-US" dirty="0" err="1"/>
              <a:t>Wmo</a:t>
            </a:r>
            <a:endParaRPr lang="nl-NL" dirty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981200"/>
            <a:ext cx="7772400" cy="4114800"/>
          </a:xfrm>
        </p:spPr>
        <p:txBody>
          <a:bodyPr/>
          <a:lstStyle/>
          <a:p>
            <a:pPr lvl="0"/>
            <a:r>
              <a:rPr lang="nl-NL" dirty="0"/>
              <a:t>Langer thuis kunnen wonen</a:t>
            </a:r>
          </a:p>
          <a:p>
            <a:pPr lvl="0"/>
            <a:r>
              <a:rPr lang="nl-NL" dirty="0"/>
              <a:t>Bevorderen van de zelfstandigheid</a:t>
            </a:r>
          </a:p>
          <a:p>
            <a:pPr lvl="0"/>
            <a:r>
              <a:rPr lang="nl-NL" dirty="0"/>
              <a:t>Mee kunnen (blijven) doen aan de samenleving</a:t>
            </a:r>
          </a:p>
        </p:txBody>
      </p:sp>
      <p:sp>
        <p:nvSpPr>
          <p:cNvPr id="5124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A1CA2C-1473-4C8B-A73C-11D75D5F25ED}" type="slidenum">
              <a:rPr lang="nl-NL" sz="1400" smtClean="0"/>
              <a:pPr/>
              <a:t>2</a:t>
            </a:fld>
            <a:endParaRPr lang="nl-NL" sz="1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1C6522A-E4E0-4776-A732-268C7AD41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921697"/>
            <a:ext cx="4197914" cy="216024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98B0890-E0BF-4E52-85F9-8379DB917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77606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40233"/>
      </p:ext>
    </p:extLst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5A06A4-6B2C-41D3-B8EB-4A7FBCE7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Hoofdcategorieën </a:t>
            </a:r>
            <a:r>
              <a:rPr lang="nl-NL" dirty="0" err="1"/>
              <a:t>Wmo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F078D7-DE14-4548-89F0-7AA09020F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nl-NL" dirty="0"/>
              <a:t>Voorzieningen:</a:t>
            </a:r>
          </a:p>
          <a:p>
            <a:pPr lvl="1"/>
            <a:r>
              <a:rPr lang="nl-NL" sz="2400" dirty="0"/>
              <a:t>Woonvoorzieningen of woningaanpassingen</a:t>
            </a:r>
          </a:p>
          <a:p>
            <a:pPr lvl="1"/>
            <a:r>
              <a:rPr lang="nl-NL" sz="2400" dirty="0"/>
              <a:t>Vervoersvoorzieningen</a:t>
            </a:r>
          </a:p>
          <a:p>
            <a:pPr lvl="1"/>
            <a:r>
              <a:rPr lang="nl-NL" sz="2400" dirty="0"/>
              <a:t>Rolstoelen</a:t>
            </a:r>
          </a:p>
          <a:p>
            <a:pPr marL="457200" lvl="1" indent="0">
              <a:buNone/>
            </a:pPr>
            <a:endParaRPr lang="nl-NL" sz="2000" dirty="0"/>
          </a:p>
          <a:p>
            <a:pPr marL="457200" lvl="1" indent="0">
              <a:buNone/>
            </a:pPr>
            <a:r>
              <a:rPr lang="nl-NL" dirty="0"/>
              <a:t>Ondersteuning:</a:t>
            </a:r>
          </a:p>
          <a:p>
            <a:pPr lvl="1"/>
            <a:r>
              <a:rPr lang="nl-NL" sz="2400" dirty="0"/>
              <a:t>Huishoudelijke hulp</a:t>
            </a:r>
          </a:p>
          <a:p>
            <a:pPr lvl="1"/>
            <a:r>
              <a:rPr lang="nl-NL" sz="2400" dirty="0"/>
              <a:t>Begeleiding thuis</a:t>
            </a:r>
          </a:p>
          <a:p>
            <a:pPr lvl="1"/>
            <a:r>
              <a:rPr lang="nl-NL" sz="2400" dirty="0"/>
              <a:t>Dagbesteding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11F30F-B669-43A3-B52C-8A61A52DA4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5A43-DF95-4C67-833A-DEE2F2F2EC91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D67A4D-09FD-4DB3-B180-2B7D6AEAB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28" y="4221088"/>
            <a:ext cx="3921435" cy="156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7037"/>
      </p:ext>
    </p:extLst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br>
              <a:rPr lang="en-US" dirty="0"/>
            </a:br>
            <a:r>
              <a:rPr lang="en-US" sz="4800" dirty="0"/>
              <a:t>1. </a:t>
            </a:r>
            <a:r>
              <a:rPr lang="nl-NL" sz="4800" dirty="0"/>
              <a:t>Wonen</a:t>
            </a:r>
            <a:br>
              <a:rPr lang="nl-NL" dirty="0"/>
            </a:br>
            <a:endParaRPr lang="nl-NL" dirty="0"/>
          </a:p>
        </p:txBody>
      </p:sp>
      <p:sp>
        <p:nvSpPr>
          <p:cNvPr id="614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7F118B-089F-4CF6-A417-4EC40C6285ED}" type="slidenum">
              <a:rPr lang="nl-NL" sz="1400" smtClean="0"/>
              <a:pPr/>
              <a:t>4</a:t>
            </a:fld>
            <a:endParaRPr lang="nl-NL" sz="1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883EC8B-233F-4C45-AE04-1140EC5DF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25" r="-1408" b="13713"/>
          <a:stretch/>
        </p:blipFill>
        <p:spPr>
          <a:xfrm>
            <a:off x="348177" y="2226439"/>
            <a:ext cx="3288185" cy="23042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DA875DB-292D-4E61-95DC-346EA2B78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798777"/>
            <a:ext cx="3452070" cy="230425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68DAE0A-848C-46A0-8C62-903F492E9043}"/>
              </a:ext>
            </a:extLst>
          </p:cNvPr>
          <p:cNvSpPr txBox="1"/>
          <p:nvPr/>
        </p:nvSpPr>
        <p:spPr>
          <a:xfrm>
            <a:off x="0" y="4653136"/>
            <a:ext cx="3768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Drempelhulp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42E7134-27BA-433D-80DF-F3BB3A2821CC}"/>
              </a:ext>
            </a:extLst>
          </p:cNvPr>
          <p:cNvSpPr txBox="1"/>
          <p:nvPr/>
        </p:nvSpPr>
        <p:spPr>
          <a:xfrm>
            <a:off x="4283968" y="6103034"/>
            <a:ext cx="328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Traplift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EBC008B-4D53-4E11-B214-425CA79B3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83" y="260648"/>
            <a:ext cx="2492896" cy="249289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4B62BD8-5A9A-4727-91A4-8651C09BDAA8}"/>
              </a:ext>
            </a:extLst>
          </p:cNvPr>
          <p:cNvSpPr txBox="1"/>
          <p:nvPr/>
        </p:nvSpPr>
        <p:spPr>
          <a:xfrm>
            <a:off x="5017871" y="277603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Rolstoel keuken</a:t>
            </a:r>
          </a:p>
        </p:txBody>
      </p:sp>
    </p:spTree>
    <p:extLst>
      <p:ext uri="{BB962C8B-B14F-4D97-AF65-F5344CB8AC3E}">
        <p14:creationId xmlns:p14="http://schemas.microsoft.com/office/powerpoint/2010/main" val="1298757224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	</a:t>
            </a:r>
            <a:endParaRPr lang="nl-NL" dirty="0"/>
          </a:p>
        </p:txBody>
      </p:sp>
      <p:sp>
        <p:nvSpPr>
          <p:cNvPr id="7172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6A42511-1E25-43AB-B546-86B7E1A1C5C3}" type="slidenum">
              <a:rPr lang="nl-NL" sz="1400" smtClean="0"/>
              <a:pPr/>
              <a:t>5</a:t>
            </a:fld>
            <a:endParaRPr lang="nl-NL" sz="1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F3F29B-23DB-4903-BBCB-AC62DEEE9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40" y="587155"/>
            <a:ext cx="2961108" cy="1850693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2CE57C6-B9FC-4716-904C-4575EE3E07C8}"/>
              </a:ext>
            </a:extLst>
          </p:cNvPr>
          <p:cNvSpPr txBox="1"/>
          <p:nvPr/>
        </p:nvSpPr>
        <p:spPr>
          <a:xfrm>
            <a:off x="29589" y="2482420"/>
            <a:ext cx="3382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Verhuiskosten-vergoeding</a:t>
            </a:r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DB8E1A3-A7B4-4D9A-B354-8F2476673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00" y="1725224"/>
            <a:ext cx="2203815" cy="141169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E028D57-AB21-495C-9593-62BAC42E6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3499" y="3310521"/>
            <a:ext cx="1967519" cy="19675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B0946B-989B-442A-8D87-B044030A5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344" y="3082585"/>
            <a:ext cx="2071688" cy="1553766"/>
          </a:xfrm>
          <a:prstGeom prst="rect">
            <a:avLst/>
          </a:prstGeom>
        </p:spPr>
      </p:pic>
      <p:sp>
        <p:nvSpPr>
          <p:cNvPr id="7" name="Vermenigvuldigingsteken 6">
            <a:extLst>
              <a:ext uri="{FF2B5EF4-FFF2-40B4-BE49-F238E27FC236}">
                <a16:creationId xmlns:a16="http://schemas.microsoft.com/office/drawing/2014/main" id="{B57960D4-B9CF-4098-A572-542E45001EBD}"/>
              </a:ext>
            </a:extLst>
          </p:cNvPr>
          <p:cNvSpPr/>
          <p:nvPr/>
        </p:nvSpPr>
        <p:spPr bwMode="auto">
          <a:xfrm>
            <a:off x="5294312" y="1484784"/>
            <a:ext cx="3382144" cy="3897425"/>
          </a:xfrm>
          <a:prstGeom prst="mathMultipl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t 7">
                <a:extLst>
                  <a:ext uri="{FF2B5EF4-FFF2-40B4-BE49-F238E27FC236}">
                    <a16:creationId xmlns:a16="http://schemas.microsoft.com/office/drawing/2014/main" id="{E91F1AE7-A17C-4782-AD64-3343D8DBA5B7}"/>
                  </a:ext>
                </a:extLst>
              </p14:cNvPr>
              <p14:cNvContentPartPr/>
              <p14:nvPr/>
            </p14:nvContentPartPr>
            <p14:xfrm>
              <a:off x="4822022" y="1340200"/>
              <a:ext cx="3753720" cy="4482360"/>
            </p14:xfrm>
          </p:contentPart>
        </mc:Choice>
        <mc:Fallback xmlns="">
          <p:pic>
            <p:nvPicPr>
              <p:cNvPr id="8" name="Inkt 7">
                <a:extLst>
                  <a:ext uri="{FF2B5EF4-FFF2-40B4-BE49-F238E27FC236}">
                    <a16:creationId xmlns:a16="http://schemas.microsoft.com/office/drawing/2014/main" id="{E91F1AE7-A17C-4782-AD64-3343D8DBA5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13382" y="1331200"/>
                <a:ext cx="3771360" cy="45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59E722EA-D368-4D89-A8C3-B92F9AF5A92E}"/>
                  </a:ext>
                </a:extLst>
              </p14:cNvPr>
              <p14:cNvContentPartPr/>
              <p14:nvPr/>
            </p14:nvContentPartPr>
            <p14:xfrm>
              <a:off x="5290742" y="1579960"/>
              <a:ext cx="3110040" cy="4249800"/>
            </p14:xfrm>
          </p:contentPart>
        </mc:Choice>
        <mc:Fallback xmlns=""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59E722EA-D368-4D89-A8C3-B92F9AF5A9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82102" y="1571320"/>
                <a:ext cx="3127680" cy="42674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kstvak 9">
            <a:extLst>
              <a:ext uri="{FF2B5EF4-FFF2-40B4-BE49-F238E27FC236}">
                <a16:creationId xmlns:a16="http://schemas.microsoft.com/office/drawing/2014/main" id="{9C10ABCA-450D-49FB-943E-1B42FCD12C31}"/>
              </a:ext>
            </a:extLst>
          </p:cNvPr>
          <p:cNvSpPr txBox="1"/>
          <p:nvPr/>
        </p:nvSpPr>
        <p:spPr>
          <a:xfrm>
            <a:off x="5290742" y="5661248"/>
            <a:ext cx="295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Geen </a:t>
            </a:r>
            <a:r>
              <a:rPr lang="nl-NL" sz="3600" dirty="0" err="1"/>
              <a:t>Wmo</a:t>
            </a:r>
            <a:endParaRPr lang="nl-NL" sz="3600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F4EF56-6087-4766-8041-31768E1B13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9178" y="3581380"/>
            <a:ext cx="2310380" cy="262543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63F697C1-CA50-4372-932E-B64FD4BE50C4}"/>
              </a:ext>
            </a:extLst>
          </p:cNvPr>
          <p:cNvSpPr txBox="1"/>
          <p:nvPr/>
        </p:nvSpPr>
        <p:spPr>
          <a:xfrm>
            <a:off x="923725" y="6090053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Tillift</a:t>
            </a:r>
          </a:p>
        </p:txBody>
      </p:sp>
    </p:spTree>
    <p:extLst>
      <p:ext uri="{BB962C8B-B14F-4D97-AF65-F5344CB8AC3E}">
        <p14:creationId xmlns:p14="http://schemas.microsoft.com/office/powerpoint/2010/main" val="1041090659"/>
      </p:ext>
    </p:extLst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72400" cy="1080120"/>
          </a:xfrm>
        </p:spPr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Vervoersvoorzieningen</a:t>
            </a:r>
            <a:endParaRPr lang="nl-NL" dirty="0"/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3BF2F-A27E-4BC8-B18C-AC4647606BB4}" type="slidenum">
              <a:rPr lang="nl-NL" sz="1400" smtClean="0"/>
              <a:pPr/>
              <a:t>6</a:t>
            </a:fld>
            <a:endParaRPr lang="nl-NL" sz="14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7B59EE-28CB-4B12-A5D5-9756AF07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1" y="1484784"/>
            <a:ext cx="2271961" cy="227196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B036426-BBCC-4950-AC8D-029ADECB7497}"/>
              </a:ext>
            </a:extLst>
          </p:cNvPr>
          <p:cNvSpPr txBox="1"/>
          <p:nvPr/>
        </p:nvSpPr>
        <p:spPr>
          <a:xfrm>
            <a:off x="208346" y="3837994"/>
            <a:ext cx="2704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Scootmobiel</a:t>
            </a:r>
            <a:endParaRPr lang="nl-NL" sz="36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C70A2E4-912D-4BC5-B29D-368783B00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521" y="1340767"/>
            <a:ext cx="2951820" cy="196788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264D408-1153-4D88-A6DC-C81EB4F7A843}"/>
              </a:ext>
            </a:extLst>
          </p:cNvPr>
          <p:cNvSpPr txBox="1"/>
          <p:nvPr/>
        </p:nvSpPr>
        <p:spPr>
          <a:xfrm>
            <a:off x="5688165" y="3308647"/>
            <a:ext cx="30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/>
              <a:t>Wmo</a:t>
            </a:r>
            <a:r>
              <a:rPr lang="nl-NL" sz="3600" dirty="0"/>
              <a:t> taxi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7C2FCDF-8B4D-408F-ABA3-EDC7FCD09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404" y="4073597"/>
            <a:ext cx="2519772" cy="167984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5F300BC-C57C-4422-AE82-F7501D4FF377}"/>
              </a:ext>
            </a:extLst>
          </p:cNvPr>
          <p:cNvSpPr txBox="1"/>
          <p:nvPr/>
        </p:nvSpPr>
        <p:spPr>
          <a:xfrm>
            <a:off x="3528997" y="5864403"/>
            <a:ext cx="2734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Driewielfiets</a:t>
            </a:r>
          </a:p>
        </p:txBody>
      </p:sp>
    </p:spTree>
    <p:extLst>
      <p:ext uri="{BB962C8B-B14F-4D97-AF65-F5344CB8AC3E}">
        <p14:creationId xmlns:p14="http://schemas.microsoft.com/office/powerpoint/2010/main" val="3972617303"/>
      </p:ext>
    </p:extLst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71513B1-B7C9-4BD4-80CD-AE4D9D03A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DF5A43-DF95-4C67-833A-DEE2F2F2EC91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0E0B9D-544C-4E35-934E-CD716A219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22" y="980728"/>
            <a:ext cx="4003993" cy="224961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094223-4DEA-4AB3-80B1-7C04AA555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94" y="3645024"/>
            <a:ext cx="3246262" cy="216024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77EF439-26EB-447E-A393-D004DB48BE93}"/>
              </a:ext>
            </a:extLst>
          </p:cNvPr>
          <p:cNvSpPr txBox="1"/>
          <p:nvPr/>
        </p:nvSpPr>
        <p:spPr>
          <a:xfrm>
            <a:off x="4932040" y="1340768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Geen </a:t>
            </a:r>
            <a:r>
              <a:rPr lang="nl-NL" dirty="0" err="1"/>
              <a:t>Wmo</a:t>
            </a:r>
            <a:endParaRPr lang="nl-NL" dirty="0"/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7F806D9C-C75D-4CC3-9DF5-AE3B3B4E5E26}"/>
              </a:ext>
            </a:extLst>
          </p:cNvPr>
          <p:cNvGrpSpPr/>
          <p:nvPr/>
        </p:nvGrpSpPr>
        <p:grpSpPr>
          <a:xfrm>
            <a:off x="470300" y="417160"/>
            <a:ext cx="7570440" cy="5587200"/>
            <a:chOff x="470300" y="417160"/>
            <a:chExt cx="7570440" cy="55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6BF733B0-A2A3-4521-986D-DCDC1CA12220}"/>
                    </a:ext>
                  </a:extLst>
                </p14:cNvPr>
                <p14:cNvContentPartPr/>
                <p14:nvPr/>
              </p14:nvContentPartPr>
              <p14:xfrm>
                <a:off x="736340" y="533080"/>
                <a:ext cx="4444200" cy="311544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6BF733B0-A2A3-4521-986D-DCDC1CA1222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7700" y="524080"/>
                  <a:ext cx="4461840" cy="31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E7BDD254-785E-46ED-B38A-DEB4857120AC}"/>
                    </a:ext>
                  </a:extLst>
                </p14:cNvPr>
                <p14:cNvContentPartPr/>
                <p14:nvPr/>
              </p14:nvContentPartPr>
              <p14:xfrm>
                <a:off x="470300" y="417160"/>
                <a:ext cx="3828600" cy="354348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E7BDD254-785E-46ED-B38A-DEB4857120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1300" y="408160"/>
                  <a:ext cx="3846240" cy="356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470DF704-AE7C-4DE6-ADF7-11DD7C2272A9}"/>
                    </a:ext>
                  </a:extLst>
                </p14:cNvPr>
                <p14:cNvContentPartPr/>
                <p14:nvPr/>
              </p14:nvContentPartPr>
              <p14:xfrm>
                <a:off x="4243100" y="2793160"/>
                <a:ext cx="3493080" cy="287100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470DF704-AE7C-4DE6-ADF7-11DD7C2272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34100" y="2784160"/>
                  <a:ext cx="3510720" cy="28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28E1DDB0-1EB1-44A0-927C-FF04A45560DA}"/>
                    </a:ext>
                  </a:extLst>
                </p14:cNvPr>
                <p14:cNvContentPartPr/>
                <p14:nvPr/>
              </p14:nvContentPartPr>
              <p14:xfrm>
                <a:off x="5486180" y="3142360"/>
                <a:ext cx="2554560" cy="286200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28E1DDB0-1EB1-44A0-927C-FF04A45560D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477180" y="3133360"/>
                  <a:ext cx="2572200" cy="28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54598547"/>
      </p:ext>
    </p:extLst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080120"/>
          </a:xfrm>
        </p:spPr>
        <p:txBody>
          <a:bodyPr/>
          <a:lstStyle/>
          <a:p>
            <a:r>
              <a:rPr lang="nl-NL" dirty="0"/>
              <a:t>3. Rolstoelen</a:t>
            </a: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C23BF2F-A27E-4BC8-B18C-AC4647606BB4}" type="slidenum">
              <a:rPr lang="nl-NL" sz="1400" smtClean="0"/>
              <a:pPr/>
              <a:t>8</a:t>
            </a:fld>
            <a:endParaRPr lang="nl-NL" sz="14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57F01C4-A4AF-4A40-8EC6-31C3F1BF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25680"/>
            <a:ext cx="2448272" cy="231820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ABE0E5B-F900-4428-B007-BD705CE62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34" y="1484784"/>
            <a:ext cx="2697088" cy="26970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BB0D54-7583-4394-A83E-109F2D7EE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2937310"/>
            <a:ext cx="2318208" cy="231820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0846EF9-BF0B-4607-A3B9-DB5F12BF1326}"/>
              </a:ext>
            </a:extLst>
          </p:cNvPr>
          <p:cNvSpPr txBox="1"/>
          <p:nvPr/>
        </p:nvSpPr>
        <p:spPr>
          <a:xfrm>
            <a:off x="199762" y="5510965"/>
            <a:ext cx="8487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Eerst thuiszorg uitleen, dan </a:t>
            </a:r>
            <a:r>
              <a:rPr lang="nl-NL" dirty="0" err="1"/>
              <a:t>Wmo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458731"/>
      </p:ext>
    </p:extLst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Presentatie Wmo 2015 Heemskerk">
  <a:themeElements>
    <a:clrScheme name="Kantoorthema 1">
      <a:dk1>
        <a:srgbClr val="FFCC01"/>
      </a:dk1>
      <a:lt1>
        <a:srgbClr val="FFFFFF"/>
      </a:lt1>
      <a:dk2>
        <a:srgbClr val="FFCC0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AE0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l-NL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oorthema 1">
        <a:dk1>
          <a:srgbClr val="FFCC01"/>
        </a:dk1>
        <a:lt1>
          <a:srgbClr val="FFFFFF"/>
        </a:lt1>
        <a:dk2>
          <a:srgbClr val="FFCC0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AE01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FFCC01"/>
      </a:dk1>
      <a:lt1>
        <a:srgbClr val="FFFFFF"/>
      </a:lt1>
      <a:dk2>
        <a:srgbClr val="FFCC0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AE0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FFCC01"/>
      </a:dk1>
      <a:lt1>
        <a:srgbClr val="FFFFFF"/>
      </a:lt1>
      <a:dk2>
        <a:srgbClr val="FFCC0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AE01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Wmo 2015 Heemskerk</Template>
  <TotalTime>883</TotalTime>
  <Words>398</Words>
  <Application>Microsoft Office PowerPoint</Application>
  <PresentationFormat>Diavoorstelling (4:3)</PresentationFormat>
  <Paragraphs>107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Presentatie Wmo 2015 Heemskerk</vt:lpstr>
      <vt:lpstr>Informatiebijeenkomst  </vt:lpstr>
      <vt:lpstr>Thema’s</vt:lpstr>
      <vt:lpstr>Het doel van de Wmo</vt:lpstr>
      <vt:lpstr>Hoofdcategorieën Wmo</vt:lpstr>
      <vt:lpstr> 1. Wonen </vt:lpstr>
      <vt:lpstr> </vt:lpstr>
      <vt:lpstr>2. Vervoersvoorzieningen</vt:lpstr>
      <vt:lpstr>PowerPoint-presentatie</vt:lpstr>
      <vt:lpstr>3. Rolstoelen</vt:lpstr>
      <vt:lpstr>4. Huishoudelijke hulp</vt:lpstr>
      <vt:lpstr>5. Thuisbegeleiding</vt:lpstr>
      <vt:lpstr>6. Dagbesteding</vt:lpstr>
      <vt:lpstr>Hoe kom ik in aanmerking?</vt:lpstr>
      <vt:lpstr>4 scanario’s</vt:lpstr>
      <vt:lpstr>4. Ik kom niet in aanmerking, wat nu?</vt:lpstr>
      <vt:lpstr>Wie bepaalt dat??</vt:lpstr>
      <vt:lpstr>Een Wmo voorziening zelf kopen</vt:lpstr>
      <vt:lpstr>Eigen bijdrage Wmo</vt:lpstr>
      <vt:lpstr>Contact opnemen met de Wmo</vt:lpstr>
      <vt:lpstr>Vragen?</vt:lpstr>
    </vt:vector>
  </TitlesOfParts>
  <Company>Gemeente Heemskerk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Werkgroep Informatie Senioren</dc:title>
  <dc:creator>Punt, mw. E.</dc:creator>
  <cp:lastModifiedBy>Marleen Niesten</cp:lastModifiedBy>
  <cp:revision>30</cp:revision>
  <dcterms:created xsi:type="dcterms:W3CDTF">2016-03-16T08:57:07Z</dcterms:created>
  <dcterms:modified xsi:type="dcterms:W3CDTF">2025-10-21T07:43:32Z</dcterms:modified>
</cp:coreProperties>
</file>