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335" r:id="rId3"/>
    <p:sldId id="338" r:id="rId4"/>
    <p:sldId id="341" r:id="rId5"/>
    <p:sldId id="342" r:id="rId6"/>
    <p:sldId id="343" r:id="rId7"/>
    <p:sldId id="344" r:id="rId8"/>
    <p:sldId id="346"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6" r:id="rId22"/>
    <p:sldId id="370" r:id="rId23"/>
    <p:sldId id="371" r:id="rId24"/>
    <p:sldId id="369" r:id="rId25"/>
    <p:sldId id="368" r:id="rId26"/>
    <p:sldId id="367" r:id="rId27"/>
    <p:sldId id="361" r:id="rId28"/>
    <p:sldId id="365" r:id="rId29"/>
    <p:sldId id="362" r:id="rId30"/>
    <p:sldId id="364" r:id="rId31"/>
    <p:sldId id="372" r:id="rId32"/>
    <p:sldId id="363" r:id="rId33"/>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47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8743" autoAdjust="0"/>
  </p:normalViewPr>
  <p:slideViewPr>
    <p:cSldViewPr snapToGrid="0" snapToObjects="1">
      <p:cViewPr varScale="1">
        <p:scale>
          <a:sx n="68" d="100"/>
          <a:sy n="68" d="100"/>
        </p:scale>
        <p:origin x="117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6B109-DCD2-4824-B78E-BF405F9FE7E6}" type="datetimeFigureOut">
              <a:rPr lang="nl-NL" smtClean="0"/>
              <a:t>20-11-2023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856E9-0B3D-4F36-A3DB-3A3B7229814D}" type="slidenum">
              <a:rPr lang="nl-NL" smtClean="0"/>
              <a:t>‹nr.›</a:t>
            </a:fld>
            <a:endParaRPr lang="nl-NL"/>
          </a:p>
        </p:txBody>
      </p:sp>
    </p:spTree>
    <p:extLst>
      <p:ext uri="{BB962C8B-B14F-4D97-AF65-F5344CB8AC3E}">
        <p14:creationId xmlns:p14="http://schemas.microsoft.com/office/powerpoint/2010/main" val="183061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ntelzorg.nl/onderwerpen/geldzaken/persoonsgebonden-budget-pgb-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Aandachtspunten:</a:t>
            </a:r>
          </a:p>
          <a:p>
            <a:pPr marL="171450" indent="-171450">
              <a:buFont typeface="Arial" panose="020B0604020202020204" pitchFamily="34" charset="0"/>
              <a:buChar char="•"/>
            </a:pPr>
            <a:r>
              <a:rPr lang="nl-NL" dirty="0"/>
              <a:t>Dit is de </a:t>
            </a:r>
            <a:r>
              <a:rPr lang="nl-NL" dirty="0" err="1"/>
              <a:t>welkomsdia</a:t>
            </a:r>
            <a:r>
              <a:rPr lang="nl-NL" baseline="0" dirty="0"/>
              <a:t> (de vorige bevatte nog informatie voor de inloop, deze gaat over de opening van de bijeenkomst)</a:t>
            </a:r>
          </a:p>
          <a:p>
            <a:pPr marL="171450" indent="-171450">
              <a:buFont typeface="Arial" panose="020B0604020202020204" pitchFamily="34" charset="0"/>
              <a:buChar char="•"/>
            </a:pPr>
            <a:r>
              <a:rPr lang="nl-NL" dirty="0"/>
              <a:t>Heet iedereen welkom;</a:t>
            </a:r>
          </a:p>
          <a:p>
            <a:pPr marL="171450" indent="-171450">
              <a:buFont typeface="Arial" panose="020B0604020202020204" pitchFamily="34" charset="0"/>
              <a:buChar char="•"/>
            </a:pPr>
            <a:r>
              <a:rPr lang="nl-NL" dirty="0"/>
              <a:t>Stel jezelf voor;</a:t>
            </a:r>
          </a:p>
          <a:p>
            <a:pPr marL="171450" indent="-171450">
              <a:buFont typeface="Arial" panose="020B0604020202020204" pitchFamily="34" charset="0"/>
              <a:buChar char="•"/>
            </a:pPr>
            <a:r>
              <a:rPr lang="nl-NL" dirty="0"/>
              <a:t>Stel andere / overige sprekers voor / zij stellen zichzelf voor;</a:t>
            </a:r>
          </a:p>
          <a:p>
            <a:endParaRPr lang="nl-NL" dirty="0"/>
          </a:p>
          <a:p>
            <a:r>
              <a:rPr lang="nl-NL" dirty="0"/>
              <a:t>Bijvoorbeeld:</a:t>
            </a:r>
          </a:p>
          <a:p>
            <a:pPr defTabSz="947593"/>
            <a:r>
              <a:rPr lang="nl-NL" dirty="0"/>
              <a:t>Wat fijn dat jullie gekomen zijn naar deze bijeenkomst, over een thema waar we het met zijn allen echt niet dagelijks over hebben. Maar waarvan het wel belangrijk is dat het besproken wordt: namelijk je eigen wensen en behoeften in de laatste fase van het leven.</a:t>
            </a:r>
          </a:p>
          <a:p>
            <a:r>
              <a:rPr lang="nl-NL" dirty="0"/>
              <a:t>Mijn naam is …. en ik ben vandaag uw gespreksleider/gastheer/gastvrouw. (enzovoort)</a:t>
            </a:r>
          </a:p>
          <a:p>
            <a:endParaRPr lang="nl-NL" dirty="0"/>
          </a:p>
        </p:txBody>
      </p:sp>
      <p:sp>
        <p:nvSpPr>
          <p:cNvPr id="4" name="Tijdelijke aanduiding voor dianummer 3"/>
          <p:cNvSpPr>
            <a:spLocks noGrp="1"/>
          </p:cNvSpPr>
          <p:nvPr>
            <p:ph type="sldNum" sz="quarter" idx="5"/>
          </p:nvPr>
        </p:nvSpPr>
        <p:spPr/>
        <p:txBody>
          <a:bodyPr/>
          <a:lstStyle/>
          <a:p>
            <a:fld id="{A89856E9-0B3D-4F36-A3DB-3A3B7229814D}" type="slidenum">
              <a:rPr lang="nl-NL" smtClean="0"/>
              <a:t>2</a:t>
            </a:fld>
            <a:endParaRPr lang="nl-NL"/>
          </a:p>
        </p:txBody>
      </p:sp>
    </p:spTree>
    <p:extLst>
      <p:ext uri="{BB962C8B-B14F-4D97-AF65-F5344CB8AC3E}">
        <p14:creationId xmlns:p14="http://schemas.microsoft.com/office/powerpoint/2010/main" val="303970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Aandachtspunten:</a:t>
            </a:r>
          </a:p>
          <a:p>
            <a:pPr marL="177674" indent="-177674">
              <a:buFontTx/>
              <a:buChar char="-"/>
            </a:pPr>
            <a:r>
              <a:rPr lang="nl-NL" dirty="0"/>
              <a:t>Leg uit</a:t>
            </a:r>
            <a:r>
              <a:rPr lang="nl-NL" baseline="0" dirty="0"/>
              <a:t> dat deze bijeenkomst bedoeld is om:</a:t>
            </a:r>
          </a:p>
          <a:p>
            <a:pPr marL="651470" lvl="1" indent="-177674">
              <a:buFontTx/>
              <a:buChar char="-"/>
            </a:pPr>
            <a:r>
              <a:rPr lang="nl-NL" dirty="0"/>
              <a:t>Aanwezigen te informeren over palliatieve zorg;</a:t>
            </a:r>
          </a:p>
          <a:p>
            <a:pPr marL="651470" lvl="1" indent="-177674">
              <a:buFontTx/>
              <a:buChar char="-"/>
            </a:pPr>
            <a:r>
              <a:rPr lang="nl-NL" dirty="0"/>
              <a:t>Aanwezigen aan het denken te zetten over eigen wensen;</a:t>
            </a:r>
          </a:p>
          <a:p>
            <a:pPr marL="651470" lvl="1" indent="-177674">
              <a:buFontTx/>
              <a:buChar char="-"/>
            </a:pPr>
            <a:r>
              <a:rPr lang="nl-NL" dirty="0"/>
              <a:t>Aanwezigen</a:t>
            </a:r>
            <a:r>
              <a:rPr lang="nl-NL" baseline="0" dirty="0"/>
              <a:t> te s</a:t>
            </a:r>
            <a:r>
              <a:rPr lang="nl-NL" dirty="0"/>
              <a:t>timuleren om in gesprek te gaan over hun wensen met naasten en huisarts;</a:t>
            </a:r>
          </a:p>
          <a:p>
            <a:pPr marL="651470" lvl="1" indent="-177674">
              <a:buFontTx/>
              <a:buChar char="-"/>
            </a:pPr>
            <a:r>
              <a:rPr lang="nl-NL" dirty="0"/>
              <a:t>Vertel hoe de bijeenkomst is opgebouwd</a:t>
            </a:r>
            <a:r>
              <a:rPr lang="nl-NL" baseline="0" dirty="0"/>
              <a:t> (presentatie, ruimte voor vragen, interactie, napraten, </a:t>
            </a:r>
            <a:r>
              <a:rPr lang="nl-NL" baseline="0" dirty="0" err="1"/>
              <a:t>handout</a:t>
            </a:r>
            <a:r>
              <a:rPr lang="nl-NL" baseline="0" dirty="0"/>
              <a:t> voor thuis).</a:t>
            </a:r>
            <a:endParaRPr lang="nl-NL" dirty="0"/>
          </a:p>
          <a:p>
            <a:endParaRPr lang="nl-NL" dirty="0"/>
          </a:p>
          <a:p>
            <a:r>
              <a:rPr lang="nl-NL" dirty="0"/>
              <a:t>Bijvoorbeeld:</a:t>
            </a:r>
          </a:p>
          <a:p>
            <a:r>
              <a:rPr lang="nl-NL" baseline="0" dirty="0"/>
              <a:t>In deze bijeenkomst willen we u informatie geven over mogelijkheden van zorg en behandeling. Mogelijk heeft u door persoonlijke ervaringen of door COVID-19 wel eens nagedacht over welke zorg u zou willen als u ernstig ziek wordt. Heel veel mensen weten niet zo goed welke zorg er eigenlijk allemaal mogelijk is aan het einde van het leven. We willen u graag informatie geven, zodat u kunt nadenken over uw eigen wensen. Voor zorgverleners en naasten kan het fijn zijn om te horen wat uw wensen zijn, zodat zij de juiste keuzes kunnen maken als u iets overkomt en zij voor u keuzes moeten maken. Zij kunnen dan zorgen dat de zorg aansluit op uw wensen.</a:t>
            </a:r>
          </a:p>
          <a:p>
            <a:endParaRPr lang="nl-NL" baseline="0" dirty="0"/>
          </a:p>
          <a:p>
            <a:r>
              <a:rPr lang="nl-NL" baseline="0" dirty="0"/>
              <a:t>Het belangrijkste dat wij u vandaag willen meegeven is dan ook: ‘ga op tijd in gesprek met uw huisarts en met familie en vrienden, over uw wensen voor zorg’. Als u in gesprek gaat voor er echt iets aan de hand is, kunt u rustig uitleggen wat uw wensen zijn zonder dat er stress of tijdsdruk is om snel een beslissing te maken. U hoeft niet perse vandaag tijdens de bijeenkomst al in gesprek. Als u vragen heeft of dingen wilt delen, mag dat, maar u mag ook gewoon luisteren en verder stil zijn als u dat wilt.</a:t>
            </a:r>
          </a:p>
          <a:p>
            <a:endParaRPr lang="nl-NL" baseline="0" dirty="0"/>
          </a:p>
          <a:p>
            <a:r>
              <a:rPr lang="nl-NL" baseline="0" dirty="0"/>
              <a:t>We beginnen zo met een korte video, daarna krijgt u informatie over palliatieve zorg. Voor de pauze gaan we in tweetallen of kleine groepjes met elkaar in gesprek. Na de pauze </a:t>
            </a:r>
            <a:endParaRPr lang="nl-NL" dirty="0"/>
          </a:p>
        </p:txBody>
      </p:sp>
      <p:sp>
        <p:nvSpPr>
          <p:cNvPr id="4" name="Tijdelijke aanduiding voor dianummer 3"/>
          <p:cNvSpPr>
            <a:spLocks noGrp="1"/>
          </p:cNvSpPr>
          <p:nvPr>
            <p:ph type="sldNum" sz="quarter" idx="5"/>
          </p:nvPr>
        </p:nvSpPr>
        <p:spPr/>
        <p:txBody>
          <a:bodyPr/>
          <a:lstStyle/>
          <a:p>
            <a:fld id="{A89856E9-0B3D-4F36-A3DB-3A3B7229814D}" type="slidenum">
              <a:rPr lang="nl-NL" smtClean="0"/>
              <a:t>3</a:t>
            </a:fld>
            <a:endParaRPr lang="nl-NL"/>
          </a:p>
        </p:txBody>
      </p:sp>
    </p:spTree>
    <p:extLst>
      <p:ext uri="{BB962C8B-B14F-4D97-AF65-F5344CB8AC3E}">
        <p14:creationId xmlns:p14="http://schemas.microsoft.com/office/powerpoint/2010/main" val="377500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chemeClr val="tx1"/>
                </a:solidFill>
              </a:rPr>
              <a:t>Aandachtspunten:</a:t>
            </a:r>
          </a:p>
          <a:p>
            <a:pPr marL="177674" indent="-177674">
              <a:buFontTx/>
              <a:buChar char="-"/>
            </a:pPr>
            <a:r>
              <a:rPr lang="nl-NL" dirty="0">
                <a:solidFill>
                  <a:schemeClr val="tx1"/>
                </a:solidFill>
              </a:rPr>
              <a:t>Vertel</a:t>
            </a:r>
            <a:r>
              <a:rPr lang="nl-NL" baseline="0" dirty="0">
                <a:solidFill>
                  <a:schemeClr val="tx1"/>
                </a:solidFill>
              </a:rPr>
              <a:t> welke onderwerpen aan de orde komen in</a:t>
            </a:r>
            <a:r>
              <a:rPr lang="nl-NL" dirty="0">
                <a:solidFill>
                  <a:schemeClr val="tx1"/>
                </a:solidFill>
              </a:rPr>
              <a:t> de presentatie, en waarom deze onderwerpen belangrijk</a:t>
            </a:r>
            <a:r>
              <a:rPr lang="nl-NL" baseline="0" dirty="0">
                <a:solidFill>
                  <a:schemeClr val="tx1"/>
                </a:solidFill>
              </a:rPr>
              <a:t> zijn</a:t>
            </a:r>
            <a:r>
              <a:rPr lang="nl-NL" dirty="0">
                <a:solidFill>
                  <a:schemeClr val="tx1"/>
                </a:solidFill>
              </a:rPr>
              <a:t>. </a:t>
            </a:r>
            <a:endParaRPr lang="nl-NL" baseline="0" dirty="0">
              <a:solidFill>
                <a:schemeClr val="tx1"/>
              </a:solidFill>
            </a:endParaRPr>
          </a:p>
          <a:p>
            <a:endParaRPr lang="nl-NL" dirty="0">
              <a:solidFill>
                <a:schemeClr val="tx1"/>
              </a:solidFill>
            </a:endParaRPr>
          </a:p>
          <a:p>
            <a:r>
              <a:rPr lang="nl-NL" dirty="0">
                <a:solidFill>
                  <a:schemeClr val="tx1"/>
                </a:solidFill>
              </a:rPr>
              <a:t>Bijvoorbeeld:</a:t>
            </a:r>
          </a:p>
          <a:p>
            <a:r>
              <a:rPr lang="nl-NL" b="0" baseline="0" dirty="0">
                <a:solidFill>
                  <a:schemeClr val="tx1"/>
                </a:solidFill>
              </a:rPr>
              <a:t>Heel veel mensen weten niet zo goed welke zorg er eigenlijk allemaal mogelijk is aan het einde van het leven. In deze bijeenkomst willen we u graag informatie geven, zodat u kunt nadenken over uw eigen wensen. Om te beginnen vertellen we meer over zorg aan het levenseinde. Dit heet ook wel ‘palliatieve zorg’, wat is dat en waarom is het belangrijk? In tweetallen kunt u in gesprek gaan over wat voor u belangrijk is als u denkt aan de laatste levensfase. Daarna vertellen we over de keuzes die u zelf kunt maken om uw wensen aan het levenseinde aan te geven. Dat gaat bijvoorbeeld over een niet-reanimeren verklaring of het aanwijzen van een vertegenwoordiger. Verder gaan we in op hoe u in gesprek kunt gaan met naasten, zoals familie of vrienden, en een arts.  Aan het eind van deze presentatie kunt u vragen stellen. </a:t>
            </a:r>
          </a:p>
          <a:p>
            <a:endParaRPr lang="nl-NL" baseline="0" dirty="0">
              <a:solidFill>
                <a:schemeClr val="tx1"/>
              </a:solidFill>
            </a:endParaRPr>
          </a:p>
          <a:p>
            <a:r>
              <a:rPr lang="nl-NL" baseline="0" dirty="0">
                <a:solidFill>
                  <a:schemeClr val="tx1"/>
                </a:solidFill>
              </a:rPr>
              <a:t>Extra informatie:</a:t>
            </a:r>
          </a:p>
          <a:p>
            <a:r>
              <a:rPr lang="nl-NL" baseline="0" dirty="0">
                <a:solidFill>
                  <a:schemeClr val="tx1"/>
                </a:solidFill>
              </a:rPr>
              <a:t>- In het draaiboek is een uitleg opgenomen over de opbouw van de presentatie en waarom voor deze onderwerpen is gekozen. </a:t>
            </a:r>
            <a:endParaRPr lang="nl-NL" dirty="0">
              <a:solidFill>
                <a:schemeClr val="tx1"/>
              </a:solidFill>
            </a:endParaRPr>
          </a:p>
          <a:p>
            <a:endParaRPr lang="nl-NL" dirty="0"/>
          </a:p>
        </p:txBody>
      </p:sp>
      <p:sp>
        <p:nvSpPr>
          <p:cNvPr id="4" name="Tijdelijke aanduiding voor dianummer 3"/>
          <p:cNvSpPr>
            <a:spLocks noGrp="1"/>
          </p:cNvSpPr>
          <p:nvPr>
            <p:ph type="sldNum" sz="quarter" idx="5"/>
          </p:nvPr>
        </p:nvSpPr>
        <p:spPr/>
        <p:txBody>
          <a:bodyPr/>
          <a:lstStyle/>
          <a:p>
            <a:fld id="{A89856E9-0B3D-4F36-A3DB-3A3B7229814D}" type="slidenum">
              <a:rPr lang="nl-NL" smtClean="0"/>
              <a:t>4</a:t>
            </a:fld>
            <a:endParaRPr lang="nl-NL"/>
          </a:p>
        </p:txBody>
      </p:sp>
    </p:spTree>
    <p:extLst>
      <p:ext uri="{BB962C8B-B14F-4D97-AF65-F5344CB8AC3E}">
        <p14:creationId xmlns:p14="http://schemas.microsoft.com/office/powerpoint/2010/main" val="40858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Aandachtspunten:</a:t>
            </a:r>
          </a:p>
          <a:p>
            <a:pPr marL="177674" marR="0" lvl="0" indent="-177674" algn="l" defTabSz="914400" rtl="0" eaLnBrk="1" fontAlgn="auto" latinLnBrk="0" hangingPunct="1">
              <a:lnSpc>
                <a:spcPct val="100000"/>
              </a:lnSpc>
              <a:spcBef>
                <a:spcPts val="0"/>
              </a:spcBef>
              <a:spcAft>
                <a:spcPts val="0"/>
              </a:spcAft>
              <a:buClrTx/>
              <a:buSzTx/>
              <a:buFontTx/>
              <a:buChar char="-"/>
              <a:tabLst/>
              <a:defRPr/>
            </a:pPr>
            <a:r>
              <a:rPr lang="nl-NL" baseline="0" dirty="0"/>
              <a:t>Naar gelang uw publiek kunt u kiezen voor ‘De dappere </a:t>
            </a:r>
            <a:r>
              <a:rPr lang="nl-NL" baseline="0" dirty="0" err="1"/>
              <a:t>patient</a:t>
            </a:r>
            <a:r>
              <a:rPr lang="nl-NL" baseline="0" dirty="0"/>
              <a:t>’ of ‘Doodziek’. Of beiden. U kunt hier ook een ander filmpje tonen, bijvoorbeeld een die beter past bij uw doelgroep (zie bijlage 8).</a:t>
            </a:r>
          </a:p>
          <a:p>
            <a:pPr marL="177674" indent="-177674">
              <a:buFontTx/>
              <a:buChar char="-"/>
            </a:pPr>
            <a:r>
              <a:rPr lang="nl-NL" dirty="0"/>
              <a:t>Introduceer de video. Vertel</a:t>
            </a:r>
            <a:r>
              <a:rPr lang="nl-NL" baseline="0" dirty="0"/>
              <a:t> op hoofdlijnen wat in de video te zien is. </a:t>
            </a:r>
          </a:p>
          <a:p>
            <a:pPr marL="177674" indent="-177674">
              <a:buFontTx/>
              <a:buChar char="-"/>
            </a:pPr>
            <a:r>
              <a:rPr lang="nl-NL" baseline="0" dirty="0"/>
              <a:t>Door op tijd in gesprek te gaan over je wensen kunnen anderen rekening houden met die wensen.</a:t>
            </a:r>
          </a:p>
          <a:p>
            <a:pPr marL="177674" indent="-177674">
              <a:buFontTx/>
              <a:buChar char="-"/>
            </a:pPr>
            <a:r>
              <a:rPr lang="nl-NL" baseline="0" dirty="0"/>
              <a:t>Let op, het filmpje ‘Doodziek’ moet u zelf na 2:52 minuten stop zetten. De hele film duurt te lang voor de bijeenkomst, maar mensen kunnen deze thuis verder kijken (zie hieronder).</a:t>
            </a:r>
          </a:p>
          <a:p>
            <a:pPr marL="177674" indent="-177674">
              <a:buFontTx/>
              <a:buChar char="-"/>
            </a:pPr>
            <a:r>
              <a:rPr lang="nl-NL" baseline="0" dirty="0"/>
              <a:t>U kunt na het fragment wat reacties uit de zaal vragen. </a:t>
            </a:r>
          </a:p>
          <a:p>
            <a:endParaRPr lang="nl-NL" dirty="0"/>
          </a:p>
          <a:p>
            <a:r>
              <a:rPr lang="nl-NL" dirty="0"/>
              <a:t>Bijvoorbeeld bij ‘De dappere </a:t>
            </a:r>
            <a:r>
              <a:rPr lang="nl-NL" dirty="0" err="1"/>
              <a:t>patient</a:t>
            </a:r>
            <a:r>
              <a:rPr lang="nl-NL" dirty="0"/>
              <a:t>’:</a:t>
            </a:r>
          </a:p>
          <a:p>
            <a:r>
              <a:rPr lang="nl-NL" dirty="0"/>
              <a:t>We willen beginnen met een korte video. In deze video komen verschillende mensen aan het woord over hun wensen voor zorg aan het levenseinde, en waarom</a:t>
            </a:r>
            <a:r>
              <a:rPr lang="nl-NL" baseline="0" dirty="0"/>
              <a:t> zij het gesprek met de huisarts en anderen belangrijk vonden. </a:t>
            </a:r>
          </a:p>
          <a:p>
            <a:endParaRPr lang="nl-NL" baseline="0" dirty="0"/>
          </a:p>
          <a:p>
            <a:r>
              <a:rPr lang="nl-NL" b="0" dirty="0"/>
              <a:t>Bijvoorbeeld bij ‘Doodziek’:</a:t>
            </a:r>
          </a:p>
          <a:p>
            <a:r>
              <a:rPr lang="nl-NL" b="0" dirty="0"/>
              <a:t>We willen beginnen met een korte video. Deze video toont</a:t>
            </a:r>
            <a:r>
              <a:rPr lang="nl-NL" b="0" baseline="0" dirty="0"/>
              <a:t> een </a:t>
            </a:r>
            <a:r>
              <a:rPr lang="nl-NL" b="0" dirty="0"/>
              <a:t>Turks</a:t>
            </a:r>
            <a:r>
              <a:rPr lang="nl-NL" b="0" baseline="0" dirty="0"/>
              <a:t> gezin.</a:t>
            </a:r>
            <a:r>
              <a:rPr lang="nl-NL" b="0" dirty="0"/>
              <a:t> De vader is ernstig</a:t>
            </a:r>
            <a:r>
              <a:rPr lang="nl-NL" b="0" baseline="0" dirty="0"/>
              <a:t> ziek en ligt in het ziekenhuis. Het eerste deel van de video toont het slecht nieuws gesprek met de arts.</a:t>
            </a:r>
          </a:p>
          <a:p>
            <a:endParaRPr lang="nl-NL" baseline="0" dirty="0"/>
          </a:p>
          <a:p>
            <a:r>
              <a:rPr lang="nl-NL" baseline="0" dirty="0"/>
              <a:t>[Na de film:] Wil iemand reageren? </a:t>
            </a:r>
          </a:p>
          <a:p>
            <a:r>
              <a:rPr lang="nl-NL" baseline="0" dirty="0"/>
              <a:t>[Nadat u een aantal reacties heeft gehoord:]</a:t>
            </a:r>
          </a:p>
          <a:p>
            <a:r>
              <a:rPr lang="nl-NL" baseline="0" dirty="0"/>
              <a:t>Er zijn nog meer filmpjes online te vinden. Bijvoorbeeld op Pharos.nl, daar zijn filmpjes in vier verschillende talen te vinden over de laatste levensfase. De link naar deze filmpjes staat in de hand-out die u na de bijeenkomst krijgt. </a:t>
            </a:r>
          </a:p>
          <a:p>
            <a:endParaRPr lang="nl-NL" baseline="0" dirty="0"/>
          </a:p>
          <a:p>
            <a:r>
              <a:rPr lang="nl-NL" baseline="0" dirty="0"/>
              <a:t>Extra informatie:</a:t>
            </a:r>
          </a:p>
          <a:p>
            <a:pPr marL="177674" indent="-177674">
              <a:buFontTx/>
              <a:buChar char="-"/>
            </a:pPr>
            <a:r>
              <a:rPr lang="nl-NL" baseline="0" dirty="0"/>
              <a:t>De video ‘De dappere </a:t>
            </a:r>
            <a:r>
              <a:rPr lang="nl-NL" baseline="0" dirty="0" err="1"/>
              <a:t>patient</a:t>
            </a:r>
            <a:r>
              <a:rPr lang="nl-NL" baseline="0" dirty="0"/>
              <a:t>’ duurt ruim 3 minuten. </a:t>
            </a:r>
          </a:p>
          <a:p>
            <a:pPr marL="177674" indent="-177674">
              <a:buFontTx/>
              <a:buChar char="-"/>
            </a:pPr>
            <a:r>
              <a:rPr lang="nl-NL" baseline="0" dirty="0"/>
              <a:t>De hele film ‘De Dappere </a:t>
            </a:r>
            <a:r>
              <a:rPr lang="nl-NL" baseline="0" dirty="0" err="1"/>
              <a:t>Patient</a:t>
            </a:r>
            <a:r>
              <a:rPr lang="nl-NL" baseline="0" dirty="0"/>
              <a:t>’ is gratis online te zien op videokanaal YouTube. In de </a:t>
            </a:r>
            <a:r>
              <a:rPr lang="nl-NL" baseline="0" dirty="0" err="1"/>
              <a:t>handout</a:t>
            </a:r>
            <a:r>
              <a:rPr lang="nl-NL" baseline="0" dirty="0"/>
              <a:t> staat een linkje naar de hele film (duurt zo’n 30 minuten). </a:t>
            </a:r>
          </a:p>
          <a:p>
            <a:pPr marL="177674" marR="0" lvl="0" indent="-177674" algn="l" defTabSz="914400" rtl="0" eaLnBrk="1" fontAlgn="auto" latinLnBrk="0" hangingPunct="1">
              <a:lnSpc>
                <a:spcPct val="100000"/>
              </a:lnSpc>
              <a:spcBef>
                <a:spcPts val="0"/>
              </a:spcBef>
              <a:spcAft>
                <a:spcPts val="0"/>
              </a:spcAft>
              <a:buClrTx/>
              <a:buSzTx/>
              <a:buFontTx/>
              <a:buChar char="-"/>
              <a:tabLst/>
              <a:defRPr/>
            </a:pPr>
            <a:r>
              <a:rPr lang="nl-NL" b="0" baseline="0" dirty="0"/>
              <a:t>De hele film ‘Doodziek’ is gratis online te zien op videokanaal YouTube. In de </a:t>
            </a:r>
            <a:r>
              <a:rPr lang="nl-NL" b="0" baseline="0" dirty="0" err="1"/>
              <a:t>handout</a:t>
            </a:r>
            <a:r>
              <a:rPr lang="nl-NL" b="0" baseline="0" dirty="0"/>
              <a:t> staat een linkje naar de hele film (duurt 14 minuten). </a:t>
            </a:r>
            <a:endParaRPr lang="nl-NL" b="0" dirty="0"/>
          </a:p>
          <a:p>
            <a:endParaRPr lang="nl-NL" baseline="0" dirty="0"/>
          </a:p>
          <a:p>
            <a:endParaRPr lang="nl-NL" dirty="0"/>
          </a:p>
        </p:txBody>
      </p:sp>
      <p:sp>
        <p:nvSpPr>
          <p:cNvPr id="4" name="Tijdelijke aanduiding voor dianummer 3"/>
          <p:cNvSpPr>
            <a:spLocks noGrp="1"/>
          </p:cNvSpPr>
          <p:nvPr>
            <p:ph type="sldNum" sz="quarter" idx="5"/>
          </p:nvPr>
        </p:nvSpPr>
        <p:spPr/>
        <p:txBody>
          <a:bodyPr/>
          <a:lstStyle/>
          <a:p>
            <a:fld id="{A89856E9-0B3D-4F36-A3DB-3A3B7229814D}" type="slidenum">
              <a:rPr lang="nl-NL" smtClean="0"/>
              <a:t>5</a:t>
            </a:fld>
            <a:endParaRPr lang="nl-NL"/>
          </a:p>
        </p:txBody>
      </p:sp>
    </p:spTree>
    <p:extLst>
      <p:ext uri="{BB962C8B-B14F-4D97-AF65-F5344CB8AC3E}">
        <p14:creationId xmlns:p14="http://schemas.microsoft.com/office/powerpoint/2010/main" val="92823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Aandachtspunten:</a:t>
            </a:r>
          </a:p>
          <a:p>
            <a:pPr marL="177674" indent="-177674">
              <a:buFontTx/>
              <a:buChar char="-"/>
            </a:pPr>
            <a:r>
              <a:rPr lang="nl-NL" dirty="0"/>
              <a:t>Vertel</a:t>
            </a:r>
            <a:r>
              <a:rPr lang="nl-NL" baseline="0" dirty="0"/>
              <a:t> dat er soms begrippen door elkaar worden gehaald, en er verwarring is over palliatieve zorg</a:t>
            </a:r>
            <a:r>
              <a:rPr lang="nl-NL" dirty="0"/>
              <a:t>. </a:t>
            </a:r>
          </a:p>
          <a:p>
            <a:pPr marL="177674" indent="-177674">
              <a:buFontTx/>
              <a:buChar char="-"/>
            </a:pPr>
            <a:r>
              <a:rPr lang="nl-NL" baseline="0" dirty="0"/>
              <a:t>Met dit ‘</a:t>
            </a:r>
            <a:r>
              <a:rPr lang="nl-NL" baseline="0" dirty="0" err="1"/>
              <a:t>kwisje</a:t>
            </a:r>
            <a:r>
              <a:rPr lang="nl-NL" baseline="0" dirty="0"/>
              <a:t>’ kan benadrukt worden dat ‘palliatieve zorg’ en ‘terminale zorg’ twee verschillende dingen zijn.</a:t>
            </a:r>
          </a:p>
          <a:p>
            <a:pPr marL="177674" indent="-177674">
              <a:buFontTx/>
              <a:buChar char="-"/>
            </a:pPr>
            <a:r>
              <a:rPr lang="nl-NL" baseline="0" dirty="0"/>
              <a:t>U kunt gebruik maken van gekleurde papiertjes of hand opsteken zodat mensen kunnen aangeven of ze het wel of niet eens zijn met de stelling. U kunt ook een reactie vragen uit het publiek. </a:t>
            </a:r>
          </a:p>
          <a:p>
            <a:endParaRPr lang="nl-NL" dirty="0"/>
          </a:p>
          <a:p>
            <a:r>
              <a:rPr lang="nl-NL" dirty="0"/>
              <a:t>Bijvoorbeeld:</a:t>
            </a:r>
          </a:p>
          <a:p>
            <a:r>
              <a:rPr lang="nl-NL" dirty="0"/>
              <a:t>Op</a:t>
            </a:r>
            <a:r>
              <a:rPr lang="nl-NL" baseline="0" dirty="0"/>
              <a:t> deze dia staat een stelling over palliatieve zorg. ‘’Palliatieve zorg is alleen voor mensen die nog maar een paar weken te leven hebben.’’ </a:t>
            </a:r>
            <a:r>
              <a:rPr lang="nl-NL" dirty="0"/>
              <a:t>Op uw stoel lagen</a:t>
            </a:r>
            <a:r>
              <a:rPr lang="nl-NL" baseline="0" dirty="0"/>
              <a:t> bij binnenkomst twee velletjes papier in de kleuren rood en groen. Als u denkt dat de stelling op de dia waar is, dan houdt u het groene papiertje omhoog. Als u denkt dat de stelling op de dia niet waar is/niet klopt, dan houdt u het rode papiertje omhoog. </a:t>
            </a:r>
          </a:p>
          <a:p>
            <a:endParaRPr lang="nl-NL" baseline="0" dirty="0"/>
          </a:p>
          <a:p>
            <a:r>
              <a:rPr lang="nl-NL" baseline="0" dirty="0"/>
              <a:t>Antwoord: Rood (niet waar)</a:t>
            </a:r>
          </a:p>
          <a:p>
            <a:pPr defTabSz="947593">
              <a:defRPr/>
            </a:pPr>
            <a:r>
              <a:rPr lang="nl-NL" baseline="0" dirty="0"/>
              <a:t>Heel vaak wordt gedacht dat palliatieve zorg alleen gericht is op de laatste dagen of weken. Dat is niet zo. Zorg in de laatste dagen of weken heet ‘terminale zorg’. Zowel palliatieve zorg als terminale zorg zijn vormen van zorg voor mensen met een levensbedreigende ziekte, maar bij ‘terminale zorg’ gaat het echt om de laatste dagen of weken. Palliatieve zorg kan ook meer dan een jaar duren.</a:t>
            </a:r>
          </a:p>
          <a:p>
            <a:endParaRPr lang="nl-NL" baseline="0" dirty="0"/>
          </a:p>
          <a:p>
            <a:endParaRPr lang="nl-NL" dirty="0"/>
          </a:p>
        </p:txBody>
      </p:sp>
      <p:sp>
        <p:nvSpPr>
          <p:cNvPr id="4" name="Tijdelijke aanduiding voor dianummer 3"/>
          <p:cNvSpPr>
            <a:spLocks noGrp="1"/>
          </p:cNvSpPr>
          <p:nvPr>
            <p:ph type="sldNum" sz="quarter" idx="5"/>
          </p:nvPr>
        </p:nvSpPr>
        <p:spPr/>
        <p:txBody>
          <a:bodyPr/>
          <a:lstStyle/>
          <a:p>
            <a:fld id="{A89856E9-0B3D-4F36-A3DB-3A3B7229814D}" type="slidenum">
              <a:rPr lang="nl-NL" smtClean="0"/>
              <a:t>6</a:t>
            </a:fld>
            <a:endParaRPr lang="nl-NL"/>
          </a:p>
        </p:txBody>
      </p:sp>
    </p:spTree>
    <p:extLst>
      <p:ext uri="{BB962C8B-B14F-4D97-AF65-F5344CB8AC3E}">
        <p14:creationId xmlns:p14="http://schemas.microsoft.com/office/powerpoint/2010/main" val="105693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Aandachtspunten:</a:t>
            </a:r>
          </a:p>
          <a:p>
            <a:pPr marL="177674" indent="-177674">
              <a:buFontTx/>
              <a:buChar char="-"/>
            </a:pPr>
            <a:r>
              <a:rPr lang="nl-NL" dirty="0"/>
              <a:t>Vertel</a:t>
            </a:r>
            <a:r>
              <a:rPr lang="nl-NL" baseline="0" dirty="0"/>
              <a:t> wat palliatieve zorg is</a:t>
            </a:r>
            <a:r>
              <a:rPr lang="nl-NL" dirty="0"/>
              <a:t>. Hanteer daarbij de definitie van het Kwaliteitskader Palliatieve Zorg (</a:t>
            </a:r>
            <a:r>
              <a:rPr lang="nl-NL" dirty="0" err="1"/>
              <a:t>patientenversie</a:t>
            </a:r>
            <a:r>
              <a:rPr lang="nl-NL" dirty="0"/>
              <a:t>,</a:t>
            </a:r>
            <a:r>
              <a:rPr lang="nl-NL" baseline="0" dirty="0"/>
              <a:t> uitgegeven door de </a:t>
            </a:r>
            <a:r>
              <a:rPr lang="nl-NL" baseline="0" dirty="0" err="1"/>
              <a:t>Patientenfederatie</a:t>
            </a:r>
            <a:r>
              <a:rPr lang="nl-NL" baseline="0" dirty="0"/>
              <a:t>)</a:t>
            </a:r>
            <a:r>
              <a:rPr lang="nl-NL" dirty="0"/>
              <a:t>.  </a:t>
            </a:r>
          </a:p>
          <a:p>
            <a:pPr marL="177674" indent="-177674">
              <a:buFontTx/>
              <a:buChar char="-"/>
            </a:pPr>
            <a:r>
              <a:rPr lang="nl-NL" baseline="0" dirty="0"/>
              <a:t>Benadruk dat het om ernstige ziekten kan gaan, maar dat palliatieve zorg ook is voor mensen met een opeenstapeling van ouderdomsklachten.</a:t>
            </a:r>
          </a:p>
          <a:p>
            <a:pPr marL="177674" indent="-177674">
              <a:buFontTx/>
              <a:buChar char="-"/>
            </a:pPr>
            <a:r>
              <a:rPr lang="nl-NL" b="0" baseline="0" dirty="0"/>
              <a:t>Benadruk dat palliatieve zorg is gericht op lichamelijke zorg, psychische zorg, sociale zorg en spirituele zorg of zingevingsvragen. </a:t>
            </a:r>
          </a:p>
          <a:p>
            <a:pPr marL="177674" indent="-177674">
              <a:buFontTx/>
              <a:buChar char="-"/>
            </a:pPr>
            <a:r>
              <a:rPr lang="nl-NL" b="0" baseline="0" dirty="0"/>
              <a:t>Geef concrete / aansprekende voorbeelden.</a:t>
            </a:r>
          </a:p>
          <a:p>
            <a:endParaRPr lang="nl-NL" dirty="0"/>
          </a:p>
          <a:p>
            <a:r>
              <a:rPr lang="nl-NL" dirty="0"/>
              <a:t>Bijvoorbeeld:</a:t>
            </a:r>
          </a:p>
          <a:p>
            <a:r>
              <a:rPr lang="nl-NL" dirty="0"/>
              <a:t>Palliatieve zorg is passende zorg voor alle patiënten met een levensbedreigende ziekte, bijvoorbeeld patiënten met kanker, longemfyseem, hartfalen, vaatziekten, nieraandoeningen, dementie of na een beroerte. Ook is</a:t>
            </a:r>
            <a:r>
              <a:rPr lang="nl-NL" baseline="0" dirty="0"/>
              <a:t> palliatieve zorg bedoeld voor ouderen die te maken hebben met heel veel klachten die niet meer te genezen zijn, waardoor de kans op ongewilde bijwerkingen van of problemen bij een behandeling groter worden. </a:t>
            </a:r>
            <a:r>
              <a:rPr lang="nl-NL" dirty="0"/>
              <a:t>Palliatieve zorg is niet</a:t>
            </a:r>
            <a:r>
              <a:rPr lang="nl-NL" baseline="0" dirty="0"/>
              <a:t> meer gericht op genezing, omdat genezing niet meer mogelijk is. Er zit geen tijdslimiet aan palliatieve zorg, soms duurt het dagen, maar soms ook maanden of meer dan een jaar. Palliatieve zorg is niet gericht op zo lang mogelijk leven, maar op zo goed mogelijk leven.  De zorg is erop gericht dat u uzelf nog zo lang mogelijk zo goed mogelijk voelt. </a:t>
            </a:r>
          </a:p>
          <a:p>
            <a:pPr marL="177674" indent="-177674">
              <a:buFontTx/>
              <a:buChar char="-"/>
            </a:pPr>
            <a:r>
              <a:rPr lang="nl-NL" baseline="0" dirty="0"/>
              <a:t>De zorg zelf is gericht op lichamelijke zorg, psychische zorg, sociale zorg en spirituele zorg of zingevingsvragen. </a:t>
            </a:r>
          </a:p>
          <a:p>
            <a:pPr marL="177674" indent="-177674">
              <a:buFontTx/>
              <a:buChar char="-"/>
            </a:pPr>
            <a:r>
              <a:rPr lang="nl-NL" baseline="0" dirty="0"/>
              <a:t>Klachten of problemen worden zo veel mogelijk voorkomen en verlicht. </a:t>
            </a:r>
          </a:p>
          <a:p>
            <a:pPr marL="177674" indent="-177674">
              <a:buFontTx/>
              <a:buChar char="-"/>
            </a:pPr>
            <a:r>
              <a:rPr lang="nl-NL" baseline="0" dirty="0"/>
              <a:t>Dat kan gaan over het bestrijden van pijn en andere lichamelijke symptomen.  Maar ook over bijvoorbeeld acceptatie van het naderend einde, ondersteuning voor mantelzorgers, of problemen in het gezin die op de voorgrond raken wanneer het einde nadert.</a:t>
            </a:r>
          </a:p>
          <a:p>
            <a:pPr marL="177674" indent="-177674">
              <a:buFontTx/>
              <a:buChar char="-"/>
            </a:pPr>
            <a:r>
              <a:rPr lang="nl-NL" baseline="0" dirty="0"/>
              <a:t>Ook vragen rond zingeving horen bij de palliatieve zorg: Dat zijn vragen als ‘waarom overkomt mij dit’, ‘wat wil ik voor mijn dood nog meegeven aan mijn kinderen of kleinkinderen’, ‘wat zegt mijn geloof over het levenseinde en het leven na de dood en wat wil ik daarmee’? </a:t>
            </a:r>
          </a:p>
          <a:p>
            <a:endParaRPr lang="nl-NL" dirty="0"/>
          </a:p>
          <a:p>
            <a:r>
              <a:rPr lang="nl-NL" dirty="0"/>
              <a:t>De</a:t>
            </a:r>
            <a:r>
              <a:rPr lang="nl-NL" baseline="0" dirty="0"/>
              <a:t> laatste levensfase begint vaak bij het vaststellen van een ziekte die niet meer te genezen is, maar voor sommige mensen gaat het om langzame achteruitgang. Deze mensen hebben vaak wel al medicijnen voor aandoeningen die niet zo levensbedreigend zijn: hartafwijkingen, diabetes, hoge bloeddruk. Er zijn ook ziektes waarvan je niet kan genezen, maar waar je nog wel jaren mee kunt leven. Het kan dan zijn dat je langzaam achteruit gaat of dat je plotseling achteruit gaat. </a:t>
            </a:r>
          </a:p>
          <a:p>
            <a:endParaRPr lang="nl-NL" baseline="0" dirty="0"/>
          </a:p>
          <a:p>
            <a:r>
              <a:rPr lang="nl-NL" baseline="0" dirty="0"/>
              <a:t>Op de website ‘over palliatieve zorg.nl’ staat betrouwbare informatie over palliatieve zorg.</a:t>
            </a:r>
          </a:p>
          <a:p>
            <a:endParaRPr lang="nl-NL" dirty="0"/>
          </a:p>
          <a:p>
            <a:r>
              <a:rPr lang="nl-NL" dirty="0"/>
              <a:t>Extra informatie:</a:t>
            </a:r>
          </a:p>
          <a:p>
            <a:r>
              <a:rPr lang="nl-NL" dirty="0"/>
              <a:t>- Lees ter voorbereiding de </a:t>
            </a:r>
            <a:r>
              <a:rPr lang="nl-NL" dirty="0" err="1"/>
              <a:t>patientenversie</a:t>
            </a:r>
            <a:r>
              <a:rPr lang="nl-NL" dirty="0"/>
              <a:t> van het Kwaliteitskader. Hierin staat onder andere de volgende beschrijving van palliatieve zorg: Als u hoort dat u niet meer beter wordt, kunt u palliatieve zorg krijgen. De zorg die u krijgt, is erop gericht klachten en problemen zo veel mogelijk te verminderen of te voorkomen. Dokters, verpleegkundigen, verzorgenden, naasten en bijvoorbeeld een geestelijk verzorger, psycholoog of therapeut kunnen nog veel voor uw doen. Palliatieve zorg is niet gericht op genezing. Voorop staat wat u belangrijk vindt en wat u nodig heeft. Ieder mens ervaart andere klachten. De één heeft last van pijn of misselijkheid. De ander heeft angst of voelt zich somber. Ook zijn er vaak vragen over wat het leven zinvol maakt. Bijna iedereen ervaart moeite met afscheid nemen. Uw zorgverleners zetten zich ervoor in om u te helpen bij vragen, klachten en problemen. Hoe lang palliatieve zorg duurt, verschilt per persoon. Soms dagen, soms weken, maar een jaar of langer kan ook. </a:t>
            </a:r>
          </a:p>
          <a:p>
            <a:endParaRPr lang="nl-NL" dirty="0"/>
          </a:p>
        </p:txBody>
      </p:sp>
      <p:sp>
        <p:nvSpPr>
          <p:cNvPr id="4" name="Tijdelijke aanduiding voor dianummer 3"/>
          <p:cNvSpPr>
            <a:spLocks noGrp="1"/>
          </p:cNvSpPr>
          <p:nvPr>
            <p:ph type="sldNum" sz="quarter" idx="5"/>
          </p:nvPr>
        </p:nvSpPr>
        <p:spPr/>
        <p:txBody>
          <a:bodyPr/>
          <a:lstStyle/>
          <a:p>
            <a:fld id="{A89856E9-0B3D-4F36-A3DB-3A3B7229814D}" type="slidenum">
              <a:rPr lang="nl-NL" smtClean="0"/>
              <a:t>7</a:t>
            </a:fld>
            <a:endParaRPr lang="nl-NL"/>
          </a:p>
        </p:txBody>
      </p:sp>
    </p:spTree>
    <p:extLst>
      <p:ext uri="{BB962C8B-B14F-4D97-AF65-F5344CB8AC3E}">
        <p14:creationId xmlns:p14="http://schemas.microsoft.com/office/powerpoint/2010/main" val="294218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Aandachtspunten:</a:t>
            </a:r>
          </a:p>
          <a:p>
            <a:pPr marL="177674" indent="-177674">
              <a:buFontTx/>
              <a:buChar char="-"/>
            </a:pPr>
            <a:r>
              <a:rPr lang="nl-NL" dirty="0">
                <a:solidFill>
                  <a:schemeClr val="tx1"/>
                </a:solidFill>
              </a:rPr>
              <a:t>Vertel</a:t>
            </a:r>
            <a:r>
              <a:rPr lang="nl-NL" baseline="0" dirty="0">
                <a:solidFill>
                  <a:schemeClr val="tx1"/>
                </a:solidFill>
              </a:rPr>
              <a:t> bij wie de aanwezigen terecht kunnen voor palliatieve zorg (als men nog thuis woont)</a:t>
            </a:r>
            <a:r>
              <a:rPr lang="nl-NL" dirty="0">
                <a:solidFill>
                  <a:schemeClr val="tx1"/>
                </a:solidFill>
              </a:rPr>
              <a:t>. </a:t>
            </a:r>
          </a:p>
          <a:p>
            <a:pPr marL="177674" indent="-177674">
              <a:buFontTx/>
              <a:buChar char="-"/>
            </a:pPr>
            <a:r>
              <a:rPr lang="nl-NL" dirty="0">
                <a:solidFill>
                  <a:schemeClr val="tx1"/>
                </a:solidFill>
              </a:rPr>
              <a:t>Zorg dat je hierbij aandacht hebt voor alle domeinen van de palliatieve zorg.</a:t>
            </a:r>
          </a:p>
          <a:p>
            <a:pPr marL="177674" indent="-177674">
              <a:buFontTx/>
              <a:buChar char="-"/>
            </a:pPr>
            <a:r>
              <a:rPr lang="nl-NL" sz="1400" b="0" u="none" dirty="0">
                <a:solidFill>
                  <a:schemeClr val="tx1"/>
                </a:solidFill>
              </a:rPr>
              <a:t>Benoem</a:t>
            </a:r>
            <a:r>
              <a:rPr lang="nl-NL" sz="1400" b="0" u="none" baseline="0" dirty="0">
                <a:solidFill>
                  <a:schemeClr val="tx1"/>
                </a:solidFill>
              </a:rPr>
              <a:t> dat dat het hospice en woonzorgcentrum alternatieven zijn voor zorg thuis.</a:t>
            </a:r>
            <a:endParaRPr lang="nl-NL" sz="1400" b="0" u="none" dirty="0">
              <a:solidFill>
                <a:schemeClr val="tx1"/>
              </a:solidFill>
            </a:endParaRPr>
          </a:p>
          <a:p>
            <a:endParaRPr lang="nl-NL" dirty="0"/>
          </a:p>
          <a:p>
            <a:r>
              <a:rPr lang="nl-NL" dirty="0"/>
              <a:t>Bijvoorbeeld:</a:t>
            </a:r>
          </a:p>
          <a:p>
            <a:r>
              <a:rPr lang="nl-NL" dirty="0"/>
              <a:t>Er</a:t>
            </a:r>
            <a:r>
              <a:rPr lang="nl-NL" baseline="0" dirty="0"/>
              <a:t> zijn verschillende mogelijkheden om thuis palliatieve zorg te krijgen. </a:t>
            </a:r>
            <a:r>
              <a:rPr lang="nl-NL" dirty="0"/>
              <a:t>Bespreek met uw huisarts of de wijkverpleegkundige van de thuiszorg wat u denkt nodig te hebben en waar u dat kunt vinden. </a:t>
            </a:r>
          </a:p>
          <a:p>
            <a:endParaRPr lang="nl-NL" baseline="0" dirty="0"/>
          </a:p>
          <a:p>
            <a:pPr marL="236898" indent="-236898">
              <a:buFont typeface="+mj-lt"/>
              <a:buAutoNum type="arabicPeriod"/>
            </a:pPr>
            <a:r>
              <a:rPr lang="nl-NL" baseline="0" dirty="0"/>
              <a:t>In de eerste plaats is de huisarts betrokken bij de zorg die u thuis krijgt. Als u vragen hebt, bespreek die dan met de huisarts.</a:t>
            </a:r>
          </a:p>
          <a:p>
            <a:pPr marL="236898" indent="-236898">
              <a:buFont typeface="+mj-lt"/>
              <a:buAutoNum type="arabicPeriod"/>
            </a:pPr>
            <a:r>
              <a:rPr lang="nl-NL" baseline="0" dirty="0"/>
              <a:t>Thuiszorg organisaties bieden verschillende vormen van ondersteuning. </a:t>
            </a:r>
            <a:r>
              <a:rPr lang="nl-NL" dirty="0"/>
              <a:t>Huishoudelijke hulp; lichamelijke verzorging; Nachtverpleging; Verpleegkundige hulpmiddelen; Medisch technische handelingen. </a:t>
            </a:r>
          </a:p>
          <a:p>
            <a:pPr marL="236898" indent="-236898">
              <a:buFont typeface="+mj-lt"/>
              <a:buAutoNum type="arabicPeriod"/>
            </a:pPr>
            <a:r>
              <a:rPr lang="nl-NL" dirty="0"/>
              <a:t>Vrijwilligers in de palliatieve zorg brengen rust en concrete hulp in de zorg die mantelzorgers geven. Ze kunnen dus de patiënt en de mantelzorger ondersteunen.</a:t>
            </a:r>
          </a:p>
          <a:p>
            <a:pPr marL="236898" indent="-236898">
              <a:buFont typeface="+mj-lt"/>
              <a:buAutoNum type="arabicPeriod"/>
            </a:pPr>
            <a:r>
              <a:rPr lang="nl-NL" dirty="0"/>
              <a:t>Het kan ook goed zijn om een geestelijk verzorger in te schakelen. De meeste ziekenhuizen hebben geestelijk verzorgers van verschillende geloofsovertuigingen. Als u thuis bent kunt u contact opnemen met het Centrum voor Levensvragen, en via hen in contact komen met een geestelijk verzorger. Bij de geestelijk verzorger kunt u terecht met levensvragen of zingevingsvragen.</a:t>
            </a:r>
          </a:p>
          <a:p>
            <a:pPr marL="236898" indent="-236898">
              <a:buFont typeface="+mj-lt"/>
              <a:buAutoNum type="arabicPeriod"/>
            </a:pPr>
            <a:r>
              <a:rPr lang="nl-NL" dirty="0"/>
              <a:t>Een praktijkondersteuner</a:t>
            </a:r>
            <a:r>
              <a:rPr lang="nl-NL" baseline="0" dirty="0"/>
              <a:t> van de huisarts, maatschappelijk werker of </a:t>
            </a:r>
            <a:r>
              <a:rPr lang="nl-NL" dirty="0"/>
              <a:t>psycholoog kan helpen bij het omgaan met symptomen zoals vermoeidheid, angst en pijn. Ook kan het gebeuren dat familierelaties onder druk komen te staan. Psychologen en maatschappelijk werkers hebben aandacht voor emotionele en psychische problemen, maar ook voor de praktische consequenties van ziek zijn. Ze betrekken ook familie, naasten en overige mantelzorgers in de hulpverlening. Psychologen en maatschappelijk werkers kunnen ingezet worden in alle fasen van de palliatieve zorg. En ze kunnen ook ondersteuning bieden aan nabestaanden, met name daar waar het proces van rouw en verliesverwerking verstoord verloopt of niet goed op gang komt.</a:t>
            </a:r>
          </a:p>
          <a:p>
            <a:pPr marL="236898" indent="-236898">
              <a:buFont typeface="+mj-lt"/>
              <a:buAutoNum type="arabicPeriod"/>
            </a:pPr>
            <a:r>
              <a:rPr lang="nl-NL" dirty="0"/>
              <a:t>Een inloophuis is een ontmoetingsplaats waar mensen met een levensbedreigende ziekte, hun naasten en mantelzorgers terecht kunnen voor informatie, lotgenotencontact en emotionele steun. Er worden bijvoorbeeld lezingen, workshops, activiteiten en gespreksgroepen georganiseerd en vaak is er ook veel informatie te vinden die interessant is voor patiënten en naasten.</a:t>
            </a:r>
          </a:p>
          <a:p>
            <a:endParaRPr lang="nl-NL" dirty="0"/>
          </a:p>
          <a:p>
            <a:pPr defTabSz="947593">
              <a:defRPr/>
            </a:pPr>
            <a:r>
              <a:rPr lang="nl-NL" b="0" dirty="0"/>
              <a:t>Het</a:t>
            </a:r>
            <a:r>
              <a:rPr lang="nl-NL" b="0" baseline="0" dirty="0"/>
              <a:t> hospice en een woonzorgcentrum zijn alternatieven bijvoorbeeld wanneer zorg thuis niet meer mogelijk is. Wanneer uw artsen inschatten dat uw levensverwachting korter is dan 3 maanden, zou u naar een hospice mogen.</a:t>
            </a:r>
            <a:endParaRPr lang="nl-NL" b="0" dirty="0"/>
          </a:p>
          <a:p>
            <a:pPr defTabSz="947593">
              <a:defRPr/>
            </a:pPr>
            <a:endParaRPr lang="nl-NL" b="0" dirty="0"/>
          </a:p>
          <a:p>
            <a:pPr defTabSz="947593">
              <a:defRPr/>
            </a:pPr>
            <a:r>
              <a:rPr lang="nl-NL" dirty="0"/>
              <a:t>Eventueel, waar nodig, kunnen ook een</a:t>
            </a:r>
            <a:r>
              <a:rPr lang="nl-NL" baseline="0" dirty="0"/>
              <a:t> fysiotherapeut of een diëtist of andere zorgverleners betrokken worden bij de zorg. </a:t>
            </a: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A89856E9-0B3D-4F36-A3DB-3A3B7229814D}" type="slidenum">
              <a:rPr lang="nl-NL" smtClean="0"/>
              <a:t>8</a:t>
            </a:fld>
            <a:endParaRPr lang="nl-NL"/>
          </a:p>
        </p:txBody>
      </p:sp>
    </p:spTree>
    <p:extLst>
      <p:ext uri="{BB962C8B-B14F-4D97-AF65-F5344CB8AC3E}">
        <p14:creationId xmlns:p14="http://schemas.microsoft.com/office/powerpoint/2010/main" val="383950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Aandachtspunten:</a:t>
            </a:r>
          </a:p>
          <a:p>
            <a:pPr marL="177674" indent="-177674">
              <a:buFontTx/>
              <a:buChar char="-"/>
            </a:pPr>
            <a:r>
              <a:rPr lang="nl-NL" dirty="0"/>
              <a:t>Vertel</a:t>
            </a:r>
            <a:r>
              <a:rPr lang="nl-NL" baseline="0" dirty="0"/>
              <a:t> wat mantelzorg is, dat het (ook) erg zwaar kan zijn, en dat het goed is om eventueel ook thuiszorg in te schakelen. </a:t>
            </a:r>
          </a:p>
          <a:p>
            <a:endParaRPr lang="nl-NL" dirty="0"/>
          </a:p>
          <a:p>
            <a:r>
              <a:rPr lang="nl-NL" dirty="0"/>
              <a:t>Bijvoorbeeld:</a:t>
            </a:r>
          </a:p>
          <a:p>
            <a:pPr defTabSz="947593">
              <a:defRPr/>
            </a:pPr>
            <a:r>
              <a:rPr lang="nl-NL" b="0" dirty="0"/>
              <a:t>Mantelzorg is alle hulp aan een hulpbehoevende door iemand uit de</a:t>
            </a:r>
            <a:r>
              <a:rPr lang="nl-NL" b="0" baseline="0" dirty="0"/>
              <a:t> </a:t>
            </a:r>
            <a:r>
              <a:rPr lang="nl-NL" b="0" dirty="0"/>
              <a:t>directe sociale omgeving. </a:t>
            </a:r>
            <a:r>
              <a:rPr lang="nl-NL" dirty="0"/>
              <a:t>Het zorgen voor een</a:t>
            </a:r>
            <a:r>
              <a:rPr lang="nl-NL" baseline="0" dirty="0"/>
              <a:t> naaste is mooi, maar het kan ook zwaar zijn. Er kunnen verschillende redenen zijn om de zorg wel of niet, geheel of gedeeltelijk, te laten overnemen. Er zijn situaties waarin het echt heel veel werk is, of waarin het ook gevaarlijk wordt. U mag altijd hulp inschakelen. Denk met elkaar na wat voor jullie het beste is om te doen en wat het beste werkt. Er zijn verschillende mogelijkheden waarop een hulp- of zorgverlener u kan helpen. Naast het verlenen van zorg, zouden ze u ook handige tips kunnen geven om voor uw naaste te zorgen. Ze zouden een oogje in het zeil kunnen houden of het allemaal nog goed gaat. U kunt uw zorgen met hen delen. </a:t>
            </a:r>
          </a:p>
          <a:p>
            <a:pPr defTabSz="947593">
              <a:defRPr/>
            </a:pPr>
            <a:endParaRPr lang="nl-NL" baseline="0" dirty="0"/>
          </a:p>
          <a:p>
            <a:pPr defTabSz="947593">
              <a:defRPr/>
            </a:pPr>
            <a:r>
              <a:rPr lang="nl-NL" dirty="0"/>
              <a:t>Als je mantelzorger bent en weet dat je niet alle zorg alleen wilt doen en hulp kan gebruiken van anderen, bespreek dit dan met je naaste en anderen. Ook al is het misschien lastig. Dit om te voorkomen dat de situatie nog moeilijker wordt voor jezelf en voor diegene die ziek is.</a:t>
            </a:r>
          </a:p>
          <a:p>
            <a:endParaRPr lang="nl-NL" dirty="0"/>
          </a:p>
        </p:txBody>
      </p:sp>
      <p:sp>
        <p:nvSpPr>
          <p:cNvPr id="4" name="Tijdelijke aanduiding voor dianummer 3"/>
          <p:cNvSpPr>
            <a:spLocks noGrp="1"/>
          </p:cNvSpPr>
          <p:nvPr>
            <p:ph type="sldNum" sz="quarter" idx="5"/>
          </p:nvPr>
        </p:nvSpPr>
        <p:spPr/>
        <p:txBody>
          <a:bodyPr/>
          <a:lstStyle/>
          <a:p>
            <a:fld id="{A89856E9-0B3D-4F36-A3DB-3A3B7229814D}" type="slidenum">
              <a:rPr lang="nl-NL" smtClean="0"/>
              <a:t>9</a:t>
            </a:fld>
            <a:endParaRPr lang="nl-NL"/>
          </a:p>
        </p:txBody>
      </p:sp>
    </p:spTree>
    <p:extLst>
      <p:ext uri="{BB962C8B-B14F-4D97-AF65-F5344CB8AC3E}">
        <p14:creationId xmlns:p14="http://schemas.microsoft.com/office/powerpoint/2010/main" val="390497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Aandachtspunten:</a:t>
            </a:r>
          </a:p>
          <a:p>
            <a:pPr marL="177674" indent="-177674">
              <a:buFontTx/>
              <a:buChar char="-"/>
            </a:pPr>
            <a:r>
              <a:rPr lang="nl-NL" dirty="0"/>
              <a:t>Vertel</a:t>
            </a:r>
            <a:r>
              <a:rPr lang="nl-NL" baseline="0" dirty="0"/>
              <a:t> dat mantelzorgers ondersteuning kunnen krijgen. Die ondersteuning kan erg belangrijk zijn om mantelzorg te kunnen volhouden.</a:t>
            </a:r>
            <a:endParaRPr lang="nl-NL" dirty="0"/>
          </a:p>
          <a:p>
            <a:endParaRPr lang="nl-NL" dirty="0"/>
          </a:p>
          <a:p>
            <a:r>
              <a:rPr lang="nl-NL" dirty="0"/>
              <a:t>Bijvoorbeeld:</a:t>
            </a:r>
          </a:p>
          <a:p>
            <a:pPr defTabSz="947593">
              <a:defRPr/>
            </a:pPr>
            <a:r>
              <a:rPr lang="nl-NL" dirty="0"/>
              <a:t>Als mantelzorger kunt u tegen praktische problemen aanlopen, behoefte hebben aan het uitwisselen van ervaringen, of af en toe het gevoel hebben dat het u allemaal te veel wordt. Naast de zorg voor uw naaste heeft u misschien ook vragen over de toekomst; hoe gaat mijn leven verder als mijn naaste is overleden, hoe zit het met financiën en regelzaken? </a:t>
            </a:r>
          </a:p>
          <a:p>
            <a:endParaRPr lang="nl-NL" dirty="0"/>
          </a:p>
          <a:p>
            <a:r>
              <a:rPr lang="nl-NL" dirty="0"/>
              <a:t>Als mantelzorger kunt u hulp krijgen. Op de website Mantelzorg.nl staan alle mogelijkheden van hulp beschreven, en kunt u ook vinden waar u deze hulp hier</a:t>
            </a:r>
            <a:r>
              <a:rPr lang="nl-NL" baseline="0" dirty="0"/>
              <a:t> in de stad/regio kunt krijgen. </a:t>
            </a:r>
          </a:p>
          <a:p>
            <a:pPr marL="171450" indent="-171450">
              <a:buFont typeface="Arial" panose="020B0604020202020204" pitchFamily="34" charset="0"/>
              <a:buChar char="•"/>
            </a:pPr>
            <a:r>
              <a:rPr lang="nl-NL" dirty="0"/>
              <a:t>Zo is er bijvoorbeeld de mantelzorgconsulent. Die geeft voorlichting en advies, regelt bepaalde voorzieningen en biedt je een luisterend oor. Daarnaast bestaan er ook mantelzorgmakelaars. Een mantelzorgmakelaar ondersteunt mantelzorgers bij uitzoekwerk en regeltaken op het gebied van zorg, wonen, welzijn, financiën en de combinatie werk/mantelzorg.</a:t>
            </a:r>
          </a:p>
          <a:p>
            <a:pPr marL="177674" indent="-177674">
              <a:buFont typeface="Arial" panose="020B0604020202020204" pitchFamily="34" charset="0"/>
              <a:buChar char="•"/>
            </a:pPr>
            <a:r>
              <a:rPr lang="nl-NL" dirty="0"/>
              <a:t>Ook zijn er patiëntenverenigingen of inloophuizen die lotgenotencontact</a:t>
            </a:r>
            <a:r>
              <a:rPr lang="nl-NL" baseline="0" dirty="0"/>
              <a:t> aanbieden. Mensen die in een vergelijkbare situatie zitten als u begrijpen als geen ander wat u meemaakt. Ze kunnen u tips geven over de zorg, het regelen van hulp of het omgaan met je emoties. Of ze kunnen u gewoon even een hart onder de riem steken.</a:t>
            </a:r>
            <a:r>
              <a:rPr lang="nl-NL" dirty="0"/>
              <a:t> </a:t>
            </a:r>
          </a:p>
          <a:p>
            <a:pPr marL="177674" indent="-177674">
              <a:buFont typeface="Arial" panose="020B0604020202020204" pitchFamily="34" charset="0"/>
              <a:buChar char="•"/>
            </a:pPr>
            <a:r>
              <a:rPr lang="nl-NL" dirty="0"/>
              <a:t>Vrijwilligers in de palliatieve zorg kunnen met u meedenken wanneer u tegen problemen aanloopt. Ook kunnen zij hulp bieden bij persoonlijke verzorging, voorlezen of waken. Zo krijgt de mantelzorger de gelegenheid even rust te nemen, een boodschap te doen of ’s nachts rustig te slapen.</a:t>
            </a:r>
          </a:p>
          <a:p>
            <a:pPr marL="177674" indent="-177674">
              <a:buFont typeface="Arial" panose="020B0604020202020204" pitchFamily="34" charset="0"/>
              <a:buChar char="•"/>
            </a:pPr>
            <a:r>
              <a:rPr lang="nl-NL" dirty="0"/>
              <a:t>Inloophuizen ‘doen’ van alles voor naasten en mantelzorgers. U kunt er terecht voor informatie, lotgenotencontact en emotionele steun. Er worden bijvoorbeeld lezingen, workshops, activiteiten en gespreksgroepen georganiseerd.</a:t>
            </a:r>
          </a:p>
          <a:p>
            <a:pPr marL="177674" indent="-177674">
              <a:buFont typeface="Arial" panose="020B0604020202020204" pitchFamily="34" charset="0"/>
              <a:buChar char="•"/>
            </a:pPr>
            <a:r>
              <a:rPr lang="nl-NL" dirty="0"/>
              <a:t>Als u als naaste zorg verleent kunnen er vragen bij u opkomen over hoe uzelf in het leven staat of over uw relatie met diegene aan wie u zorg verleent. Vragen als: Hoe ga ik om met verlies en gemis? Hoe ga ik om met eenzaamheid? Wat beteken ik voor anderen? Hoe ga ik om met geestelijk lijden? Waar put ik kracht uit? Het kan zijn dat u behoefte hebt om met iemand te praten over levensvragen die bij u opkomen. U kunt dan contact opnemen met het Centrum voor Levensvragen. Ook als de persoon aan wie u zorg verleend heeft is overleden, kunt u het Centrum voor Levensvragen inschakelen. </a:t>
            </a:r>
          </a:p>
          <a:p>
            <a:pPr marL="177674" indent="-177674">
              <a:buFont typeface="Arial" panose="020B0604020202020204" pitchFamily="34" charset="0"/>
              <a:buChar char="•"/>
            </a:pPr>
            <a:r>
              <a:rPr lang="nl-NL" dirty="0"/>
              <a:t>Rouwbegeleiding is erop gericht om de nabestaande meer zicht te geven op het eigen rouwproces. Het biedt de nabestaande gelegenheid zijn verhaal te vertellen, gevoelens, ‘vreemde' reacties of (suïcidale) gedachten te verwoorden, de tijd te nemen voor verliesverwerking en te leren omgaan met vervelende reacties en juridische of financiële nasleep van het overlijden. Onzekerheid over hoe men moet omgaan met de reacties van anderen kan ook een rol spelen.</a:t>
            </a:r>
          </a:p>
          <a:p>
            <a:pPr marL="177674" indent="-177674">
              <a:buFont typeface="Arial" panose="020B0604020202020204" pitchFamily="34" charset="0"/>
              <a:buChar char="•"/>
            </a:pPr>
            <a:endParaRPr lang="nl-NL" dirty="0"/>
          </a:p>
          <a:p>
            <a:endParaRPr lang="nl-NL" dirty="0"/>
          </a:p>
          <a:p>
            <a:r>
              <a:rPr lang="nl-NL" dirty="0"/>
              <a:t>Extra informatie:</a:t>
            </a:r>
          </a:p>
          <a:p>
            <a:pPr marL="177674" indent="-177674">
              <a:buFontTx/>
              <a:buChar char="-"/>
            </a:pPr>
            <a:r>
              <a:rPr lang="nl-NL">
                <a:hlinkClick r:id="rId3"/>
              </a:rPr>
              <a:t>https://www.mantelzorg.nl/</a:t>
            </a:r>
            <a:endParaRPr lang="nl-NL"/>
          </a:p>
        </p:txBody>
      </p:sp>
      <p:sp>
        <p:nvSpPr>
          <p:cNvPr id="4" name="Tijdelijke aanduiding voor dianummer 3"/>
          <p:cNvSpPr>
            <a:spLocks noGrp="1"/>
          </p:cNvSpPr>
          <p:nvPr>
            <p:ph type="sldNum" sz="quarter" idx="5"/>
          </p:nvPr>
        </p:nvSpPr>
        <p:spPr/>
        <p:txBody>
          <a:bodyPr/>
          <a:lstStyle/>
          <a:p>
            <a:fld id="{A89856E9-0B3D-4F36-A3DB-3A3B7229814D}" type="slidenum">
              <a:rPr lang="nl-NL" smtClean="0"/>
              <a:t>10</a:t>
            </a:fld>
            <a:endParaRPr lang="nl-NL"/>
          </a:p>
        </p:txBody>
      </p:sp>
    </p:spTree>
    <p:extLst>
      <p:ext uri="{BB962C8B-B14F-4D97-AF65-F5344CB8AC3E}">
        <p14:creationId xmlns:p14="http://schemas.microsoft.com/office/powerpoint/2010/main" val="198295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3679BEA-860F-4640-BEBE-3081CF9C1941}"/>
              </a:ext>
            </a:extLst>
          </p:cNvPr>
          <p:cNvSpPr>
            <a:spLocks noGrp="1"/>
          </p:cNvSpPr>
          <p:nvPr>
            <p:ph type="dt" sz="half" idx="10"/>
          </p:nvPr>
        </p:nvSpPr>
        <p:spPr/>
        <p:txBody>
          <a:bodyPr/>
          <a:lstStyle>
            <a:lvl1pPr>
              <a:defRPr/>
            </a:lvl1pPr>
          </a:lstStyle>
          <a:p>
            <a:pPr>
              <a:defRPr/>
            </a:pPr>
            <a:fld id="{137DDAEB-B502-48E9-AA78-234475386BD9}" type="datetimeFigureOut">
              <a:rPr lang="nl-NL"/>
              <a:pPr>
                <a:defRPr/>
              </a:pPr>
              <a:t>20-11-2023</a:t>
            </a:fld>
            <a:endParaRPr lang="nl-NL"/>
          </a:p>
        </p:txBody>
      </p:sp>
      <p:sp>
        <p:nvSpPr>
          <p:cNvPr id="5" name="Tijdelijke aanduiding voor voettekst 4">
            <a:extLst>
              <a:ext uri="{FF2B5EF4-FFF2-40B4-BE49-F238E27FC236}">
                <a16:creationId xmlns:a16="http://schemas.microsoft.com/office/drawing/2014/main" id="{A201FD47-D39A-47C4-9851-5A93510A5EC9}"/>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03CB5CA9-9BB6-41F8-A0A5-F1F82A942BD3}"/>
              </a:ext>
            </a:extLst>
          </p:cNvPr>
          <p:cNvSpPr>
            <a:spLocks noGrp="1"/>
          </p:cNvSpPr>
          <p:nvPr>
            <p:ph type="sldNum" sz="quarter" idx="12"/>
          </p:nvPr>
        </p:nvSpPr>
        <p:spPr/>
        <p:txBody>
          <a:bodyPr/>
          <a:lstStyle>
            <a:lvl1pPr>
              <a:defRPr/>
            </a:lvl1pPr>
          </a:lstStyle>
          <a:p>
            <a:pPr>
              <a:defRPr/>
            </a:pPr>
            <a:fld id="{D1C094C8-F417-4682-9F32-EE536C28FE41}" type="slidenum">
              <a:rPr lang="nl-NL"/>
              <a:pPr>
                <a:defRPr/>
              </a:pPr>
              <a:t>‹nr.›</a:t>
            </a:fld>
            <a:endParaRPr lang="nl-NL"/>
          </a:p>
        </p:txBody>
      </p:sp>
    </p:spTree>
    <p:extLst>
      <p:ext uri="{BB962C8B-B14F-4D97-AF65-F5344CB8AC3E}">
        <p14:creationId xmlns:p14="http://schemas.microsoft.com/office/powerpoint/2010/main" val="175597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4103D5-5F5B-408B-B648-D1B01D96282D}"/>
              </a:ext>
            </a:extLst>
          </p:cNvPr>
          <p:cNvSpPr>
            <a:spLocks noGrp="1"/>
          </p:cNvSpPr>
          <p:nvPr>
            <p:ph type="dt" sz="half" idx="10"/>
          </p:nvPr>
        </p:nvSpPr>
        <p:spPr/>
        <p:txBody>
          <a:bodyPr/>
          <a:lstStyle>
            <a:lvl1pPr>
              <a:defRPr/>
            </a:lvl1pPr>
          </a:lstStyle>
          <a:p>
            <a:pPr>
              <a:defRPr/>
            </a:pPr>
            <a:fld id="{5014A3B2-0FB8-47AF-B4C4-6C68D05D7CD7}" type="datetimeFigureOut">
              <a:rPr lang="nl-NL"/>
              <a:pPr>
                <a:defRPr/>
              </a:pPr>
              <a:t>20-11-2023</a:t>
            </a:fld>
            <a:endParaRPr lang="nl-NL"/>
          </a:p>
        </p:txBody>
      </p:sp>
      <p:sp>
        <p:nvSpPr>
          <p:cNvPr id="5" name="Tijdelijke aanduiding voor voettekst 4">
            <a:extLst>
              <a:ext uri="{FF2B5EF4-FFF2-40B4-BE49-F238E27FC236}">
                <a16:creationId xmlns:a16="http://schemas.microsoft.com/office/drawing/2014/main" id="{6DF5E34F-ECC0-4ABD-BF78-A630B63EEDF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B1A64930-01C9-4DC2-A968-796A9E096F3C}"/>
              </a:ext>
            </a:extLst>
          </p:cNvPr>
          <p:cNvSpPr>
            <a:spLocks noGrp="1"/>
          </p:cNvSpPr>
          <p:nvPr>
            <p:ph type="sldNum" sz="quarter" idx="12"/>
          </p:nvPr>
        </p:nvSpPr>
        <p:spPr/>
        <p:txBody>
          <a:bodyPr/>
          <a:lstStyle>
            <a:lvl1pPr>
              <a:defRPr/>
            </a:lvl1pPr>
          </a:lstStyle>
          <a:p>
            <a:pPr>
              <a:defRPr/>
            </a:pPr>
            <a:fld id="{E5E70840-A677-4048-86BA-3647C99A914E}" type="slidenum">
              <a:rPr lang="nl-NL"/>
              <a:pPr>
                <a:defRPr/>
              </a:pPr>
              <a:t>‹nr.›</a:t>
            </a:fld>
            <a:endParaRPr lang="nl-NL"/>
          </a:p>
        </p:txBody>
      </p:sp>
    </p:spTree>
    <p:extLst>
      <p:ext uri="{BB962C8B-B14F-4D97-AF65-F5344CB8AC3E}">
        <p14:creationId xmlns:p14="http://schemas.microsoft.com/office/powerpoint/2010/main" val="22769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AD73EA-E2F0-4BD1-A216-35816EF2BF08}"/>
              </a:ext>
            </a:extLst>
          </p:cNvPr>
          <p:cNvSpPr>
            <a:spLocks noGrp="1"/>
          </p:cNvSpPr>
          <p:nvPr>
            <p:ph type="dt" sz="half" idx="10"/>
          </p:nvPr>
        </p:nvSpPr>
        <p:spPr/>
        <p:txBody>
          <a:bodyPr/>
          <a:lstStyle>
            <a:lvl1pPr>
              <a:defRPr/>
            </a:lvl1pPr>
          </a:lstStyle>
          <a:p>
            <a:pPr>
              <a:defRPr/>
            </a:pPr>
            <a:fld id="{4CB6DB1F-2C5A-4B68-AAA9-7DDF8369ADA3}" type="datetimeFigureOut">
              <a:rPr lang="nl-NL"/>
              <a:pPr>
                <a:defRPr/>
              </a:pPr>
              <a:t>20-11-2023</a:t>
            </a:fld>
            <a:endParaRPr lang="nl-NL"/>
          </a:p>
        </p:txBody>
      </p:sp>
      <p:sp>
        <p:nvSpPr>
          <p:cNvPr id="5" name="Tijdelijke aanduiding voor voettekst 4">
            <a:extLst>
              <a:ext uri="{FF2B5EF4-FFF2-40B4-BE49-F238E27FC236}">
                <a16:creationId xmlns:a16="http://schemas.microsoft.com/office/drawing/2014/main" id="{C27B1E6C-44BF-4428-8C11-D25F906E0FAE}"/>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5045C23E-72AA-41B0-94AD-775799024D18}"/>
              </a:ext>
            </a:extLst>
          </p:cNvPr>
          <p:cNvSpPr>
            <a:spLocks noGrp="1"/>
          </p:cNvSpPr>
          <p:nvPr>
            <p:ph type="sldNum" sz="quarter" idx="12"/>
          </p:nvPr>
        </p:nvSpPr>
        <p:spPr/>
        <p:txBody>
          <a:bodyPr/>
          <a:lstStyle>
            <a:lvl1pPr>
              <a:defRPr/>
            </a:lvl1pPr>
          </a:lstStyle>
          <a:p>
            <a:pPr>
              <a:defRPr/>
            </a:pPr>
            <a:fld id="{9B7D208F-E9F5-4607-934D-DAD437FB7D15}" type="slidenum">
              <a:rPr lang="nl-NL"/>
              <a:pPr>
                <a:defRPr/>
              </a:pPr>
              <a:t>‹nr.›</a:t>
            </a:fld>
            <a:endParaRPr lang="nl-NL"/>
          </a:p>
        </p:txBody>
      </p:sp>
    </p:spTree>
    <p:extLst>
      <p:ext uri="{BB962C8B-B14F-4D97-AF65-F5344CB8AC3E}">
        <p14:creationId xmlns:p14="http://schemas.microsoft.com/office/powerpoint/2010/main" val="304342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57C681-465B-4D2C-9FE1-4BD071FF4077}"/>
              </a:ext>
            </a:extLst>
          </p:cNvPr>
          <p:cNvSpPr>
            <a:spLocks noGrp="1"/>
          </p:cNvSpPr>
          <p:nvPr>
            <p:ph type="dt" sz="half" idx="10"/>
          </p:nvPr>
        </p:nvSpPr>
        <p:spPr/>
        <p:txBody>
          <a:bodyPr/>
          <a:lstStyle>
            <a:lvl1pPr>
              <a:defRPr/>
            </a:lvl1pPr>
          </a:lstStyle>
          <a:p>
            <a:pPr>
              <a:defRPr/>
            </a:pPr>
            <a:fld id="{51E13BD3-9D4B-412E-A1A0-FA2841DC0652}" type="datetimeFigureOut">
              <a:rPr lang="nl-NL"/>
              <a:pPr>
                <a:defRPr/>
              </a:pPr>
              <a:t>20-11-2023</a:t>
            </a:fld>
            <a:endParaRPr lang="nl-NL"/>
          </a:p>
        </p:txBody>
      </p:sp>
      <p:sp>
        <p:nvSpPr>
          <p:cNvPr id="5" name="Tijdelijke aanduiding voor voettekst 4">
            <a:extLst>
              <a:ext uri="{FF2B5EF4-FFF2-40B4-BE49-F238E27FC236}">
                <a16:creationId xmlns:a16="http://schemas.microsoft.com/office/drawing/2014/main" id="{1A2CE2A8-0B1B-488F-8121-97C055B930B4}"/>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8D9D37B3-F4FF-48F7-8D63-C09919147A7A}"/>
              </a:ext>
            </a:extLst>
          </p:cNvPr>
          <p:cNvSpPr>
            <a:spLocks noGrp="1"/>
          </p:cNvSpPr>
          <p:nvPr>
            <p:ph type="sldNum" sz="quarter" idx="12"/>
          </p:nvPr>
        </p:nvSpPr>
        <p:spPr/>
        <p:txBody>
          <a:bodyPr/>
          <a:lstStyle>
            <a:lvl1pPr>
              <a:defRPr/>
            </a:lvl1pPr>
          </a:lstStyle>
          <a:p>
            <a:pPr>
              <a:defRPr/>
            </a:pPr>
            <a:fld id="{F431C487-DD9A-4C28-BB20-C8C4651C24C0}" type="slidenum">
              <a:rPr lang="nl-NL"/>
              <a:pPr>
                <a:defRPr/>
              </a:pPr>
              <a:t>‹nr.›</a:t>
            </a:fld>
            <a:endParaRPr lang="nl-NL"/>
          </a:p>
        </p:txBody>
      </p:sp>
    </p:spTree>
    <p:extLst>
      <p:ext uri="{BB962C8B-B14F-4D97-AF65-F5344CB8AC3E}">
        <p14:creationId xmlns:p14="http://schemas.microsoft.com/office/powerpoint/2010/main" val="416905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F012A03-9BFF-4C43-ACAE-FE8E98106566}"/>
              </a:ext>
            </a:extLst>
          </p:cNvPr>
          <p:cNvSpPr>
            <a:spLocks noGrp="1"/>
          </p:cNvSpPr>
          <p:nvPr>
            <p:ph type="dt" sz="half" idx="10"/>
          </p:nvPr>
        </p:nvSpPr>
        <p:spPr/>
        <p:txBody>
          <a:bodyPr/>
          <a:lstStyle>
            <a:lvl1pPr>
              <a:defRPr/>
            </a:lvl1pPr>
          </a:lstStyle>
          <a:p>
            <a:pPr>
              <a:defRPr/>
            </a:pPr>
            <a:fld id="{BF2BF79C-9DBF-4845-A090-9510A98DA191}" type="datetimeFigureOut">
              <a:rPr lang="nl-NL"/>
              <a:pPr>
                <a:defRPr/>
              </a:pPr>
              <a:t>20-11-2023</a:t>
            </a:fld>
            <a:endParaRPr lang="nl-NL"/>
          </a:p>
        </p:txBody>
      </p:sp>
      <p:sp>
        <p:nvSpPr>
          <p:cNvPr id="5" name="Tijdelijke aanduiding voor voettekst 4">
            <a:extLst>
              <a:ext uri="{FF2B5EF4-FFF2-40B4-BE49-F238E27FC236}">
                <a16:creationId xmlns:a16="http://schemas.microsoft.com/office/drawing/2014/main" id="{38969BB2-C436-4594-AFCB-B4CC1A5E8D53}"/>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5297629-89A9-4DA1-952F-DDF37EDE8DED}"/>
              </a:ext>
            </a:extLst>
          </p:cNvPr>
          <p:cNvSpPr>
            <a:spLocks noGrp="1"/>
          </p:cNvSpPr>
          <p:nvPr>
            <p:ph type="sldNum" sz="quarter" idx="12"/>
          </p:nvPr>
        </p:nvSpPr>
        <p:spPr/>
        <p:txBody>
          <a:bodyPr/>
          <a:lstStyle>
            <a:lvl1pPr>
              <a:defRPr/>
            </a:lvl1pPr>
          </a:lstStyle>
          <a:p>
            <a:pPr>
              <a:defRPr/>
            </a:pPr>
            <a:fld id="{7CA46FCD-F4D0-47BF-812F-1F75B0235EE9}" type="slidenum">
              <a:rPr lang="nl-NL"/>
              <a:pPr>
                <a:defRPr/>
              </a:pPr>
              <a:t>‹nr.›</a:t>
            </a:fld>
            <a:endParaRPr lang="nl-NL"/>
          </a:p>
        </p:txBody>
      </p:sp>
    </p:spTree>
    <p:extLst>
      <p:ext uri="{BB962C8B-B14F-4D97-AF65-F5344CB8AC3E}">
        <p14:creationId xmlns:p14="http://schemas.microsoft.com/office/powerpoint/2010/main" val="138621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6FA23702-4180-4002-A7CB-6F6F359AD559}"/>
              </a:ext>
            </a:extLst>
          </p:cNvPr>
          <p:cNvSpPr>
            <a:spLocks noGrp="1"/>
          </p:cNvSpPr>
          <p:nvPr>
            <p:ph type="dt" sz="half" idx="10"/>
          </p:nvPr>
        </p:nvSpPr>
        <p:spPr/>
        <p:txBody>
          <a:bodyPr/>
          <a:lstStyle>
            <a:lvl1pPr>
              <a:defRPr/>
            </a:lvl1pPr>
          </a:lstStyle>
          <a:p>
            <a:pPr>
              <a:defRPr/>
            </a:pPr>
            <a:fld id="{148F9F45-79B1-4052-B86C-629C2C08014F}" type="datetimeFigureOut">
              <a:rPr lang="nl-NL"/>
              <a:pPr>
                <a:defRPr/>
              </a:pPr>
              <a:t>20-11-2023</a:t>
            </a:fld>
            <a:endParaRPr lang="nl-NL"/>
          </a:p>
        </p:txBody>
      </p:sp>
      <p:sp>
        <p:nvSpPr>
          <p:cNvPr id="6" name="Tijdelijke aanduiding voor voettekst 4">
            <a:extLst>
              <a:ext uri="{FF2B5EF4-FFF2-40B4-BE49-F238E27FC236}">
                <a16:creationId xmlns:a16="http://schemas.microsoft.com/office/drawing/2014/main" id="{DB9B2390-46DD-4358-BF26-459F06C1E0B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5F7D95A4-9CC3-44DC-8F04-68EDE494539B}"/>
              </a:ext>
            </a:extLst>
          </p:cNvPr>
          <p:cNvSpPr>
            <a:spLocks noGrp="1"/>
          </p:cNvSpPr>
          <p:nvPr>
            <p:ph type="sldNum" sz="quarter" idx="12"/>
          </p:nvPr>
        </p:nvSpPr>
        <p:spPr/>
        <p:txBody>
          <a:bodyPr/>
          <a:lstStyle>
            <a:lvl1pPr>
              <a:defRPr/>
            </a:lvl1pPr>
          </a:lstStyle>
          <a:p>
            <a:pPr>
              <a:defRPr/>
            </a:pPr>
            <a:fld id="{11FCFF50-E41D-4920-B96F-B8A247950815}" type="slidenum">
              <a:rPr lang="nl-NL"/>
              <a:pPr>
                <a:defRPr/>
              </a:pPr>
              <a:t>‹nr.›</a:t>
            </a:fld>
            <a:endParaRPr lang="nl-NL"/>
          </a:p>
        </p:txBody>
      </p:sp>
    </p:spTree>
    <p:extLst>
      <p:ext uri="{BB962C8B-B14F-4D97-AF65-F5344CB8AC3E}">
        <p14:creationId xmlns:p14="http://schemas.microsoft.com/office/powerpoint/2010/main" val="52761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677653A5-0988-4AB9-A495-22667E39CFC3}"/>
              </a:ext>
            </a:extLst>
          </p:cNvPr>
          <p:cNvSpPr>
            <a:spLocks noGrp="1"/>
          </p:cNvSpPr>
          <p:nvPr>
            <p:ph type="dt" sz="half" idx="10"/>
          </p:nvPr>
        </p:nvSpPr>
        <p:spPr/>
        <p:txBody>
          <a:bodyPr/>
          <a:lstStyle>
            <a:lvl1pPr>
              <a:defRPr/>
            </a:lvl1pPr>
          </a:lstStyle>
          <a:p>
            <a:pPr>
              <a:defRPr/>
            </a:pPr>
            <a:fld id="{C72F10E9-B944-4C8F-80F7-50C5B305BDA1}" type="datetimeFigureOut">
              <a:rPr lang="nl-NL"/>
              <a:pPr>
                <a:defRPr/>
              </a:pPr>
              <a:t>20-11-2023</a:t>
            </a:fld>
            <a:endParaRPr lang="nl-NL"/>
          </a:p>
        </p:txBody>
      </p:sp>
      <p:sp>
        <p:nvSpPr>
          <p:cNvPr id="8" name="Tijdelijke aanduiding voor voettekst 4">
            <a:extLst>
              <a:ext uri="{FF2B5EF4-FFF2-40B4-BE49-F238E27FC236}">
                <a16:creationId xmlns:a16="http://schemas.microsoft.com/office/drawing/2014/main" id="{6C9C28A4-6AD4-4807-8F07-E997468D8F5D}"/>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26C27383-B542-4C08-830D-A4F879031B99}"/>
              </a:ext>
            </a:extLst>
          </p:cNvPr>
          <p:cNvSpPr>
            <a:spLocks noGrp="1"/>
          </p:cNvSpPr>
          <p:nvPr>
            <p:ph type="sldNum" sz="quarter" idx="12"/>
          </p:nvPr>
        </p:nvSpPr>
        <p:spPr/>
        <p:txBody>
          <a:bodyPr/>
          <a:lstStyle>
            <a:lvl1pPr>
              <a:defRPr/>
            </a:lvl1pPr>
          </a:lstStyle>
          <a:p>
            <a:pPr>
              <a:defRPr/>
            </a:pPr>
            <a:fld id="{9DDAC06B-BDA8-4CB7-97EB-C5D157DE5E0A}" type="slidenum">
              <a:rPr lang="nl-NL"/>
              <a:pPr>
                <a:defRPr/>
              </a:pPr>
              <a:t>‹nr.›</a:t>
            </a:fld>
            <a:endParaRPr lang="nl-NL"/>
          </a:p>
        </p:txBody>
      </p:sp>
    </p:spTree>
    <p:extLst>
      <p:ext uri="{BB962C8B-B14F-4D97-AF65-F5344CB8AC3E}">
        <p14:creationId xmlns:p14="http://schemas.microsoft.com/office/powerpoint/2010/main" val="406112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3">
            <a:extLst>
              <a:ext uri="{FF2B5EF4-FFF2-40B4-BE49-F238E27FC236}">
                <a16:creationId xmlns:a16="http://schemas.microsoft.com/office/drawing/2014/main" id="{25B51DE3-A558-4D81-8765-F444C1D7616C}"/>
              </a:ext>
            </a:extLst>
          </p:cNvPr>
          <p:cNvSpPr>
            <a:spLocks noGrp="1"/>
          </p:cNvSpPr>
          <p:nvPr>
            <p:ph type="dt" sz="half" idx="10"/>
          </p:nvPr>
        </p:nvSpPr>
        <p:spPr/>
        <p:txBody>
          <a:bodyPr/>
          <a:lstStyle>
            <a:lvl1pPr>
              <a:defRPr/>
            </a:lvl1pPr>
          </a:lstStyle>
          <a:p>
            <a:pPr>
              <a:defRPr/>
            </a:pPr>
            <a:fld id="{0DAF3637-FAC0-4553-9C81-459ABEBF10FE}" type="datetimeFigureOut">
              <a:rPr lang="nl-NL"/>
              <a:pPr>
                <a:defRPr/>
              </a:pPr>
              <a:t>20-11-2023</a:t>
            </a:fld>
            <a:endParaRPr lang="nl-NL"/>
          </a:p>
        </p:txBody>
      </p:sp>
      <p:sp>
        <p:nvSpPr>
          <p:cNvPr id="4" name="Tijdelijke aanduiding voor voettekst 4">
            <a:extLst>
              <a:ext uri="{FF2B5EF4-FFF2-40B4-BE49-F238E27FC236}">
                <a16:creationId xmlns:a16="http://schemas.microsoft.com/office/drawing/2014/main" id="{254ACBAD-FD3A-43BE-9692-CB494EF491C3}"/>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818EAEFB-BCB5-4DCA-97DF-55107C3DB3D9}"/>
              </a:ext>
            </a:extLst>
          </p:cNvPr>
          <p:cNvSpPr>
            <a:spLocks noGrp="1"/>
          </p:cNvSpPr>
          <p:nvPr>
            <p:ph type="sldNum" sz="quarter" idx="12"/>
          </p:nvPr>
        </p:nvSpPr>
        <p:spPr/>
        <p:txBody>
          <a:bodyPr/>
          <a:lstStyle>
            <a:lvl1pPr>
              <a:defRPr/>
            </a:lvl1pPr>
          </a:lstStyle>
          <a:p>
            <a:pPr>
              <a:defRPr/>
            </a:pPr>
            <a:fld id="{D286E94A-A5E5-4DF4-B1C6-F39079C3F1F4}" type="slidenum">
              <a:rPr lang="nl-NL"/>
              <a:pPr>
                <a:defRPr/>
              </a:pPr>
              <a:t>‹nr.›</a:t>
            </a:fld>
            <a:endParaRPr lang="nl-NL"/>
          </a:p>
        </p:txBody>
      </p:sp>
    </p:spTree>
    <p:extLst>
      <p:ext uri="{BB962C8B-B14F-4D97-AF65-F5344CB8AC3E}">
        <p14:creationId xmlns:p14="http://schemas.microsoft.com/office/powerpoint/2010/main" val="134695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04C1AF8B-9399-40D5-B634-3C9C1F197A62}"/>
              </a:ext>
            </a:extLst>
          </p:cNvPr>
          <p:cNvSpPr>
            <a:spLocks noGrp="1"/>
          </p:cNvSpPr>
          <p:nvPr>
            <p:ph type="dt" sz="half" idx="10"/>
          </p:nvPr>
        </p:nvSpPr>
        <p:spPr/>
        <p:txBody>
          <a:bodyPr/>
          <a:lstStyle>
            <a:lvl1pPr>
              <a:defRPr/>
            </a:lvl1pPr>
          </a:lstStyle>
          <a:p>
            <a:pPr>
              <a:defRPr/>
            </a:pPr>
            <a:fld id="{EA7A123C-F59E-467C-A193-37BB354F93D5}" type="datetimeFigureOut">
              <a:rPr lang="nl-NL"/>
              <a:pPr>
                <a:defRPr/>
              </a:pPr>
              <a:t>20-11-2023</a:t>
            </a:fld>
            <a:endParaRPr lang="nl-NL"/>
          </a:p>
        </p:txBody>
      </p:sp>
      <p:sp>
        <p:nvSpPr>
          <p:cNvPr id="3" name="Tijdelijke aanduiding voor voettekst 4">
            <a:extLst>
              <a:ext uri="{FF2B5EF4-FFF2-40B4-BE49-F238E27FC236}">
                <a16:creationId xmlns:a16="http://schemas.microsoft.com/office/drawing/2014/main" id="{008D3124-99FD-491A-A2B9-18D140664E6A}"/>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B7F18F38-956D-403E-ADB0-13F1FF8912BE}"/>
              </a:ext>
            </a:extLst>
          </p:cNvPr>
          <p:cNvSpPr>
            <a:spLocks noGrp="1"/>
          </p:cNvSpPr>
          <p:nvPr>
            <p:ph type="sldNum" sz="quarter" idx="12"/>
          </p:nvPr>
        </p:nvSpPr>
        <p:spPr/>
        <p:txBody>
          <a:bodyPr/>
          <a:lstStyle>
            <a:lvl1pPr>
              <a:defRPr/>
            </a:lvl1pPr>
          </a:lstStyle>
          <a:p>
            <a:pPr>
              <a:defRPr/>
            </a:pPr>
            <a:fld id="{5DD62E76-D706-4BC5-A288-A5F11FDFE646}" type="slidenum">
              <a:rPr lang="nl-NL"/>
              <a:pPr>
                <a:defRPr/>
              </a:pPr>
              <a:t>‹nr.›</a:t>
            </a:fld>
            <a:endParaRPr lang="nl-NL"/>
          </a:p>
        </p:txBody>
      </p:sp>
    </p:spTree>
    <p:extLst>
      <p:ext uri="{BB962C8B-B14F-4D97-AF65-F5344CB8AC3E}">
        <p14:creationId xmlns:p14="http://schemas.microsoft.com/office/powerpoint/2010/main" val="138385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53991AF2-1154-411B-B35D-2444DB4B5C9B}"/>
              </a:ext>
            </a:extLst>
          </p:cNvPr>
          <p:cNvSpPr>
            <a:spLocks noGrp="1"/>
          </p:cNvSpPr>
          <p:nvPr>
            <p:ph type="dt" sz="half" idx="10"/>
          </p:nvPr>
        </p:nvSpPr>
        <p:spPr/>
        <p:txBody>
          <a:bodyPr/>
          <a:lstStyle>
            <a:lvl1pPr>
              <a:defRPr/>
            </a:lvl1pPr>
          </a:lstStyle>
          <a:p>
            <a:pPr>
              <a:defRPr/>
            </a:pPr>
            <a:fld id="{72248D71-B038-423F-A704-64348E057864}" type="datetimeFigureOut">
              <a:rPr lang="nl-NL"/>
              <a:pPr>
                <a:defRPr/>
              </a:pPr>
              <a:t>20-11-2023</a:t>
            </a:fld>
            <a:endParaRPr lang="nl-NL"/>
          </a:p>
        </p:txBody>
      </p:sp>
      <p:sp>
        <p:nvSpPr>
          <p:cNvPr id="6" name="Tijdelijke aanduiding voor voettekst 4">
            <a:extLst>
              <a:ext uri="{FF2B5EF4-FFF2-40B4-BE49-F238E27FC236}">
                <a16:creationId xmlns:a16="http://schemas.microsoft.com/office/drawing/2014/main" id="{D76AA19D-68DC-4D33-86C6-4428F4337D9E}"/>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229CA098-550D-4A3E-BCF7-0650E489F5CB}"/>
              </a:ext>
            </a:extLst>
          </p:cNvPr>
          <p:cNvSpPr>
            <a:spLocks noGrp="1"/>
          </p:cNvSpPr>
          <p:nvPr>
            <p:ph type="sldNum" sz="quarter" idx="12"/>
          </p:nvPr>
        </p:nvSpPr>
        <p:spPr/>
        <p:txBody>
          <a:bodyPr/>
          <a:lstStyle>
            <a:lvl1pPr>
              <a:defRPr/>
            </a:lvl1pPr>
          </a:lstStyle>
          <a:p>
            <a:pPr>
              <a:defRPr/>
            </a:pPr>
            <a:fld id="{485C5C32-7821-430F-8B6E-D24686019658}" type="slidenum">
              <a:rPr lang="nl-NL"/>
              <a:pPr>
                <a:defRPr/>
              </a:pPr>
              <a:t>‹nr.›</a:t>
            </a:fld>
            <a:endParaRPr lang="nl-NL"/>
          </a:p>
        </p:txBody>
      </p:sp>
    </p:spTree>
    <p:extLst>
      <p:ext uri="{BB962C8B-B14F-4D97-AF65-F5344CB8AC3E}">
        <p14:creationId xmlns:p14="http://schemas.microsoft.com/office/powerpoint/2010/main" val="223432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94C130C2-1639-4830-8CE9-A55279F83818}"/>
              </a:ext>
            </a:extLst>
          </p:cNvPr>
          <p:cNvSpPr>
            <a:spLocks noGrp="1"/>
          </p:cNvSpPr>
          <p:nvPr>
            <p:ph type="dt" sz="half" idx="10"/>
          </p:nvPr>
        </p:nvSpPr>
        <p:spPr/>
        <p:txBody>
          <a:bodyPr/>
          <a:lstStyle>
            <a:lvl1pPr>
              <a:defRPr/>
            </a:lvl1pPr>
          </a:lstStyle>
          <a:p>
            <a:pPr>
              <a:defRPr/>
            </a:pPr>
            <a:fld id="{12B14D25-3D51-4255-96F9-DBC8732F5EA1}" type="datetimeFigureOut">
              <a:rPr lang="nl-NL"/>
              <a:pPr>
                <a:defRPr/>
              </a:pPr>
              <a:t>20-11-2023</a:t>
            </a:fld>
            <a:endParaRPr lang="nl-NL"/>
          </a:p>
        </p:txBody>
      </p:sp>
      <p:sp>
        <p:nvSpPr>
          <p:cNvPr id="6" name="Tijdelijke aanduiding voor voettekst 4">
            <a:extLst>
              <a:ext uri="{FF2B5EF4-FFF2-40B4-BE49-F238E27FC236}">
                <a16:creationId xmlns:a16="http://schemas.microsoft.com/office/drawing/2014/main" id="{23BB7F1F-BE43-4A88-A6AA-D7560B23F2D1}"/>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2B1DE969-85CA-4D33-BCE2-3ACF5A3C3D9E}"/>
              </a:ext>
            </a:extLst>
          </p:cNvPr>
          <p:cNvSpPr>
            <a:spLocks noGrp="1"/>
          </p:cNvSpPr>
          <p:nvPr>
            <p:ph type="sldNum" sz="quarter" idx="12"/>
          </p:nvPr>
        </p:nvSpPr>
        <p:spPr/>
        <p:txBody>
          <a:bodyPr/>
          <a:lstStyle>
            <a:lvl1pPr>
              <a:defRPr/>
            </a:lvl1pPr>
          </a:lstStyle>
          <a:p>
            <a:pPr>
              <a:defRPr/>
            </a:pPr>
            <a:fld id="{D6317E70-4A4B-41F5-91DB-E88748532191}" type="slidenum">
              <a:rPr lang="nl-NL"/>
              <a:pPr>
                <a:defRPr/>
              </a:pPr>
              <a:t>‹nr.›</a:t>
            </a:fld>
            <a:endParaRPr lang="nl-NL"/>
          </a:p>
        </p:txBody>
      </p:sp>
    </p:spTree>
    <p:extLst>
      <p:ext uri="{BB962C8B-B14F-4D97-AF65-F5344CB8AC3E}">
        <p14:creationId xmlns:p14="http://schemas.microsoft.com/office/powerpoint/2010/main" val="12147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508CD169-53BD-4843-948A-770CA15E84E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543E7B94-FEE7-4FC7-8149-D247AB98987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5FAEE6D5-28E5-42E2-B7AF-14805E89A4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8D95EA5-F12A-4C4B-96B3-C82E76AFA547}" type="datetimeFigureOut">
              <a:rPr lang="nl-NL"/>
              <a:pPr>
                <a:defRPr/>
              </a:pPr>
              <a:t>20-11-2023</a:t>
            </a:fld>
            <a:endParaRPr lang="nl-NL"/>
          </a:p>
        </p:txBody>
      </p:sp>
      <p:sp>
        <p:nvSpPr>
          <p:cNvPr id="5" name="Tijdelijke aanduiding voor voettekst 4">
            <a:extLst>
              <a:ext uri="{FF2B5EF4-FFF2-40B4-BE49-F238E27FC236}">
                <a16:creationId xmlns:a16="http://schemas.microsoft.com/office/drawing/2014/main" id="{8135110A-C54E-4B4A-95B7-7AC8F9056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F2642CE4-9D4E-4170-B443-72F3822CF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2B2362E-FD87-41FB-82A9-CA680E11BEBE}"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mantelzorg.n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overpalliatievezorg.n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Tijdelijke aanduiding voor inhoud 4">
            <a:extLst>
              <a:ext uri="{FF2B5EF4-FFF2-40B4-BE49-F238E27FC236}">
                <a16:creationId xmlns:a16="http://schemas.microsoft.com/office/drawing/2014/main" id="{D3751DEF-CBC4-459C-B022-60C41AD23E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 y="0"/>
            <a:ext cx="12204700" cy="6864350"/>
          </a:xfrm>
        </p:spPr>
      </p:pic>
      <p:sp>
        <p:nvSpPr>
          <p:cNvPr id="2050" name="Titel 1">
            <a:extLst>
              <a:ext uri="{FF2B5EF4-FFF2-40B4-BE49-F238E27FC236}">
                <a16:creationId xmlns:a16="http://schemas.microsoft.com/office/drawing/2014/main" id="{0699F56A-D2B7-4CDC-A2A2-5FD08B8C8C5F}"/>
              </a:ext>
            </a:extLst>
          </p:cNvPr>
          <p:cNvSpPr>
            <a:spLocks noGrp="1" noChangeArrowheads="1"/>
          </p:cNvSpPr>
          <p:nvPr>
            <p:ph type="title"/>
          </p:nvPr>
        </p:nvSpPr>
        <p:spPr>
          <a:xfrm>
            <a:off x="838200" y="4294188"/>
            <a:ext cx="10515600" cy="1325562"/>
          </a:xfrm>
        </p:spPr>
        <p:txBody>
          <a:bodyPr/>
          <a:lstStyle/>
          <a:p>
            <a:pPr algn="ctr"/>
            <a:r>
              <a:rPr lang="nl-NL" altLang="nl-NL" dirty="0">
                <a:solidFill>
                  <a:schemeClr val="bg1"/>
                </a:solidFill>
              </a:rPr>
              <a:t>Samen staan we sterker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ctr"/>
            <a:r>
              <a:rPr lang="nl-NL" altLang="nl-NL" sz="4800" dirty="0">
                <a:solidFill>
                  <a:srgbClr val="A64758"/>
                </a:solidFill>
                <a:latin typeface="+mn-lt"/>
              </a:rPr>
              <a:t>Ondersteuning van mantelzorger</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r>
              <a:rPr lang="nl-NL" dirty="0"/>
              <a:t>Website: </a:t>
            </a:r>
            <a:r>
              <a:rPr lang="nl-NL" dirty="0">
                <a:hlinkClick r:id="rId3"/>
              </a:rPr>
              <a:t>www.mantelzorg.nl</a:t>
            </a:r>
            <a:endParaRPr lang="nl-NL" dirty="0"/>
          </a:p>
          <a:p>
            <a:r>
              <a:rPr lang="nl-NL" dirty="0"/>
              <a:t>Mantelzorgconsulent / mantelzorgmakelaar</a:t>
            </a:r>
          </a:p>
          <a:p>
            <a:r>
              <a:rPr lang="nl-NL" dirty="0">
                <a:solidFill>
                  <a:srgbClr val="FF0000"/>
                </a:solidFill>
              </a:rPr>
              <a:t>Lotgenotencontact</a:t>
            </a:r>
          </a:p>
          <a:p>
            <a:r>
              <a:rPr lang="nl-NL" dirty="0"/>
              <a:t>Vrijwilligers in de palliatieve zorg</a:t>
            </a:r>
          </a:p>
          <a:p>
            <a:r>
              <a:rPr lang="nl-NL" strike="sngStrike" dirty="0"/>
              <a:t>Inloophuis / Centrum voor leven met en na kanker</a:t>
            </a:r>
          </a:p>
          <a:p>
            <a:r>
              <a:rPr lang="nl-NL" dirty="0"/>
              <a:t>Parkinson Café</a:t>
            </a:r>
          </a:p>
          <a:p>
            <a:r>
              <a:rPr lang="nl-NL" dirty="0"/>
              <a:t>Centrum voor Levensvragen</a:t>
            </a:r>
          </a:p>
          <a:p>
            <a:r>
              <a:rPr lang="nl-NL" dirty="0"/>
              <a:t>Rouwbegeleiding</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375B72E7-B88A-C52E-7543-2330CA251F9D}"/>
              </a:ext>
            </a:extLst>
          </p:cNvPr>
          <p:cNvPicPr>
            <a:picLocks noChangeAspect="1"/>
          </p:cNvPicPr>
          <p:nvPr/>
        </p:nvPicPr>
        <p:blipFill>
          <a:blip r:embed="rId5"/>
          <a:stretch>
            <a:fillRect/>
          </a:stretch>
        </p:blipFill>
        <p:spPr>
          <a:xfrm>
            <a:off x="8409378" y="2371252"/>
            <a:ext cx="3158002" cy="2115495"/>
          </a:xfrm>
          <a:prstGeom prst="rect">
            <a:avLst/>
          </a:prstGeom>
        </p:spPr>
      </p:pic>
      <p:pic>
        <p:nvPicPr>
          <p:cNvPr id="7" name="Afbeelding 6">
            <a:extLst>
              <a:ext uri="{FF2B5EF4-FFF2-40B4-BE49-F238E27FC236}">
                <a16:creationId xmlns:a16="http://schemas.microsoft.com/office/drawing/2014/main" id="{5CE55C2F-D423-1EC9-0A75-439D08D48983}"/>
              </a:ext>
            </a:extLst>
          </p:cNvPr>
          <p:cNvPicPr>
            <a:picLocks noChangeAspect="1"/>
          </p:cNvPicPr>
          <p:nvPr/>
        </p:nvPicPr>
        <p:blipFill>
          <a:blip r:embed="rId6"/>
          <a:stretch>
            <a:fillRect/>
          </a:stretch>
        </p:blipFill>
        <p:spPr>
          <a:xfrm>
            <a:off x="9598028" y="4637577"/>
            <a:ext cx="2700762" cy="2085013"/>
          </a:xfrm>
          <a:prstGeom prst="rect">
            <a:avLst/>
          </a:prstGeom>
        </p:spPr>
      </p:pic>
    </p:spTree>
    <p:extLst>
      <p:ext uri="{BB962C8B-B14F-4D97-AF65-F5344CB8AC3E}">
        <p14:creationId xmlns:p14="http://schemas.microsoft.com/office/powerpoint/2010/main" val="4799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839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0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20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51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75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79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42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324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15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a:xfrm>
            <a:off x="838200" y="638469"/>
            <a:ext cx="10515600" cy="1325563"/>
          </a:xfrm>
        </p:spPr>
        <p:txBody>
          <a:bodyPr/>
          <a:lstStyle/>
          <a:p>
            <a:pPr algn="ctr"/>
            <a:r>
              <a:rPr lang="nl-NL" altLang="nl-NL" sz="4800" dirty="0">
                <a:solidFill>
                  <a:srgbClr val="A64758"/>
                </a:solidFill>
                <a:latin typeface="+mn-lt"/>
              </a:rPr>
              <a:t>Uw wensen in de latere levensfase</a:t>
            </a:r>
            <a:br>
              <a:rPr lang="nl-NL" altLang="nl-NL" sz="4800" dirty="0">
                <a:solidFill>
                  <a:srgbClr val="A64758"/>
                </a:solidFill>
                <a:latin typeface="+mn-lt"/>
              </a:rPr>
            </a:br>
            <a:r>
              <a:rPr lang="nl-NL" altLang="nl-NL" sz="3600" dirty="0">
                <a:solidFill>
                  <a:srgbClr val="A64758"/>
                </a:solidFill>
                <a:latin typeface="+mn-lt"/>
              </a:rPr>
              <a:t>en hoe maakt u die bespreekbaar?</a:t>
            </a:r>
            <a:endParaRPr lang="nl-NL" altLang="nl-NL" dirty="0">
              <a:solidFill>
                <a:srgbClr val="A64758"/>
              </a:solidFill>
              <a:latin typeface="+mn-lt"/>
            </a:endParaRP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a:xfrm>
            <a:off x="838200" y="1994263"/>
            <a:ext cx="10515600" cy="4182700"/>
          </a:xfrm>
        </p:spPr>
        <p:txBody>
          <a:bodyPr/>
          <a:lstStyle/>
          <a:p>
            <a:pPr marL="0" indent="0">
              <a:buNone/>
            </a:pPr>
            <a:r>
              <a:rPr lang="nl-NL" dirty="0"/>
              <a:t>		</a:t>
            </a:r>
          </a:p>
          <a:p>
            <a:pPr marL="457200" lvl="1" indent="0">
              <a:buNone/>
            </a:pPr>
            <a:endParaRPr lang="nl-NL" dirty="0"/>
          </a:p>
          <a:p>
            <a:pPr marL="0" indent="0" algn="l">
              <a:buNone/>
            </a:pPr>
            <a:endParaRPr lang="nl-NL" b="0" i="0" dirty="0">
              <a:solidFill>
                <a:srgbClr val="4A4A4A"/>
              </a:solidFill>
              <a:effectLst/>
              <a:latin typeface="Helvetica" pitchFamily="2" charset="0"/>
            </a:endParaRPr>
          </a:p>
          <a:p>
            <a:pPr>
              <a:buFont typeface="Wingdings" panose="05000000000000000000" pitchFamily="2" charset="2"/>
              <a:buChar char="Ø"/>
            </a:pPr>
            <a:endParaRPr lang="nl-NL" dirty="0"/>
          </a:p>
          <a:p>
            <a:pPr>
              <a:buFont typeface="Wingdings" panose="05000000000000000000" pitchFamily="2" charset="2"/>
              <a:buChar char="Ø"/>
            </a:pPr>
            <a:endParaRPr lang="nl-NL" dirty="0"/>
          </a:p>
          <a:p>
            <a:pPr>
              <a:buFont typeface="Wingdings" panose="05000000000000000000" pitchFamily="2" charset="2"/>
              <a:buChar char="Ø"/>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1">
            <a:extLst>
              <a:ext uri="{FF2B5EF4-FFF2-40B4-BE49-F238E27FC236}">
                <a16:creationId xmlns:a16="http://schemas.microsoft.com/office/drawing/2014/main" id="{7B264710-DC8D-4DE0-C673-2490056BD454}"/>
              </a:ext>
            </a:extLst>
          </p:cNvPr>
          <p:cNvSpPr txBox="1">
            <a:spLocks/>
          </p:cNvSpPr>
          <p:nvPr/>
        </p:nvSpPr>
        <p:spPr bwMode="auto">
          <a:xfrm>
            <a:off x="838200" y="4864916"/>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nl-NL" dirty="0"/>
          </a:p>
          <a:p>
            <a:pPr marL="0" indent="0">
              <a:buFont typeface="Arial" panose="020B0604020202020204" pitchFamily="34" charset="0"/>
              <a:buNone/>
            </a:pPr>
            <a:endParaRPr lang="nl-NL" dirty="0"/>
          </a:p>
          <a:p>
            <a:pPr marL="0" indent="0">
              <a:buFont typeface="Arial" panose="020B0604020202020204" pitchFamily="34" charset="0"/>
              <a:buNone/>
            </a:pPr>
            <a:endParaRPr lang="nl-NL" dirty="0"/>
          </a:p>
        </p:txBody>
      </p:sp>
      <p:grpSp>
        <p:nvGrpSpPr>
          <p:cNvPr id="4" name="Group 833">
            <a:extLst>
              <a:ext uri="{FF2B5EF4-FFF2-40B4-BE49-F238E27FC236}">
                <a16:creationId xmlns:a16="http://schemas.microsoft.com/office/drawing/2014/main" id="{7C617408-61C6-2369-551C-C12A8402AE47}"/>
              </a:ext>
            </a:extLst>
          </p:cNvPr>
          <p:cNvGrpSpPr/>
          <p:nvPr/>
        </p:nvGrpSpPr>
        <p:grpSpPr>
          <a:xfrm>
            <a:off x="1134426" y="2663055"/>
            <a:ext cx="9923145" cy="1569310"/>
            <a:chOff x="0" y="2915743"/>
            <a:chExt cx="15119604" cy="2055146"/>
          </a:xfrm>
        </p:grpSpPr>
        <p:pic>
          <p:nvPicPr>
            <p:cNvPr id="6" name="Picture 31">
              <a:extLst>
                <a:ext uri="{FF2B5EF4-FFF2-40B4-BE49-F238E27FC236}">
                  <a16:creationId xmlns:a16="http://schemas.microsoft.com/office/drawing/2014/main" id="{268DE34A-AF2A-8242-7BF6-5D6121C9A7EB}"/>
                </a:ext>
              </a:extLst>
            </p:cNvPr>
            <p:cNvPicPr/>
            <p:nvPr/>
          </p:nvPicPr>
          <p:blipFill rotWithShape="1">
            <a:blip r:embed="rId4"/>
            <a:srcRect t="74070"/>
            <a:stretch/>
          </p:blipFill>
          <p:spPr>
            <a:xfrm>
              <a:off x="0" y="2915743"/>
              <a:ext cx="15119604" cy="1020748"/>
            </a:xfrm>
            <a:prstGeom prst="rect">
              <a:avLst/>
            </a:prstGeom>
          </p:spPr>
        </p:pic>
        <p:pic>
          <p:nvPicPr>
            <p:cNvPr id="7" name="Picture 33">
              <a:extLst>
                <a:ext uri="{FF2B5EF4-FFF2-40B4-BE49-F238E27FC236}">
                  <a16:creationId xmlns:a16="http://schemas.microsoft.com/office/drawing/2014/main" id="{7242972F-23C7-F2C7-35FF-467F55B22968}"/>
                </a:ext>
              </a:extLst>
            </p:cNvPr>
            <p:cNvPicPr/>
            <p:nvPr/>
          </p:nvPicPr>
          <p:blipFill rotWithShape="1">
            <a:blip r:embed="rId5"/>
            <a:srcRect b="73723"/>
            <a:stretch/>
          </p:blipFill>
          <p:spPr>
            <a:xfrm>
              <a:off x="0" y="3936495"/>
              <a:ext cx="15119604" cy="1034394"/>
            </a:xfrm>
            <a:prstGeom prst="rect">
              <a:avLst/>
            </a:prstGeom>
          </p:spPr>
        </p:pic>
      </p:grpSp>
      <p:pic>
        <p:nvPicPr>
          <p:cNvPr id="8" name="Tijdelijke aanduiding voor inhoud 3">
            <a:extLst>
              <a:ext uri="{FF2B5EF4-FFF2-40B4-BE49-F238E27FC236}">
                <a16:creationId xmlns:a16="http://schemas.microsoft.com/office/drawing/2014/main" id="{92E5CA58-7D5B-4DE5-FA49-1C9A0923177C}"/>
              </a:ext>
            </a:extLst>
          </p:cNvPr>
          <p:cNvPicPr>
            <a:picLocks/>
          </p:cNvPicPr>
          <p:nvPr/>
        </p:nvPicPr>
        <p:blipFill>
          <a:blip r:embed="rId6">
            <a:extLst>
              <a:ext uri="{BEBA8EAE-BF5A-486C-A8C5-ECC9F3942E4B}">
                <a14:imgProps xmlns:a14="http://schemas.microsoft.com/office/drawing/2010/main">
                  <a14:imgLayer r:embed="rId7">
                    <a14:imgEffect>
                      <a14:backgroundRemoval t="3390" b="89831" l="1364" r="96364">
                        <a14:backgroundMark x1="53636" y1="37853" x2="53636" y2="37853"/>
                        <a14:backgroundMark x1="57727" y1="43503" x2="57727" y2="43503"/>
                        <a14:backgroundMark x1="21818" y1="16949" x2="21818" y2="16949"/>
                      </a14:backgroundRemoval>
                    </a14:imgEffect>
                  </a14:imgLayer>
                </a14:imgProps>
              </a:ext>
              <a:ext uri="{28A0092B-C50C-407E-A947-70E740481C1C}">
                <a14:useLocalDpi xmlns:a14="http://schemas.microsoft.com/office/drawing/2010/main" val="0"/>
              </a:ext>
            </a:extLst>
          </a:blip>
          <a:stretch>
            <a:fillRect/>
          </a:stretch>
        </p:blipFill>
        <p:spPr>
          <a:xfrm>
            <a:off x="9078483" y="3892549"/>
            <a:ext cx="3261631" cy="2662047"/>
          </a:xfrm>
          <a:prstGeom prst="rect">
            <a:avLst/>
          </a:prstGeom>
        </p:spPr>
      </p:pic>
    </p:spTree>
    <p:extLst>
      <p:ext uri="{BB962C8B-B14F-4D97-AF65-F5344CB8AC3E}">
        <p14:creationId xmlns:p14="http://schemas.microsoft.com/office/powerpoint/2010/main" val="230751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66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6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477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27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02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341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026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817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804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45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ctr"/>
            <a:r>
              <a:rPr lang="nl-NL" altLang="nl-NL" sz="4800" dirty="0">
                <a:solidFill>
                  <a:srgbClr val="A64758"/>
                </a:solidFill>
                <a:latin typeface="+mn-lt"/>
              </a:rPr>
              <a:t>Waarom deze bijeenkomst?</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r>
              <a:rPr lang="nl-NL" dirty="0"/>
              <a:t>Informatie geven zodat u kunt nadenken over uw wensen</a:t>
            </a:r>
          </a:p>
          <a:p>
            <a:r>
              <a:rPr lang="nl-NL" dirty="0"/>
              <a:t>Helpt de naasten</a:t>
            </a:r>
          </a:p>
          <a:p>
            <a:pPr marL="0" indent="0">
              <a:buNone/>
            </a:pPr>
            <a:endParaRPr lang="nl-NL" dirty="0"/>
          </a:p>
          <a:p>
            <a:pPr marL="0" indent="0">
              <a:buNone/>
            </a:pPr>
            <a:r>
              <a:rPr lang="nl-NL" dirty="0"/>
              <a:t>Bespreek wensen op tijd met uw </a:t>
            </a:r>
            <a:r>
              <a:rPr lang="nl-NL" b="1" dirty="0"/>
              <a:t>huisarts en met familie en vrienden.</a:t>
            </a:r>
            <a:endParaRPr lang="nl-NL" dirty="0"/>
          </a:p>
          <a:p>
            <a:pPr marL="0" indent="0">
              <a:buNone/>
            </a:pPr>
            <a:r>
              <a:rPr lang="nl-NL" dirty="0"/>
              <a:t>Dat kan ook als u </a:t>
            </a:r>
            <a:r>
              <a:rPr lang="nl-NL" dirty="0">
                <a:solidFill>
                  <a:srgbClr val="FF0000"/>
                </a:solidFill>
              </a:rPr>
              <a:t>nog niet ziek bent</a:t>
            </a: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75DE4F9E-A188-1F27-F20F-4EAEA8F10F1D}"/>
              </a:ext>
            </a:extLst>
          </p:cNvPr>
          <p:cNvPicPr>
            <a:picLocks noChangeAspect="1"/>
          </p:cNvPicPr>
          <p:nvPr/>
        </p:nvPicPr>
        <p:blipFill>
          <a:blip r:embed="rId4"/>
          <a:stretch>
            <a:fillRect/>
          </a:stretch>
        </p:blipFill>
        <p:spPr>
          <a:xfrm>
            <a:off x="9601825" y="4602036"/>
            <a:ext cx="2700762" cy="2085013"/>
          </a:xfrm>
          <a:prstGeom prst="rect">
            <a:avLst/>
          </a:prstGeom>
        </p:spPr>
      </p:pic>
    </p:spTree>
    <p:extLst>
      <p:ext uri="{BB962C8B-B14F-4D97-AF65-F5344CB8AC3E}">
        <p14:creationId xmlns:p14="http://schemas.microsoft.com/office/powerpoint/2010/main" val="296563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259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52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Onderlinge uitwisseling en ervaringen</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a:buFont typeface="Wingdings" panose="05000000000000000000" pitchFamily="2" charset="2"/>
              <a:buChar char="Ø"/>
            </a:pPr>
            <a:r>
              <a:rPr lang="nl-NL" dirty="0"/>
              <a:t>Tips en tricks</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ctr"/>
            <a:r>
              <a:rPr lang="nl-NL" altLang="nl-NL" sz="4800" dirty="0">
                <a:solidFill>
                  <a:srgbClr val="A64758"/>
                </a:solidFill>
                <a:latin typeface="+mn-lt"/>
              </a:rPr>
              <a:t>Wat bespreken we vandaag?</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a:xfrm>
            <a:off x="838200" y="1516706"/>
            <a:ext cx="10515600" cy="4351338"/>
          </a:xfrm>
        </p:spPr>
        <p:txBody>
          <a:bodyPr/>
          <a:lstStyle/>
          <a:p>
            <a:pPr marL="0" indent="0">
              <a:buNone/>
            </a:pPr>
            <a:endParaRPr lang="nl-NL" dirty="0"/>
          </a:p>
          <a:p>
            <a:pPr>
              <a:lnSpc>
                <a:spcPct val="100000"/>
              </a:lnSpc>
            </a:pPr>
            <a:r>
              <a:rPr lang="nl-NL" dirty="0"/>
              <a:t>Zorg in de laatste levensfase (palliatieve zorg)</a:t>
            </a:r>
          </a:p>
          <a:p>
            <a:pPr>
              <a:lnSpc>
                <a:spcPct val="100000"/>
              </a:lnSpc>
            </a:pPr>
            <a:r>
              <a:rPr lang="nl-NL" dirty="0"/>
              <a:t>Wensen in de laatste levensfase</a:t>
            </a:r>
          </a:p>
          <a:p>
            <a:pPr>
              <a:lnSpc>
                <a:spcPct val="100000"/>
              </a:lnSpc>
            </a:pPr>
            <a:r>
              <a:rPr lang="nl-NL" dirty="0"/>
              <a:t>Praten met uw naasten en uw arts</a:t>
            </a:r>
          </a:p>
          <a:p>
            <a:pPr>
              <a:lnSpc>
                <a:spcPct val="100000"/>
              </a:lnSpc>
            </a:pPr>
            <a:r>
              <a:rPr lang="nl-NL" dirty="0"/>
              <a:t>Vragen?</a:t>
            </a:r>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2E2DFC69-964D-4370-0B71-B6DADA19DEA3}"/>
              </a:ext>
            </a:extLst>
          </p:cNvPr>
          <p:cNvPicPr>
            <a:picLocks noChangeAspect="1"/>
          </p:cNvPicPr>
          <p:nvPr/>
        </p:nvPicPr>
        <p:blipFill>
          <a:blip r:embed="rId4"/>
          <a:stretch>
            <a:fillRect/>
          </a:stretch>
        </p:blipFill>
        <p:spPr>
          <a:xfrm>
            <a:off x="8007802" y="2346866"/>
            <a:ext cx="3151905" cy="2164268"/>
          </a:xfrm>
          <a:prstGeom prst="rect">
            <a:avLst/>
          </a:prstGeom>
        </p:spPr>
      </p:pic>
      <p:pic>
        <p:nvPicPr>
          <p:cNvPr id="4" name="Afbeelding 3">
            <a:extLst>
              <a:ext uri="{FF2B5EF4-FFF2-40B4-BE49-F238E27FC236}">
                <a16:creationId xmlns:a16="http://schemas.microsoft.com/office/drawing/2014/main" id="{2A0D5DCC-9BAF-F5ED-1710-81A98F61A855}"/>
              </a:ext>
            </a:extLst>
          </p:cNvPr>
          <p:cNvPicPr>
            <a:picLocks noChangeAspect="1"/>
          </p:cNvPicPr>
          <p:nvPr/>
        </p:nvPicPr>
        <p:blipFill>
          <a:blip r:embed="rId5"/>
          <a:stretch>
            <a:fillRect/>
          </a:stretch>
        </p:blipFill>
        <p:spPr>
          <a:xfrm>
            <a:off x="9583755" y="4934612"/>
            <a:ext cx="2700762" cy="2085013"/>
          </a:xfrm>
          <a:prstGeom prst="rect">
            <a:avLst/>
          </a:prstGeom>
        </p:spPr>
      </p:pic>
    </p:spTree>
    <p:extLst>
      <p:ext uri="{BB962C8B-B14F-4D97-AF65-F5344CB8AC3E}">
        <p14:creationId xmlns:p14="http://schemas.microsoft.com/office/powerpoint/2010/main" val="1840300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ctr"/>
            <a:r>
              <a:rPr lang="nl-NL" altLang="nl-NL" sz="4800" dirty="0">
                <a:solidFill>
                  <a:srgbClr val="A64758"/>
                </a:solidFill>
                <a:latin typeface="+mn-lt"/>
              </a:rPr>
              <a:t>Film fragment</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a:xfrm>
            <a:off x="838200" y="1825625"/>
            <a:ext cx="10515600" cy="4253899"/>
          </a:xfrm>
        </p:spPr>
        <p:txBody>
          <a:bodyPr/>
          <a:lstStyle/>
          <a:p>
            <a:pPr marL="0" indent="0">
              <a:buNone/>
            </a:pPr>
            <a:r>
              <a:rPr lang="nl-NL" dirty="0"/>
              <a:t>De dappere patiënt:      			Doodziek (tot 2:52):</a:t>
            </a:r>
          </a:p>
          <a:p>
            <a:pPr marL="0" indent="0">
              <a:buNone/>
            </a:pPr>
            <a:r>
              <a:rPr lang="nl-NL" dirty="0"/>
              <a:t>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51EBF1B6-66F4-CD88-1861-2FDA6BD372A6}"/>
              </a:ext>
            </a:extLst>
          </p:cNvPr>
          <p:cNvPicPr>
            <a:picLocks noChangeAspect="1"/>
          </p:cNvPicPr>
          <p:nvPr/>
        </p:nvPicPr>
        <p:blipFill>
          <a:blip r:embed="rId4"/>
          <a:stretch>
            <a:fillRect/>
          </a:stretch>
        </p:blipFill>
        <p:spPr>
          <a:xfrm>
            <a:off x="904103" y="2590953"/>
            <a:ext cx="4419983" cy="2170364"/>
          </a:xfrm>
          <a:prstGeom prst="rect">
            <a:avLst/>
          </a:prstGeom>
        </p:spPr>
      </p:pic>
      <p:pic>
        <p:nvPicPr>
          <p:cNvPr id="4" name="Afbeelding 3">
            <a:extLst>
              <a:ext uri="{FF2B5EF4-FFF2-40B4-BE49-F238E27FC236}">
                <a16:creationId xmlns:a16="http://schemas.microsoft.com/office/drawing/2014/main" id="{CAD0E168-6C3D-A5B4-C2D8-5CA9AF3FB6E0}"/>
              </a:ext>
            </a:extLst>
          </p:cNvPr>
          <p:cNvPicPr>
            <a:picLocks noChangeAspect="1"/>
          </p:cNvPicPr>
          <p:nvPr/>
        </p:nvPicPr>
        <p:blipFill>
          <a:blip r:embed="rId5"/>
          <a:stretch>
            <a:fillRect/>
          </a:stretch>
        </p:blipFill>
        <p:spPr>
          <a:xfrm>
            <a:off x="6423838" y="2517795"/>
            <a:ext cx="4359018" cy="2243522"/>
          </a:xfrm>
          <a:prstGeom prst="rect">
            <a:avLst/>
          </a:prstGeom>
        </p:spPr>
      </p:pic>
      <p:pic>
        <p:nvPicPr>
          <p:cNvPr id="6" name="Afbeelding 5">
            <a:extLst>
              <a:ext uri="{FF2B5EF4-FFF2-40B4-BE49-F238E27FC236}">
                <a16:creationId xmlns:a16="http://schemas.microsoft.com/office/drawing/2014/main" id="{7871EAC5-4BBF-8446-5413-170936254C69}"/>
              </a:ext>
            </a:extLst>
          </p:cNvPr>
          <p:cNvPicPr>
            <a:picLocks noChangeAspect="1"/>
          </p:cNvPicPr>
          <p:nvPr/>
        </p:nvPicPr>
        <p:blipFill>
          <a:blip r:embed="rId6"/>
          <a:stretch>
            <a:fillRect/>
          </a:stretch>
        </p:blipFill>
        <p:spPr>
          <a:xfrm>
            <a:off x="9559343" y="4884885"/>
            <a:ext cx="2700762" cy="2085013"/>
          </a:xfrm>
          <a:prstGeom prst="rect">
            <a:avLst/>
          </a:prstGeom>
        </p:spPr>
      </p:pic>
    </p:spTree>
    <p:extLst>
      <p:ext uri="{BB962C8B-B14F-4D97-AF65-F5344CB8AC3E}">
        <p14:creationId xmlns:p14="http://schemas.microsoft.com/office/powerpoint/2010/main" val="16050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ctr"/>
            <a:r>
              <a:rPr lang="nl-NL" altLang="nl-NL" sz="4800" dirty="0">
                <a:solidFill>
                  <a:srgbClr val="A64758"/>
                </a:solidFill>
                <a:latin typeface="+mn-lt"/>
              </a:rPr>
              <a:t>Stelling </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pPr marL="0" indent="0" algn="ctr">
              <a:buNone/>
            </a:pPr>
            <a:r>
              <a:rPr lang="nl-NL" dirty="0"/>
              <a:t>Palliatieve zorg is alleen voor </a:t>
            </a:r>
          </a:p>
          <a:p>
            <a:pPr marL="0" indent="0" algn="ctr">
              <a:buNone/>
            </a:pPr>
            <a:r>
              <a:rPr lang="nl-NL" dirty="0"/>
              <a:t>mensen die nog maar een paar </a:t>
            </a:r>
          </a:p>
          <a:p>
            <a:pPr marL="0" indent="0" algn="ctr">
              <a:buNone/>
            </a:pPr>
            <a:r>
              <a:rPr lang="nl-NL" dirty="0"/>
              <a:t>weken te leven hebben.</a:t>
            </a:r>
          </a:p>
          <a:p>
            <a:pPr marL="0" indent="0">
              <a:buNone/>
            </a:pPr>
            <a:endParaRPr lang="nl-NL" dirty="0"/>
          </a:p>
          <a:p>
            <a:pPr marL="0" indent="0">
              <a:buNone/>
            </a:pPr>
            <a:endParaRPr lang="nl-NL" dirty="0"/>
          </a:p>
          <a:p>
            <a:pPr marL="0" indent="0">
              <a:buNone/>
            </a:pPr>
            <a:r>
              <a:rPr lang="nl-NL" dirty="0"/>
              <a:t>Groen = eens</a:t>
            </a:r>
          </a:p>
          <a:p>
            <a:pPr marL="0" indent="0">
              <a:buNone/>
            </a:pPr>
            <a:r>
              <a:rPr lang="nl-NL" dirty="0"/>
              <a:t>Rood = oneens	</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2237214B-DC6E-2CC2-9E43-E21424245823}"/>
              </a:ext>
            </a:extLst>
          </p:cNvPr>
          <p:cNvPicPr>
            <a:picLocks noChangeAspect="1"/>
          </p:cNvPicPr>
          <p:nvPr/>
        </p:nvPicPr>
        <p:blipFill>
          <a:blip r:embed="rId4"/>
          <a:stretch>
            <a:fillRect/>
          </a:stretch>
        </p:blipFill>
        <p:spPr>
          <a:xfrm>
            <a:off x="9535922" y="4602036"/>
            <a:ext cx="2700762" cy="2085013"/>
          </a:xfrm>
          <a:prstGeom prst="rect">
            <a:avLst/>
          </a:prstGeom>
        </p:spPr>
      </p:pic>
    </p:spTree>
    <p:extLst>
      <p:ext uri="{BB962C8B-B14F-4D97-AF65-F5344CB8AC3E}">
        <p14:creationId xmlns:p14="http://schemas.microsoft.com/office/powerpoint/2010/main" val="48524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l"/>
            <a:r>
              <a:rPr lang="nl-NL" altLang="nl-NL" sz="4800" dirty="0">
                <a:solidFill>
                  <a:srgbClr val="A64758"/>
                </a:solidFill>
                <a:latin typeface="+mn-lt"/>
              </a:rPr>
              <a:t>Wat is palliatieve zorg? </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a:xfrm>
            <a:off x="838200" y="1532238"/>
            <a:ext cx="6411465" cy="4644725"/>
          </a:xfrm>
        </p:spPr>
        <p:txBody>
          <a:bodyPr/>
          <a:lstStyle/>
          <a:p>
            <a:pPr marL="0" indent="0">
              <a:buNone/>
            </a:pPr>
            <a:endParaRPr lang="nl-NL" dirty="0"/>
          </a:p>
          <a:p>
            <a:pPr>
              <a:lnSpc>
                <a:spcPct val="100000"/>
              </a:lnSpc>
            </a:pPr>
            <a:r>
              <a:rPr lang="nl-NL" dirty="0"/>
              <a:t>Voor mensen met een levensbedreigende ziekte of </a:t>
            </a:r>
            <a:br>
              <a:rPr lang="nl-NL" dirty="0"/>
            </a:br>
            <a:r>
              <a:rPr lang="nl-NL" dirty="0"/>
              <a:t>langzame achteruitgang</a:t>
            </a:r>
          </a:p>
          <a:p>
            <a:pPr>
              <a:lnSpc>
                <a:spcPct val="100000"/>
              </a:lnSpc>
            </a:pPr>
            <a:r>
              <a:rPr lang="nl-NL" dirty="0"/>
              <a:t>Gericht op comfort</a:t>
            </a:r>
            <a:br>
              <a:rPr lang="nl-NL" dirty="0"/>
            </a:br>
            <a:r>
              <a:rPr lang="nl-NL" dirty="0"/>
              <a:t>(kwaliteit van leven)</a:t>
            </a:r>
          </a:p>
          <a:p>
            <a:pPr>
              <a:lnSpc>
                <a:spcPct val="100000"/>
              </a:lnSpc>
            </a:pPr>
            <a:r>
              <a:rPr lang="nl-NL" dirty="0">
                <a:hlinkClick r:id="rId3"/>
              </a:rPr>
              <a:t>https://overpalliatievezorg.nl/</a:t>
            </a:r>
            <a:r>
              <a:rPr lang="nl-NL" dirty="0"/>
              <a:t> </a:t>
            </a:r>
          </a:p>
          <a:p>
            <a:pPr marL="0" indent="0">
              <a:lnSpc>
                <a:spcPct val="100000"/>
              </a:lnSpc>
              <a:buNone/>
            </a:pPr>
            <a:r>
              <a:rPr lang="nl-NL" dirty="0"/>
              <a:t>	</a:t>
            </a:r>
          </a:p>
          <a:p>
            <a:pPr marL="0" indent="0">
              <a:buNone/>
            </a:pPr>
            <a:endParaRPr lang="nl-NL" sz="1100" dirty="0"/>
          </a:p>
          <a:p>
            <a:pPr marL="0" indent="0" algn="r">
              <a:buNone/>
            </a:pPr>
            <a:r>
              <a:rPr lang="nl-NL" sz="1100" dirty="0"/>
              <a:t>Afbeelding: Agora – vier dimensies van palliatieve ondersteuning</a:t>
            </a:r>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562A98C9-26D4-85EF-708E-416D73F28066}"/>
              </a:ext>
            </a:extLst>
          </p:cNvPr>
          <p:cNvPicPr>
            <a:picLocks noChangeAspect="1"/>
          </p:cNvPicPr>
          <p:nvPr/>
        </p:nvPicPr>
        <p:blipFill>
          <a:blip r:embed="rId5"/>
          <a:stretch>
            <a:fillRect/>
          </a:stretch>
        </p:blipFill>
        <p:spPr>
          <a:xfrm>
            <a:off x="7249665" y="1256734"/>
            <a:ext cx="4810161" cy="4517528"/>
          </a:xfrm>
          <a:prstGeom prst="rect">
            <a:avLst/>
          </a:prstGeom>
        </p:spPr>
      </p:pic>
    </p:spTree>
    <p:extLst>
      <p:ext uri="{BB962C8B-B14F-4D97-AF65-F5344CB8AC3E}">
        <p14:creationId xmlns:p14="http://schemas.microsoft.com/office/powerpoint/2010/main" val="365839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ctr"/>
            <a:r>
              <a:rPr lang="nl-NL" altLang="nl-NL" sz="4800" dirty="0">
                <a:solidFill>
                  <a:srgbClr val="A64758"/>
                </a:solidFill>
                <a:latin typeface="+mn-lt"/>
              </a:rPr>
              <a:t>Mogelijkheden zorg thuis</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p:txBody>
          <a:bodyPr/>
          <a:lstStyle/>
          <a:p>
            <a:pPr marL="0" indent="0">
              <a:buNone/>
            </a:pPr>
            <a:endParaRPr lang="nl-NL" dirty="0"/>
          </a:p>
          <a:p>
            <a:r>
              <a:rPr lang="nl-NL" dirty="0"/>
              <a:t>Huisarts</a:t>
            </a:r>
          </a:p>
          <a:p>
            <a:r>
              <a:rPr lang="nl-NL" dirty="0"/>
              <a:t>Wijkverpleging / Thuiszorg</a:t>
            </a:r>
          </a:p>
          <a:p>
            <a:r>
              <a:rPr lang="nl-NL" dirty="0"/>
              <a:t>Vrijwilligers in de palliatieve zorg</a:t>
            </a:r>
          </a:p>
          <a:p>
            <a:r>
              <a:rPr lang="nl-NL" dirty="0"/>
              <a:t>Geestelijk verzorger / Centrum voor levensvragen</a:t>
            </a:r>
          </a:p>
          <a:p>
            <a:r>
              <a:rPr lang="nl-NL" dirty="0"/>
              <a:t>Praktijkondersteuner / Maatschappelijk werk / Psycholoog</a:t>
            </a:r>
          </a:p>
          <a:p>
            <a:r>
              <a:rPr lang="nl-NL" strike="sngStrike" dirty="0"/>
              <a:t>Inloophuizen / Centra voor leven met en na kanker</a:t>
            </a:r>
            <a:r>
              <a:rPr lang="nl-NL" dirty="0"/>
              <a:t>	</a:t>
            </a:r>
          </a:p>
          <a:p>
            <a:r>
              <a:rPr lang="nl-NL" dirty="0">
                <a:solidFill>
                  <a:srgbClr val="FF0000"/>
                </a:solidFill>
              </a:rPr>
              <a:t>Parkinson Cafés</a:t>
            </a:r>
          </a:p>
          <a:p>
            <a:pPr marL="0" indent="0">
              <a:buNone/>
            </a:pPr>
            <a:endParaRPr lang="nl-NL" dirty="0"/>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BB7C694C-F683-167A-B748-EB3BD27C0185}"/>
              </a:ext>
            </a:extLst>
          </p:cNvPr>
          <p:cNvPicPr>
            <a:picLocks noChangeAspect="1"/>
          </p:cNvPicPr>
          <p:nvPr/>
        </p:nvPicPr>
        <p:blipFill>
          <a:blip r:embed="rId4"/>
          <a:stretch>
            <a:fillRect/>
          </a:stretch>
        </p:blipFill>
        <p:spPr>
          <a:xfrm>
            <a:off x="7852389" y="1486493"/>
            <a:ext cx="3810330" cy="2176461"/>
          </a:xfrm>
          <a:prstGeom prst="rect">
            <a:avLst/>
          </a:prstGeom>
        </p:spPr>
      </p:pic>
      <p:pic>
        <p:nvPicPr>
          <p:cNvPr id="4" name="Afbeelding 3">
            <a:extLst>
              <a:ext uri="{FF2B5EF4-FFF2-40B4-BE49-F238E27FC236}">
                <a16:creationId xmlns:a16="http://schemas.microsoft.com/office/drawing/2014/main" id="{905DB85C-226F-902F-9ECB-37B7A3F34221}"/>
              </a:ext>
            </a:extLst>
          </p:cNvPr>
          <p:cNvPicPr>
            <a:picLocks noChangeAspect="1"/>
          </p:cNvPicPr>
          <p:nvPr/>
        </p:nvPicPr>
        <p:blipFill>
          <a:blip r:embed="rId5"/>
          <a:stretch>
            <a:fillRect/>
          </a:stretch>
        </p:blipFill>
        <p:spPr>
          <a:xfrm>
            <a:off x="9563944" y="4602036"/>
            <a:ext cx="2700762" cy="2085013"/>
          </a:xfrm>
          <a:prstGeom prst="rect">
            <a:avLst/>
          </a:prstGeom>
        </p:spPr>
      </p:pic>
    </p:spTree>
    <p:extLst>
      <p:ext uri="{BB962C8B-B14F-4D97-AF65-F5344CB8AC3E}">
        <p14:creationId xmlns:p14="http://schemas.microsoft.com/office/powerpoint/2010/main" val="410556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9F07F8E6-C18E-4D4A-B08E-B05715721854}"/>
              </a:ext>
            </a:extLst>
          </p:cNvPr>
          <p:cNvSpPr>
            <a:spLocks noGrp="1" noChangeArrowheads="1"/>
          </p:cNvSpPr>
          <p:nvPr>
            <p:ph type="title"/>
          </p:nvPr>
        </p:nvSpPr>
        <p:spPr/>
        <p:txBody>
          <a:bodyPr/>
          <a:lstStyle/>
          <a:p>
            <a:pPr algn="ctr"/>
            <a:r>
              <a:rPr lang="nl-NL" altLang="nl-NL" sz="4800" dirty="0">
                <a:solidFill>
                  <a:srgbClr val="A64758"/>
                </a:solidFill>
                <a:latin typeface="+mn-lt"/>
              </a:rPr>
              <a:t>Geeft u zorg? (mantelzorg)</a:t>
            </a:r>
          </a:p>
        </p:txBody>
      </p:sp>
      <p:sp>
        <p:nvSpPr>
          <p:cNvPr id="2" name="Tijdelijke aanduiding voor inhoud 1">
            <a:extLst>
              <a:ext uri="{FF2B5EF4-FFF2-40B4-BE49-F238E27FC236}">
                <a16:creationId xmlns:a16="http://schemas.microsoft.com/office/drawing/2014/main" id="{1295E611-5502-4C3D-91D4-BDBEE89D8C21}"/>
              </a:ext>
            </a:extLst>
          </p:cNvPr>
          <p:cNvSpPr>
            <a:spLocks noGrp="1"/>
          </p:cNvSpPr>
          <p:nvPr>
            <p:ph idx="1"/>
          </p:nvPr>
        </p:nvSpPr>
        <p:spPr>
          <a:xfrm>
            <a:off x="838200" y="1825625"/>
            <a:ext cx="9207843" cy="4351338"/>
          </a:xfrm>
        </p:spPr>
        <p:txBody>
          <a:bodyPr/>
          <a:lstStyle/>
          <a:p>
            <a:pPr marL="0" indent="0">
              <a:buNone/>
            </a:pPr>
            <a:endParaRPr lang="nl-NL" dirty="0"/>
          </a:p>
          <a:p>
            <a:pPr marL="0" indent="0">
              <a:buNone/>
            </a:pPr>
            <a:r>
              <a:rPr lang="nl-NL" dirty="0"/>
              <a:t>Alle hulp aan iemand die ziek of hulpbehoevend is, door bijvoorbeeld een partner, kind, buurman/buurvrouw</a:t>
            </a:r>
          </a:p>
          <a:p>
            <a:pPr marL="0" indent="0">
              <a:buNone/>
            </a:pPr>
            <a:endParaRPr lang="nl-NL" dirty="0"/>
          </a:p>
          <a:p>
            <a:pPr marL="0" indent="0">
              <a:buNone/>
            </a:pPr>
            <a:r>
              <a:rPr lang="nl-NL" dirty="0"/>
              <a:t>Eventueel gecombineerd met professionele zorg thuis of het sociaal team</a:t>
            </a:r>
          </a:p>
        </p:txBody>
      </p:sp>
      <p:pic>
        <p:nvPicPr>
          <p:cNvPr id="5" name="Afbeelding 4">
            <a:extLst>
              <a:ext uri="{FF2B5EF4-FFF2-40B4-BE49-F238E27FC236}">
                <a16:creationId xmlns:a16="http://schemas.microsoft.com/office/drawing/2014/main" id="{C2F2CCEC-1E40-48F1-AD0C-B7150E374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14"/>
          <a:stretch/>
        </p:blipFill>
        <p:spPr bwMode="auto">
          <a:xfrm>
            <a:off x="0" y="6516095"/>
            <a:ext cx="12192000" cy="34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D89C56ED-257A-93F4-0740-9B79BF189003}"/>
              </a:ext>
            </a:extLst>
          </p:cNvPr>
          <p:cNvPicPr>
            <a:picLocks noChangeAspect="1"/>
          </p:cNvPicPr>
          <p:nvPr/>
        </p:nvPicPr>
        <p:blipFill>
          <a:blip r:embed="rId4"/>
          <a:stretch>
            <a:fillRect/>
          </a:stretch>
        </p:blipFill>
        <p:spPr>
          <a:xfrm>
            <a:off x="9601825" y="4602036"/>
            <a:ext cx="2700762" cy="2085013"/>
          </a:xfrm>
          <a:prstGeom prst="rect">
            <a:avLst/>
          </a:prstGeom>
        </p:spPr>
      </p:pic>
    </p:spTree>
    <p:extLst>
      <p:ext uri="{BB962C8B-B14F-4D97-AF65-F5344CB8AC3E}">
        <p14:creationId xmlns:p14="http://schemas.microsoft.com/office/powerpoint/2010/main" val="1525758380"/>
      </p:ext>
    </p:extLst>
  </p:cSld>
  <p:clrMapOvr>
    <a:masterClrMapping/>
  </p:clrMapOvr>
</p:sld>
</file>

<file path=ppt/theme/theme1.xml><?xml version="1.0" encoding="utf-8"?>
<a:theme xmlns:a="http://schemas.openxmlformats.org/drawingml/2006/main" name="Kantoorthema">
  <a:themeElements>
    <a:clrScheme name="Aangepast 6">
      <a:dk1>
        <a:srgbClr val="000000"/>
      </a:dk1>
      <a:lt1>
        <a:srgbClr val="FFFFFF"/>
      </a:lt1>
      <a:dk2>
        <a:srgbClr val="A64657"/>
      </a:dk2>
      <a:lt2>
        <a:srgbClr val="E7E6E6"/>
      </a:lt2>
      <a:accent1>
        <a:srgbClr val="A64758"/>
      </a:accent1>
      <a:accent2>
        <a:srgbClr val="8EC045"/>
      </a:accent2>
      <a:accent3>
        <a:srgbClr val="2FA8E1"/>
      </a:accent3>
      <a:accent4>
        <a:srgbClr val="D2A3AB"/>
      </a:accent4>
      <a:accent5>
        <a:srgbClr val="97D3F0"/>
      </a:accent5>
      <a:accent6>
        <a:srgbClr val="C5DEA1"/>
      </a:accent6>
      <a:hlink>
        <a:srgbClr val="2FA8E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0" id="{8BBF6CB7-7879-E44D-A27D-BF1FE5DB14BE}" vid="{43FB3970-ED97-2E40-B654-3C22AC6CF3C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Parkinson_Vereniging</Template>
  <TotalTime>981</TotalTime>
  <Words>3586</Words>
  <Application>Microsoft Office PowerPoint</Application>
  <PresentationFormat>Breedbeeld</PresentationFormat>
  <Paragraphs>283</Paragraphs>
  <Slides>32</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Arial</vt:lpstr>
      <vt:lpstr>Calibri</vt:lpstr>
      <vt:lpstr>Calibri Light</vt:lpstr>
      <vt:lpstr>Helvetica</vt:lpstr>
      <vt:lpstr>Wingdings</vt:lpstr>
      <vt:lpstr>Kantoorthema</vt:lpstr>
      <vt:lpstr>Samen staan we sterker</vt:lpstr>
      <vt:lpstr>Uw wensen in de latere levensfase en hoe maakt u die bespreekbaar?</vt:lpstr>
      <vt:lpstr>Waarom deze bijeenkomst?</vt:lpstr>
      <vt:lpstr>Wat bespreken we vandaag?</vt:lpstr>
      <vt:lpstr>Film fragment</vt:lpstr>
      <vt:lpstr>Stelling </vt:lpstr>
      <vt:lpstr>Wat is palliatieve zorg? </vt:lpstr>
      <vt:lpstr>Mogelijkheden zorg thuis</vt:lpstr>
      <vt:lpstr>Geeft u zorg? (mantelzorg)</vt:lpstr>
      <vt:lpstr>Ondersteuning van mantelzorger</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lpstr>Onderlinge uitwisseling en ervaringen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de titel invoeren</dc:title>
  <dc:creator>Nynke de Monchy - Parkinson Vereniging</dc:creator>
  <cp:lastModifiedBy>Coby Pronk - Parkinson Vereniging</cp:lastModifiedBy>
  <cp:revision>74</cp:revision>
  <dcterms:created xsi:type="dcterms:W3CDTF">2021-11-16T13:09:17Z</dcterms:created>
  <dcterms:modified xsi:type="dcterms:W3CDTF">2023-11-20T11:39:46Z</dcterms:modified>
</cp:coreProperties>
</file>