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4" r:id="rId3"/>
    <p:sldId id="257" r:id="rId4"/>
    <p:sldId id="261" r:id="rId5"/>
    <p:sldId id="262" r:id="rId6"/>
    <p:sldId id="264" r:id="rId7"/>
    <p:sldId id="275" r:id="rId8"/>
    <p:sldId id="273" r:id="rId9"/>
    <p:sldId id="274" r:id="rId10"/>
    <p:sldId id="279" r:id="rId11"/>
    <p:sldId id="280" r:id="rId12"/>
    <p:sldId id="276" r:id="rId13"/>
    <p:sldId id="266" r:id="rId14"/>
    <p:sldId id="277" r:id="rId15"/>
    <p:sldId id="278" r:id="rId16"/>
    <p:sldId id="291" r:id="rId17"/>
    <p:sldId id="286" r:id="rId18"/>
    <p:sldId id="287" r:id="rId19"/>
    <p:sldId id="290" r:id="rId20"/>
    <p:sldId id="288" r:id="rId21"/>
    <p:sldId id="289" r:id="rId22"/>
    <p:sldId id="281" r:id="rId23"/>
    <p:sldId id="285" r:id="rId24"/>
    <p:sldId id="267" r:id="rId25"/>
    <p:sldId id="268" r:id="rId26"/>
    <p:sldId id="269" r:id="rId27"/>
    <p:sldId id="270" r:id="rId28"/>
    <p:sldId id="271" r:id="rId29"/>
  </p:sldIdLst>
  <p:sldSz cx="12192000" cy="6858000"/>
  <p:notesSz cx="6889750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1D409B-2986-430E-83AE-25D0F3A383CE}" v="1" dt="2025-06-10T10:51:38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38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al Lambooij Talrijk coaching en ergotherapie" userId="5c8bef7b1cf07495" providerId="LiveId" clId="{E11D409B-2986-430E-83AE-25D0F3A383CE}"/>
    <pc:docChg chg="custSel addSld delSld modSld">
      <pc:chgData name="Chantal Lambooij Talrijk coaching en ergotherapie" userId="5c8bef7b1cf07495" providerId="LiveId" clId="{E11D409B-2986-430E-83AE-25D0F3A383CE}" dt="2025-06-10T10:52:52.473" v="92" actId="26606"/>
      <pc:docMkLst>
        <pc:docMk/>
      </pc:docMkLst>
      <pc:sldChg chg="addSp delSp modSp mod setBg">
        <pc:chgData name="Chantal Lambooij Talrijk coaching en ergotherapie" userId="5c8bef7b1cf07495" providerId="LiveId" clId="{E11D409B-2986-430E-83AE-25D0F3A383CE}" dt="2025-06-10T10:52:52.473" v="92" actId="26606"/>
        <pc:sldMkLst>
          <pc:docMk/>
          <pc:sldMk cId="189096546" sldId="286"/>
        </pc:sldMkLst>
        <pc:spChg chg="mod">
          <ac:chgData name="Chantal Lambooij Talrijk coaching en ergotherapie" userId="5c8bef7b1cf07495" providerId="LiveId" clId="{E11D409B-2986-430E-83AE-25D0F3A383CE}" dt="2025-06-10T10:52:52.473" v="92" actId="26606"/>
          <ac:spMkLst>
            <pc:docMk/>
            <pc:sldMk cId="189096546" sldId="286"/>
            <ac:spMk id="2" creationId="{C0C0848D-43C1-4608-430B-E679DEB82605}"/>
          </ac:spMkLst>
        </pc:spChg>
        <pc:spChg chg="del">
          <ac:chgData name="Chantal Lambooij Talrijk coaching en ergotherapie" userId="5c8bef7b1cf07495" providerId="LiveId" clId="{E11D409B-2986-430E-83AE-25D0F3A383CE}" dt="2025-06-10T10:52:52.473" v="92" actId="26606"/>
          <ac:spMkLst>
            <pc:docMk/>
            <pc:sldMk cId="189096546" sldId="286"/>
            <ac:spMk id="3" creationId="{C07E78D6-9609-A311-A483-CED779BE2ECE}"/>
          </ac:spMkLst>
        </pc:spChg>
        <pc:spChg chg="add">
          <ac:chgData name="Chantal Lambooij Talrijk coaching en ergotherapie" userId="5c8bef7b1cf07495" providerId="LiveId" clId="{E11D409B-2986-430E-83AE-25D0F3A383CE}" dt="2025-06-10T10:52:52.473" v="92" actId="26606"/>
          <ac:spMkLst>
            <pc:docMk/>
            <pc:sldMk cId="189096546" sldId="286"/>
            <ac:spMk id="9" creationId="{600DC1B0-7E1A-BD02-3F93-19E6B1B75075}"/>
          </ac:spMkLst>
        </pc:spChg>
        <pc:graphicFrameChg chg="add">
          <ac:chgData name="Chantal Lambooij Talrijk coaching en ergotherapie" userId="5c8bef7b1cf07495" providerId="LiveId" clId="{E11D409B-2986-430E-83AE-25D0F3A383CE}" dt="2025-06-10T10:52:52.473" v="92" actId="26606"/>
          <ac:graphicFrameMkLst>
            <pc:docMk/>
            <pc:sldMk cId="189096546" sldId="286"/>
            <ac:graphicFrameMk id="5" creationId="{EBEA48D9-DCE5-B845-BEEC-717E09EA8B81}"/>
          </ac:graphicFrameMkLst>
        </pc:graphicFrameChg>
      </pc:sldChg>
      <pc:sldChg chg="addSp delSp modSp new mod setBg">
        <pc:chgData name="Chantal Lambooij Talrijk coaching en ergotherapie" userId="5c8bef7b1cf07495" providerId="LiveId" clId="{E11D409B-2986-430E-83AE-25D0F3A383CE}" dt="2025-06-10T10:52:39.482" v="91" actId="26606"/>
        <pc:sldMkLst>
          <pc:docMk/>
          <pc:sldMk cId="1232289967" sldId="291"/>
        </pc:sldMkLst>
        <pc:spChg chg="mod">
          <ac:chgData name="Chantal Lambooij Talrijk coaching en ergotherapie" userId="5c8bef7b1cf07495" providerId="LiveId" clId="{E11D409B-2986-430E-83AE-25D0F3A383CE}" dt="2025-06-10T10:52:39.482" v="91" actId="26606"/>
          <ac:spMkLst>
            <pc:docMk/>
            <pc:sldMk cId="1232289967" sldId="291"/>
            <ac:spMk id="2" creationId="{5957F038-6F0C-DEE0-E173-D7A99FEAC823}"/>
          </ac:spMkLst>
        </pc:spChg>
        <pc:spChg chg="del mod">
          <ac:chgData name="Chantal Lambooij Talrijk coaching en ergotherapie" userId="5c8bef7b1cf07495" providerId="LiveId" clId="{E11D409B-2986-430E-83AE-25D0F3A383CE}" dt="2025-06-10T10:52:39.482" v="91" actId="26606"/>
          <ac:spMkLst>
            <pc:docMk/>
            <pc:sldMk cId="1232289967" sldId="291"/>
            <ac:spMk id="3" creationId="{35543800-6F70-4782-2A3F-D89A6F34FEEA}"/>
          </ac:spMkLst>
        </pc:spChg>
        <pc:spChg chg="add">
          <ac:chgData name="Chantal Lambooij Talrijk coaching en ergotherapie" userId="5c8bef7b1cf07495" providerId="LiveId" clId="{E11D409B-2986-430E-83AE-25D0F3A383CE}" dt="2025-06-10T10:52:39.482" v="91" actId="26606"/>
          <ac:spMkLst>
            <pc:docMk/>
            <pc:sldMk cId="1232289967" sldId="291"/>
            <ac:spMk id="9" creationId="{600DC1B0-7E1A-BD02-3F93-19E6B1B75075}"/>
          </ac:spMkLst>
        </pc:spChg>
        <pc:graphicFrameChg chg="add">
          <ac:chgData name="Chantal Lambooij Talrijk coaching en ergotherapie" userId="5c8bef7b1cf07495" providerId="LiveId" clId="{E11D409B-2986-430E-83AE-25D0F3A383CE}" dt="2025-06-10T10:52:39.482" v="91" actId="26606"/>
          <ac:graphicFrameMkLst>
            <pc:docMk/>
            <pc:sldMk cId="1232289967" sldId="291"/>
            <ac:graphicFrameMk id="5" creationId="{BEA45D5A-9295-1C61-EBA3-4B9C80EAEB9B}"/>
          </ac:graphicFrameMkLst>
        </pc:graphicFrameChg>
      </pc:sldChg>
      <pc:sldChg chg="new del">
        <pc:chgData name="Chantal Lambooij Talrijk coaching en ergotherapie" userId="5c8bef7b1cf07495" providerId="LiveId" clId="{E11D409B-2986-430E-83AE-25D0F3A383CE}" dt="2025-06-10T10:51:40.722" v="89" actId="47"/>
        <pc:sldMkLst>
          <pc:docMk/>
          <pc:sldMk cId="3360127655" sldId="292"/>
        </pc:sldMkLst>
      </pc:sldChg>
      <pc:sldChg chg="delSp add del setBg delDesignElem">
        <pc:chgData name="Chantal Lambooij Talrijk coaching en ergotherapie" userId="5c8bef7b1cf07495" providerId="LiveId" clId="{E11D409B-2986-430E-83AE-25D0F3A383CE}" dt="2025-06-10T10:51:48.075" v="90" actId="47"/>
        <pc:sldMkLst>
          <pc:docMk/>
          <pc:sldMk cId="2521425624" sldId="293"/>
        </pc:sldMkLst>
        <pc:spChg chg="del">
          <ac:chgData name="Chantal Lambooij Talrijk coaching en ergotherapie" userId="5c8bef7b1cf07495" providerId="LiveId" clId="{E11D409B-2986-430E-83AE-25D0F3A383CE}" dt="2025-06-10T10:51:38.125" v="88"/>
          <ac:spMkLst>
            <pc:docMk/>
            <pc:sldMk cId="2521425624" sldId="293"/>
            <ac:spMk id="10" creationId="{D3548554-0824-D5A0-EDED-B27538487C1E}"/>
          </ac:spMkLst>
        </pc:spChg>
        <pc:grpChg chg="del">
          <ac:chgData name="Chantal Lambooij Talrijk coaching en ergotherapie" userId="5c8bef7b1cf07495" providerId="LiveId" clId="{E11D409B-2986-430E-83AE-25D0F3A383CE}" dt="2025-06-10T10:51:38.125" v="88"/>
          <ac:grpSpMkLst>
            <pc:docMk/>
            <pc:sldMk cId="2521425624" sldId="293"/>
            <ac:grpSpMk id="12" creationId="{6DD088E6-ED84-6B97-15A4-1DFAE0938589}"/>
          </ac:grpSpMkLst>
        </pc:gr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2BD3A0-77E6-4974-B5C2-7C2962F4D3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218EB2B-7EEF-4CE4-B9E2-6BF014387F9A}">
      <dgm:prSet/>
      <dgm:spPr/>
      <dgm:t>
        <a:bodyPr/>
        <a:lstStyle/>
        <a:p>
          <a:r>
            <a:rPr lang="nl-NL"/>
            <a:t>Zijn er nog vragen? </a:t>
          </a:r>
          <a:endParaRPr lang="en-US"/>
        </a:p>
      </dgm:t>
    </dgm:pt>
    <dgm:pt modelId="{100E5130-8CC2-4315-8C0D-9C1974959144}" type="parTrans" cxnId="{41E35F57-5319-4BFF-9308-D55687AB6107}">
      <dgm:prSet/>
      <dgm:spPr/>
      <dgm:t>
        <a:bodyPr/>
        <a:lstStyle/>
        <a:p>
          <a:endParaRPr lang="en-US"/>
        </a:p>
      </dgm:t>
    </dgm:pt>
    <dgm:pt modelId="{DA619F44-B458-4A39-9560-81376C233F9B}" type="sibTrans" cxnId="{41E35F57-5319-4BFF-9308-D55687AB6107}">
      <dgm:prSet/>
      <dgm:spPr/>
      <dgm:t>
        <a:bodyPr/>
        <a:lstStyle/>
        <a:p>
          <a:endParaRPr lang="en-US"/>
        </a:p>
      </dgm:t>
    </dgm:pt>
    <dgm:pt modelId="{0ACFA96B-7C34-43C9-864C-F4DE7FE4EC56}">
      <dgm:prSet/>
      <dgm:spPr/>
      <dgm:t>
        <a:bodyPr/>
        <a:lstStyle/>
        <a:p>
          <a:r>
            <a:rPr lang="nl-NL"/>
            <a:t>Zo niet, dan gaan we pauzeren en daarna aan de slag!!</a:t>
          </a:r>
          <a:endParaRPr lang="en-US"/>
        </a:p>
      </dgm:t>
    </dgm:pt>
    <dgm:pt modelId="{6382E9A2-7780-4A46-9D9D-CFBF471366A8}" type="parTrans" cxnId="{CA7975A2-2BB7-416E-BFFA-0DD979E9BD8A}">
      <dgm:prSet/>
      <dgm:spPr/>
      <dgm:t>
        <a:bodyPr/>
        <a:lstStyle/>
        <a:p>
          <a:endParaRPr lang="en-US"/>
        </a:p>
      </dgm:t>
    </dgm:pt>
    <dgm:pt modelId="{DC7AAEAB-99FF-4BA1-91EA-57EA3D6774B2}" type="sibTrans" cxnId="{CA7975A2-2BB7-416E-BFFA-0DD979E9BD8A}">
      <dgm:prSet/>
      <dgm:spPr/>
      <dgm:t>
        <a:bodyPr/>
        <a:lstStyle/>
        <a:p>
          <a:endParaRPr lang="en-US"/>
        </a:p>
      </dgm:t>
    </dgm:pt>
    <dgm:pt modelId="{21FD028D-9F30-48C4-A87E-1FBFFAF71203}" type="pres">
      <dgm:prSet presAssocID="{5B2BD3A0-77E6-4974-B5C2-7C2962F4D389}" presName="root" presStyleCnt="0">
        <dgm:presLayoutVars>
          <dgm:dir/>
          <dgm:resizeHandles val="exact"/>
        </dgm:presLayoutVars>
      </dgm:prSet>
      <dgm:spPr/>
    </dgm:pt>
    <dgm:pt modelId="{4BB265EA-B0F2-4106-A6F9-1360656FA1C5}" type="pres">
      <dgm:prSet presAssocID="{8218EB2B-7EEF-4CE4-B9E2-6BF014387F9A}" presName="compNode" presStyleCnt="0"/>
      <dgm:spPr/>
    </dgm:pt>
    <dgm:pt modelId="{31DF174D-7987-4A98-A80D-1207631C9848}" type="pres">
      <dgm:prSet presAssocID="{8218EB2B-7EEF-4CE4-B9E2-6BF014387F9A}" presName="bgRect" presStyleLbl="bgShp" presStyleIdx="0" presStyleCnt="2"/>
      <dgm:spPr/>
    </dgm:pt>
    <dgm:pt modelId="{3E45099E-A343-42B9-B6D9-E788298C7D55}" type="pres">
      <dgm:prSet presAssocID="{8218EB2B-7EEF-4CE4-B9E2-6BF014387F9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A05A3745-8E32-42BD-A6D8-33E64FE4B910}" type="pres">
      <dgm:prSet presAssocID="{8218EB2B-7EEF-4CE4-B9E2-6BF014387F9A}" presName="spaceRect" presStyleCnt="0"/>
      <dgm:spPr/>
    </dgm:pt>
    <dgm:pt modelId="{FEE7DFAC-B32B-4D07-993A-93DFEDC1203C}" type="pres">
      <dgm:prSet presAssocID="{8218EB2B-7EEF-4CE4-B9E2-6BF014387F9A}" presName="parTx" presStyleLbl="revTx" presStyleIdx="0" presStyleCnt="2">
        <dgm:presLayoutVars>
          <dgm:chMax val="0"/>
          <dgm:chPref val="0"/>
        </dgm:presLayoutVars>
      </dgm:prSet>
      <dgm:spPr/>
    </dgm:pt>
    <dgm:pt modelId="{1C5AB3A0-30ED-4493-96FA-06D162F55DBA}" type="pres">
      <dgm:prSet presAssocID="{DA619F44-B458-4A39-9560-81376C233F9B}" presName="sibTrans" presStyleCnt="0"/>
      <dgm:spPr/>
    </dgm:pt>
    <dgm:pt modelId="{A56A14AD-33B1-4A76-995E-5A789F39CFEF}" type="pres">
      <dgm:prSet presAssocID="{0ACFA96B-7C34-43C9-864C-F4DE7FE4EC56}" presName="compNode" presStyleCnt="0"/>
      <dgm:spPr/>
    </dgm:pt>
    <dgm:pt modelId="{CFE1FE8F-AE92-4243-B2BD-B5B0730395DB}" type="pres">
      <dgm:prSet presAssocID="{0ACFA96B-7C34-43C9-864C-F4DE7FE4EC56}" presName="bgRect" presStyleLbl="bgShp" presStyleIdx="1" presStyleCnt="2"/>
      <dgm:spPr/>
    </dgm:pt>
    <dgm:pt modelId="{545155C6-E2ED-4F28-904A-33313B22187C}" type="pres">
      <dgm:prSet presAssocID="{0ACFA96B-7C34-43C9-864C-F4DE7FE4EC5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len"/>
        </a:ext>
      </dgm:extLst>
    </dgm:pt>
    <dgm:pt modelId="{91B4A8C3-D77E-482E-B915-F2C5BDBFACB7}" type="pres">
      <dgm:prSet presAssocID="{0ACFA96B-7C34-43C9-864C-F4DE7FE4EC56}" presName="spaceRect" presStyleCnt="0"/>
      <dgm:spPr/>
    </dgm:pt>
    <dgm:pt modelId="{2B48E3A8-B9E3-4CA1-9AEE-D134A1B85D9B}" type="pres">
      <dgm:prSet presAssocID="{0ACFA96B-7C34-43C9-864C-F4DE7FE4EC5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CF02866-07A2-4DE2-B62B-983ACCC9793E}" type="presOf" srcId="{5B2BD3A0-77E6-4974-B5C2-7C2962F4D389}" destId="{21FD028D-9F30-48C4-A87E-1FBFFAF71203}" srcOrd="0" destOrd="0" presId="urn:microsoft.com/office/officeart/2018/2/layout/IconVerticalSolidList"/>
    <dgm:cxn modelId="{41E35F57-5319-4BFF-9308-D55687AB6107}" srcId="{5B2BD3A0-77E6-4974-B5C2-7C2962F4D389}" destId="{8218EB2B-7EEF-4CE4-B9E2-6BF014387F9A}" srcOrd="0" destOrd="0" parTransId="{100E5130-8CC2-4315-8C0D-9C1974959144}" sibTransId="{DA619F44-B458-4A39-9560-81376C233F9B}"/>
    <dgm:cxn modelId="{CA7975A2-2BB7-416E-BFFA-0DD979E9BD8A}" srcId="{5B2BD3A0-77E6-4974-B5C2-7C2962F4D389}" destId="{0ACFA96B-7C34-43C9-864C-F4DE7FE4EC56}" srcOrd="1" destOrd="0" parTransId="{6382E9A2-7780-4A46-9D9D-CFBF471366A8}" sibTransId="{DC7AAEAB-99FF-4BA1-91EA-57EA3D6774B2}"/>
    <dgm:cxn modelId="{52E6A4AF-1BC3-4D8B-AE0A-ED7F0945DD44}" type="presOf" srcId="{8218EB2B-7EEF-4CE4-B9E2-6BF014387F9A}" destId="{FEE7DFAC-B32B-4D07-993A-93DFEDC1203C}" srcOrd="0" destOrd="0" presId="urn:microsoft.com/office/officeart/2018/2/layout/IconVerticalSolidList"/>
    <dgm:cxn modelId="{71D92BEF-E8AB-4D9E-BF9C-AEF8684C601B}" type="presOf" srcId="{0ACFA96B-7C34-43C9-864C-F4DE7FE4EC56}" destId="{2B48E3A8-B9E3-4CA1-9AEE-D134A1B85D9B}" srcOrd="0" destOrd="0" presId="urn:microsoft.com/office/officeart/2018/2/layout/IconVerticalSolidList"/>
    <dgm:cxn modelId="{4CF313DA-2386-4762-8F7E-7586C363B963}" type="presParOf" srcId="{21FD028D-9F30-48C4-A87E-1FBFFAF71203}" destId="{4BB265EA-B0F2-4106-A6F9-1360656FA1C5}" srcOrd="0" destOrd="0" presId="urn:microsoft.com/office/officeart/2018/2/layout/IconVerticalSolidList"/>
    <dgm:cxn modelId="{5F1FAF21-B40A-4D31-A9F6-E1B999EB1219}" type="presParOf" srcId="{4BB265EA-B0F2-4106-A6F9-1360656FA1C5}" destId="{31DF174D-7987-4A98-A80D-1207631C9848}" srcOrd="0" destOrd="0" presId="urn:microsoft.com/office/officeart/2018/2/layout/IconVerticalSolidList"/>
    <dgm:cxn modelId="{4EA04DEB-2222-455A-9553-FC7A4F3DF07E}" type="presParOf" srcId="{4BB265EA-B0F2-4106-A6F9-1360656FA1C5}" destId="{3E45099E-A343-42B9-B6D9-E788298C7D55}" srcOrd="1" destOrd="0" presId="urn:microsoft.com/office/officeart/2018/2/layout/IconVerticalSolidList"/>
    <dgm:cxn modelId="{15EFBF7D-DF38-44BF-BAE8-C094C354477B}" type="presParOf" srcId="{4BB265EA-B0F2-4106-A6F9-1360656FA1C5}" destId="{A05A3745-8E32-42BD-A6D8-33E64FE4B910}" srcOrd="2" destOrd="0" presId="urn:microsoft.com/office/officeart/2018/2/layout/IconVerticalSolidList"/>
    <dgm:cxn modelId="{E3D2D8E2-C101-4699-A028-6441B8614EBC}" type="presParOf" srcId="{4BB265EA-B0F2-4106-A6F9-1360656FA1C5}" destId="{FEE7DFAC-B32B-4D07-993A-93DFEDC1203C}" srcOrd="3" destOrd="0" presId="urn:microsoft.com/office/officeart/2018/2/layout/IconVerticalSolidList"/>
    <dgm:cxn modelId="{4887F731-761D-43DA-97F1-ED57F205408C}" type="presParOf" srcId="{21FD028D-9F30-48C4-A87E-1FBFFAF71203}" destId="{1C5AB3A0-30ED-4493-96FA-06D162F55DBA}" srcOrd="1" destOrd="0" presId="urn:microsoft.com/office/officeart/2018/2/layout/IconVerticalSolidList"/>
    <dgm:cxn modelId="{948490E5-99A3-4AE7-91E2-313412F4CD44}" type="presParOf" srcId="{21FD028D-9F30-48C4-A87E-1FBFFAF71203}" destId="{A56A14AD-33B1-4A76-995E-5A789F39CFEF}" srcOrd="2" destOrd="0" presId="urn:microsoft.com/office/officeart/2018/2/layout/IconVerticalSolidList"/>
    <dgm:cxn modelId="{1C60BFC4-F111-4DC6-9A73-C1D76C7F5BD9}" type="presParOf" srcId="{A56A14AD-33B1-4A76-995E-5A789F39CFEF}" destId="{CFE1FE8F-AE92-4243-B2BD-B5B0730395DB}" srcOrd="0" destOrd="0" presId="urn:microsoft.com/office/officeart/2018/2/layout/IconVerticalSolidList"/>
    <dgm:cxn modelId="{806514C8-0BD4-462C-B6EA-D4CF5C7BB3BE}" type="presParOf" srcId="{A56A14AD-33B1-4A76-995E-5A789F39CFEF}" destId="{545155C6-E2ED-4F28-904A-33313B22187C}" srcOrd="1" destOrd="0" presId="urn:microsoft.com/office/officeart/2018/2/layout/IconVerticalSolidList"/>
    <dgm:cxn modelId="{21CFD854-C6B4-4C7F-A9D3-07B69A5E4C5A}" type="presParOf" srcId="{A56A14AD-33B1-4A76-995E-5A789F39CFEF}" destId="{91B4A8C3-D77E-482E-B915-F2C5BDBFACB7}" srcOrd="2" destOrd="0" presId="urn:microsoft.com/office/officeart/2018/2/layout/IconVerticalSolidList"/>
    <dgm:cxn modelId="{691A5974-D6A6-4333-8CEB-089ABBCA738C}" type="presParOf" srcId="{A56A14AD-33B1-4A76-995E-5A789F39CFEF}" destId="{2B48E3A8-B9E3-4CA1-9AEE-D134A1B85D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806FA-9DD1-4924-A442-059F57093F4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ADEB518-6D05-4F6A-8709-CE67216202D7}">
      <dgm:prSet/>
      <dgm:spPr/>
      <dgm:t>
        <a:bodyPr/>
        <a:lstStyle/>
        <a:p>
          <a:r>
            <a:rPr lang="nl-NL"/>
            <a:t>Dagelijks spier,- mobiliteits- en balansoefeningen </a:t>
          </a:r>
          <a:endParaRPr lang="en-US"/>
        </a:p>
      </dgm:t>
    </dgm:pt>
    <dgm:pt modelId="{3FDDE666-6264-4403-9772-BB4BE88DB45F}" type="parTrans" cxnId="{EE56C2EA-2686-4882-B68C-D06569EF5850}">
      <dgm:prSet/>
      <dgm:spPr/>
      <dgm:t>
        <a:bodyPr/>
        <a:lstStyle/>
        <a:p>
          <a:endParaRPr lang="en-US"/>
        </a:p>
      </dgm:t>
    </dgm:pt>
    <dgm:pt modelId="{7E5BDE55-7E2A-45BB-9E3C-8C85C5AFFF81}" type="sibTrans" cxnId="{EE56C2EA-2686-4882-B68C-D06569EF5850}">
      <dgm:prSet/>
      <dgm:spPr/>
      <dgm:t>
        <a:bodyPr/>
        <a:lstStyle/>
        <a:p>
          <a:endParaRPr lang="en-US"/>
        </a:p>
      </dgm:t>
    </dgm:pt>
    <dgm:pt modelId="{CAB26632-D6B2-4DF0-A26F-5A8D344CFFF9}">
      <dgm:prSet/>
      <dgm:spPr/>
      <dgm:t>
        <a:bodyPr/>
        <a:lstStyle/>
        <a:p>
          <a:r>
            <a:rPr lang="nl-NL"/>
            <a:t>Gerichte krachttraining </a:t>
          </a:r>
          <a:endParaRPr lang="en-US"/>
        </a:p>
      </dgm:t>
    </dgm:pt>
    <dgm:pt modelId="{A41C37B5-A885-4A01-B373-C39F1384BBB9}" type="parTrans" cxnId="{F9668F99-0E58-4A41-B377-53D742C62DFD}">
      <dgm:prSet/>
      <dgm:spPr/>
      <dgm:t>
        <a:bodyPr/>
        <a:lstStyle/>
        <a:p>
          <a:endParaRPr lang="en-US"/>
        </a:p>
      </dgm:t>
    </dgm:pt>
    <dgm:pt modelId="{313D37B1-BE6B-4F31-BE74-38E2238AF351}" type="sibTrans" cxnId="{F9668F99-0E58-4A41-B377-53D742C62DFD}">
      <dgm:prSet/>
      <dgm:spPr/>
      <dgm:t>
        <a:bodyPr/>
        <a:lstStyle/>
        <a:p>
          <a:endParaRPr lang="en-US"/>
        </a:p>
      </dgm:t>
    </dgm:pt>
    <dgm:pt modelId="{E4259838-B198-4D3D-93D3-83CA85D154E8}">
      <dgm:prSet/>
      <dgm:spPr/>
      <dgm:t>
        <a:bodyPr/>
        <a:lstStyle/>
        <a:p>
          <a:r>
            <a:rPr lang="nl-NL"/>
            <a:t>Mobiliteitsoefeningen </a:t>
          </a:r>
          <a:endParaRPr lang="en-US"/>
        </a:p>
      </dgm:t>
    </dgm:pt>
    <dgm:pt modelId="{D4B9E539-C69F-4D7E-99A0-B50F1256A921}" type="parTrans" cxnId="{06547322-D2F3-41A3-9D93-35CF3265BD76}">
      <dgm:prSet/>
      <dgm:spPr/>
      <dgm:t>
        <a:bodyPr/>
        <a:lstStyle/>
        <a:p>
          <a:endParaRPr lang="en-US"/>
        </a:p>
      </dgm:t>
    </dgm:pt>
    <dgm:pt modelId="{14F5DEB7-E1CA-4AD7-B127-F3FD7015AF97}" type="sibTrans" cxnId="{06547322-D2F3-41A3-9D93-35CF3265BD76}">
      <dgm:prSet/>
      <dgm:spPr/>
      <dgm:t>
        <a:bodyPr/>
        <a:lstStyle/>
        <a:p>
          <a:endParaRPr lang="en-US"/>
        </a:p>
      </dgm:t>
    </dgm:pt>
    <dgm:pt modelId="{AA939A0F-C50E-4902-A602-D2B23719BCFC}">
      <dgm:prSet/>
      <dgm:spPr/>
      <dgm:t>
        <a:bodyPr/>
        <a:lstStyle/>
        <a:p>
          <a:r>
            <a:rPr lang="nl-NL"/>
            <a:t>Rol van de fysiotherapeut</a:t>
          </a:r>
          <a:endParaRPr lang="en-US"/>
        </a:p>
      </dgm:t>
    </dgm:pt>
    <dgm:pt modelId="{0D3932F9-DA7E-41C7-8777-C0233E0D91EF}" type="parTrans" cxnId="{0D08B7A2-5CBB-473A-9F92-5185F7FADCE9}">
      <dgm:prSet/>
      <dgm:spPr/>
      <dgm:t>
        <a:bodyPr/>
        <a:lstStyle/>
        <a:p>
          <a:endParaRPr lang="en-US"/>
        </a:p>
      </dgm:t>
    </dgm:pt>
    <dgm:pt modelId="{9FE8FD9A-83D9-4313-BA89-5F60588D7B2E}" type="sibTrans" cxnId="{0D08B7A2-5CBB-473A-9F92-5185F7FADCE9}">
      <dgm:prSet/>
      <dgm:spPr/>
      <dgm:t>
        <a:bodyPr/>
        <a:lstStyle/>
        <a:p>
          <a:endParaRPr lang="en-US"/>
        </a:p>
      </dgm:t>
    </dgm:pt>
    <dgm:pt modelId="{D5D2DF43-F848-46B2-9E4F-9654E294C157}">
      <dgm:prSet/>
      <dgm:spPr/>
      <dgm:t>
        <a:bodyPr/>
        <a:lstStyle/>
        <a:p>
          <a:r>
            <a:rPr lang="nl-NL"/>
            <a:t>Valpreventiecursus </a:t>
          </a:r>
          <a:endParaRPr lang="en-US"/>
        </a:p>
      </dgm:t>
    </dgm:pt>
    <dgm:pt modelId="{0A7194CA-37DA-4F23-930D-61A42A30C405}" type="parTrans" cxnId="{F7F9313F-5AE5-4070-A47A-BB0670467CCF}">
      <dgm:prSet/>
      <dgm:spPr/>
      <dgm:t>
        <a:bodyPr/>
        <a:lstStyle/>
        <a:p>
          <a:endParaRPr lang="en-US"/>
        </a:p>
      </dgm:t>
    </dgm:pt>
    <dgm:pt modelId="{3661BE83-3AE7-4EAF-B061-1FD686E024B1}" type="sibTrans" cxnId="{F7F9313F-5AE5-4070-A47A-BB0670467CCF}">
      <dgm:prSet/>
      <dgm:spPr/>
      <dgm:t>
        <a:bodyPr/>
        <a:lstStyle/>
        <a:p>
          <a:endParaRPr lang="en-US"/>
        </a:p>
      </dgm:t>
    </dgm:pt>
    <dgm:pt modelId="{195FAAB3-DAF9-4F28-894C-45CA84F5FC29}" type="pres">
      <dgm:prSet presAssocID="{FD3806FA-9DD1-4924-A442-059F57093F48}" presName="vert0" presStyleCnt="0">
        <dgm:presLayoutVars>
          <dgm:dir/>
          <dgm:animOne val="branch"/>
          <dgm:animLvl val="lvl"/>
        </dgm:presLayoutVars>
      </dgm:prSet>
      <dgm:spPr/>
    </dgm:pt>
    <dgm:pt modelId="{19765560-383B-4DCC-A856-4D27B69402A7}" type="pres">
      <dgm:prSet presAssocID="{9ADEB518-6D05-4F6A-8709-CE67216202D7}" presName="thickLine" presStyleLbl="alignNode1" presStyleIdx="0" presStyleCnt="5"/>
      <dgm:spPr/>
    </dgm:pt>
    <dgm:pt modelId="{8B7E99CE-482D-4EC3-A846-4FA27E433DC2}" type="pres">
      <dgm:prSet presAssocID="{9ADEB518-6D05-4F6A-8709-CE67216202D7}" presName="horz1" presStyleCnt="0"/>
      <dgm:spPr/>
    </dgm:pt>
    <dgm:pt modelId="{6C547B37-08CC-4156-844D-1C5D1CEAD2CD}" type="pres">
      <dgm:prSet presAssocID="{9ADEB518-6D05-4F6A-8709-CE67216202D7}" presName="tx1" presStyleLbl="revTx" presStyleIdx="0" presStyleCnt="5"/>
      <dgm:spPr/>
    </dgm:pt>
    <dgm:pt modelId="{9908DD95-0BDE-4084-B91F-A6C67ADD5B15}" type="pres">
      <dgm:prSet presAssocID="{9ADEB518-6D05-4F6A-8709-CE67216202D7}" presName="vert1" presStyleCnt="0"/>
      <dgm:spPr/>
    </dgm:pt>
    <dgm:pt modelId="{008C5D16-E532-47BF-B66A-D25838A77352}" type="pres">
      <dgm:prSet presAssocID="{CAB26632-D6B2-4DF0-A26F-5A8D344CFFF9}" presName="thickLine" presStyleLbl="alignNode1" presStyleIdx="1" presStyleCnt="5"/>
      <dgm:spPr/>
    </dgm:pt>
    <dgm:pt modelId="{6EE95E22-08B5-44AD-B2B6-4EBF9FECF2B0}" type="pres">
      <dgm:prSet presAssocID="{CAB26632-D6B2-4DF0-A26F-5A8D344CFFF9}" presName="horz1" presStyleCnt="0"/>
      <dgm:spPr/>
    </dgm:pt>
    <dgm:pt modelId="{935B2935-B4AC-4DA5-8ADF-A22542B33304}" type="pres">
      <dgm:prSet presAssocID="{CAB26632-D6B2-4DF0-A26F-5A8D344CFFF9}" presName="tx1" presStyleLbl="revTx" presStyleIdx="1" presStyleCnt="5"/>
      <dgm:spPr/>
    </dgm:pt>
    <dgm:pt modelId="{B797D9F1-76D1-43AE-8709-E81B8EDD7451}" type="pres">
      <dgm:prSet presAssocID="{CAB26632-D6B2-4DF0-A26F-5A8D344CFFF9}" presName="vert1" presStyleCnt="0"/>
      <dgm:spPr/>
    </dgm:pt>
    <dgm:pt modelId="{1F731973-52F5-4EE5-B55E-2230AE9403B5}" type="pres">
      <dgm:prSet presAssocID="{E4259838-B198-4D3D-93D3-83CA85D154E8}" presName="thickLine" presStyleLbl="alignNode1" presStyleIdx="2" presStyleCnt="5"/>
      <dgm:spPr/>
    </dgm:pt>
    <dgm:pt modelId="{EBE014FF-211D-4CE1-BA9D-00B74975936A}" type="pres">
      <dgm:prSet presAssocID="{E4259838-B198-4D3D-93D3-83CA85D154E8}" presName="horz1" presStyleCnt="0"/>
      <dgm:spPr/>
    </dgm:pt>
    <dgm:pt modelId="{E884E601-AB79-474A-B867-21EDD849E787}" type="pres">
      <dgm:prSet presAssocID="{E4259838-B198-4D3D-93D3-83CA85D154E8}" presName="tx1" presStyleLbl="revTx" presStyleIdx="2" presStyleCnt="5"/>
      <dgm:spPr/>
    </dgm:pt>
    <dgm:pt modelId="{B68D6BB1-8942-418C-BDA6-53965A35F6A8}" type="pres">
      <dgm:prSet presAssocID="{E4259838-B198-4D3D-93D3-83CA85D154E8}" presName="vert1" presStyleCnt="0"/>
      <dgm:spPr/>
    </dgm:pt>
    <dgm:pt modelId="{C71D7A66-7C25-4FC7-9BAE-A490B853EBE8}" type="pres">
      <dgm:prSet presAssocID="{AA939A0F-C50E-4902-A602-D2B23719BCFC}" presName="thickLine" presStyleLbl="alignNode1" presStyleIdx="3" presStyleCnt="5"/>
      <dgm:spPr/>
    </dgm:pt>
    <dgm:pt modelId="{08F61F55-7AE3-4334-9176-85DDB3B14B88}" type="pres">
      <dgm:prSet presAssocID="{AA939A0F-C50E-4902-A602-D2B23719BCFC}" presName="horz1" presStyleCnt="0"/>
      <dgm:spPr/>
    </dgm:pt>
    <dgm:pt modelId="{14D842A0-F1E4-45D7-A0C6-DEC48207831C}" type="pres">
      <dgm:prSet presAssocID="{AA939A0F-C50E-4902-A602-D2B23719BCFC}" presName="tx1" presStyleLbl="revTx" presStyleIdx="3" presStyleCnt="5"/>
      <dgm:spPr/>
    </dgm:pt>
    <dgm:pt modelId="{72FEC227-26CC-4DCE-AE36-AE6F6CF95F96}" type="pres">
      <dgm:prSet presAssocID="{AA939A0F-C50E-4902-A602-D2B23719BCFC}" presName="vert1" presStyleCnt="0"/>
      <dgm:spPr/>
    </dgm:pt>
    <dgm:pt modelId="{6AEB5914-43AA-46E6-BE40-506198F4B839}" type="pres">
      <dgm:prSet presAssocID="{D5D2DF43-F848-46B2-9E4F-9654E294C157}" presName="thickLine" presStyleLbl="alignNode1" presStyleIdx="4" presStyleCnt="5"/>
      <dgm:spPr/>
    </dgm:pt>
    <dgm:pt modelId="{ED22DB74-712F-439E-9BF8-31EF1783AEB9}" type="pres">
      <dgm:prSet presAssocID="{D5D2DF43-F848-46B2-9E4F-9654E294C157}" presName="horz1" presStyleCnt="0"/>
      <dgm:spPr/>
    </dgm:pt>
    <dgm:pt modelId="{6DE5E17F-D194-4584-88D6-4EBC718E947B}" type="pres">
      <dgm:prSet presAssocID="{D5D2DF43-F848-46B2-9E4F-9654E294C157}" presName="tx1" presStyleLbl="revTx" presStyleIdx="4" presStyleCnt="5"/>
      <dgm:spPr/>
    </dgm:pt>
    <dgm:pt modelId="{12C3257E-93A6-4DF1-9A6A-82AB77EE2236}" type="pres">
      <dgm:prSet presAssocID="{D5D2DF43-F848-46B2-9E4F-9654E294C157}" presName="vert1" presStyleCnt="0"/>
      <dgm:spPr/>
    </dgm:pt>
  </dgm:ptLst>
  <dgm:cxnLst>
    <dgm:cxn modelId="{CE593609-B1EA-4301-B011-F6F71594AFA9}" type="presOf" srcId="{CAB26632-D6B2-4DF0-A26F-5A8D344CFFF9}" destId="{935B2935-B4AC-4DA5-8ADF-A22542B33304}" srcOrd="0" destOrd="0" presId="urn:microsoft.com/office/officeart/2008/layout/LinedList"/>
    <dgm:cxn modelId="{11C51C15-0E7B-4FE8-84EF-3A0C29C8AB9A}" type="presOf" srcId="{9ADEB518-6D05-4F6A-8709-CE67216202D7}" destId="{6C547B37-08CC-4156-844D-1C5D1CEAD2CD}" srcOrd="0" destOrd="0" presId="urn:microsoft.com/office/officeart/2008/layout/LinedList"/>
    <dgm:cxn modelId="{06547322-D2F3-41A3-9D93-35CF3265BD76}" srcId="{FD3806FA-9DD1-4924-A442-059F57093F48}" destId="{E4259838-B198-4D3D-93D3-83CA85D154E8}" srcOrd="2" destOrd="0" parTransId="{D4B9E539-C69F-4D7E-99A0-B50F1256A921}" sibTransId="{14F5DEB7-E1CA-4AD7-B127-F3FD7015AF97}"/>
    <dgm:cxn modelId="{BDFE152E-5FCD-4DD0-8A61-9D77AAE847A4}" type="presOf" srcId="{FD3806FA-9DD1-4924-A442-059F57093F48}" destId="{195FAAB3-DAF9-4F28-894C-45CA84F5FC29}" srcOrd="0" destOrd="0" presId="urn:microsoft.com/office/officeart/2008/layout/LinedList"/>
    <dgm:cxn modelId="{F7F9313F-5AE5-4070-A47A-BB0670467CCF}" srcId="{FD3806FA-9DD1-4924-A442-059F57093F48}" destId="{D5D2DF43-F848-46B2-9E4F-9654E294C157}" srcOrd="4" destOrd="0" parTransId="{0A7194CA-37DA-4F23-930D-61A42A30C405}" sibTransId="{3661BE83-3AE7-4EAF-B061-1FD686E024B1}"/>
    <dgm:cxn modelId="{C3893082-77A8-46D0-91BE-AFFAE2BA25CE}" type="presOf" srcId="{E4259838-B198-4D3D-93D3-83CA85D154E8}" destId="{E884E601-AB79-474A-B867-21EDD849E787}" srcOrd="0" destOrd="0" presId="urn:microsoft.com/office/officeart/2008/layout/LinedList"/>
    <dgm:cxn modelId="{A879F587-5926-49E2-97D3-95603BA65915}" type="presOf" srcId="{AA939A0F-C50E-4902-A602-D2B23719BCFC}" destId="{14D842A0-F1E4-45D7-A0C6-DEC48207831C}" srcOrd="0" destOrd="0" presId="urn:microsoft.com/office/officeart/2008/layout/LinedList"/>
    <dgm:cxn modelId="{541F9C93-9D8C-4B73-9BC8-A285FFB1C205}" type="presOf" srcId="{D5D2DF43-F848-46B2-9E4F-9654E294C157}" destId="{6DE5E17F-D194-4584-88D6-4EBC718E947B}" srcOrd="0" destOrd="0" presId="urn:microsoft.com/office/officeart/2008/layout/LinedList"/>
    <dgm:cxn modelId="{F9668F99-0E58-4A41-B377-53D742C62DFD}" srcId="{FD3806FA-9DD1-4924-A442-059F57093F48}" destId="{CAB26632-D6B2-4DF0-A26F-5A8D344CFFF9}" srcOrd="1" destOrd="0" parTransId="{A41C37B5-A885-4A01-B373-C39F1384BBB9}" sibTransId="{313D37B1-BE6B-4F31-BE74-38E2238AF351}"/>
    <dgm:cxn modelId="{0D08B7A2-5CBB-473A-9F92-5185F7FADCE9}" srcId="{FD3806FA-9DD1-4924-A442-059F57093F48}" destId="{AA939A0F-C50E-4902-A602-D2B23719BCFC}" srcOrd="3" destOrd="0" parTransId="{0D3932F9-DA7E-41C7-8777-C0233E0D91EF}" sibTransId="{9FE8FD9A-83D9-4313-BA89-5F60588D7B2E}"/>
    <dgm:cxn modelId="{EE56C2EA-2686-4882-B68C-D06569EF5850}" srcId="{FD3806FA-9DD1-4924-A442-059F57093F48}" destId="{9ADEB518-6D05-4F6A-8709-CE67216202D7}" srcOrd="0" destOrd="0" parTransId="{3FDDE666-6264-4403-9772-BB4BE88DB45F}" sibTransId="{7E5BDE55-7E2A-45BB-9E3C-8C85C5AFFF81}"/>
    <dgm:cxn modelId="{F1B21753-F125-42C6-AAC7-7B727AA90BB1}" type="presParOf" srcId="{195FAAB3-DAF9-4F28-894C-45CA84F5FC29}" destId="{19765560-383B-4DCC-A856-4D27B69402A7}" srcOrd="0" destOrd="0" presId="urn:microsoft.com/office/officeart/2008/layout/LinedList"/>
    <dgm:cxn modelId="{65E858A0-983F-4710-B381-DEED41136966}" type="presParOf" srcId="{195FAAB3-DAF9-4F28-894C-45CA84F5FC29}" destId="{8B7E99CE-482D-4EC3-A846-4FA27E433DC2}" srcOrd="1" destOrd="0" presId="urn:microsoft.com/office/officeart/2008/layout/LinedList"/>
    <dgm:cxn modelId="{1A1E7DCE-24D1-4913-A092-A2415D4003CE}" type="presParOf" srcId="{8B7E99CE-482D-4EC3-A846-4FA27E433DC2}" destId="{6C547B37-08CC-4156-844D-1C5D1CEAD2CD}" srcOrd="0" destOrd="0" presId="urn:microsoft.com/office/officeart/2008/layout/LinedList"/>
    <dgm:cxn modelId="{D0B19D8B-27BB-4C03-8A9C-73F4F77C0906}" type="presParOf" srcId="{8B7E99CE-482D-4EC3-A846-4FA27E433DC2}" destId="{9908DD95-0BDE-4084-B91F-A6C67ADD5B15}" srcOrd="1" destOrd="0" presId="urn:microsoft.com/office/officeart/2008/layout/LinedList"/>
    <dgm:cxn modelId="{FFD3838B-28F4-40D2-8107-DDD37EDB6379}" type="presParOf" srcId="{195FAAB3-DAF9-4F28-894C-45CA84F5FC29}" destId="{008C5D16-E532-47BF-B66A-D25838A77352}" srcOrd="2" destOrd="0" presId="urn:microsoft.com/office/officeart/2008/layout/LinedList"/>
    <dgm:cxn modelId="{41543B3D-B252-42FF-96C8-8D4EA44FE574}" type="presParOf" srcId="{195FAAB3-DAF9-4F28-894C-45CA84F5FC29}" destId="{6EE95E22-08B5-44AD-B2B6-4EBF9FECF2B0}" srcOrd="3" destOrd="0" presId="urn:microsoft.com/office/officeart/2008/layout/LinedList"/>
    <dgm:cxn modelId="{0543A457-C9FC-424B-9F0D-E51944C903CD}" type="presParOf" srcId="{6EE95E22-08B5-44AD-B2B6-4EBF9FECF2B0}" destId="{935B2935-B4AC-4DA5-8ADF-A22542B33304}" srcOrd="0" destOrd="0" presId="urn:microsoft.com/office/officeart/2008/layout/LinedList"/>
    <dgm:cxn modelId="{A4224432-2486-4B7F-BDE2-3923C7F7D759}" type="presParOf" srcId="{6EE95E22-08B5-44AD-B2B6-4EBF9FECF2B0}" destId="{B797D9F1-76D1-43AE-8709-E81B8EDD7451}" srcOrd="1" destOrd="0" presId="urn:microsoft.com/office/officeart/2008/layout/LinedList"/>
    <dgm:cxn modelId="{A6D19559-BDAF-4A75-AE99-E576CDA456FD}" type="presParOf" srcId="{195FAAB3-DAF9-4F28-894C-45CA84F5FC29}" destId="{1F731973-52F5-4EE5-B55E-2230AE9403B5}" srcOrd="4" destOrd="0" presId="urn:microsoft.com/office/officeart/2008/layout/LinedList"/>
    <dgm:cxn modelId="{8060A2DD-88C4-4FFE-92F6-90BF675AA146}" type="presParOf" srcId="{195FAAB3-DAF9-4F28-894C-45CA84F5FC29}" destId="{EBE014FF-211D-4CE1-BA9D-00B74975936A}" srcOrd="5" destOrd="0" presId="urn:microsoft.com/office/officeart/2008/layout/LinedList"/>
    <dgm:cxn modelId="{D492AEE4-E705-4BD6-BFFB-A9FF7BBFEA0C}" type="presParOf" srcId="{EBE014FF-211D-4CE1-BA9D-00B74975936A}" destId="{E884E601-AB79-474A-B867-21EDD849E787}" srcOrd="0" destOrd="0" presId="urn:microsoft.com/office/officeart/2008/layout/LinedList"/>
    <dgm:cxn modelId="{E85DAE33-CE71-4A55-91AB-DDECCA4F54A7}" type="presParOf" srcId="{EBE014FF-211D-4CE1-BA9D-00B74975936A}" destId="{B68D6BB1-8942-418C-BDA6-53965A35F6A8}" srcOrd="1" destOrd="0" presId="urn:microsoft.com/office/officeart/2008/layout/LinedList"/>
    <dgm:cxn modelId="{1EEC2F66-D914-4FA6-A489-F9E76F888AB3}" type="presParOf" srcId="{195FAAB3-DAF9-4F28-894C-45CA84F5FC29}" destId="{C71D7A66-7C25-4FC7-9BAE-A490B853EBE8}" srcOrd="6" destOrd="0" presId="urn:microsoft.com/office/officeart/2008/layout/LinedList"/>
    <dgm:cxn modelId="{183DB8A2-085B-4982-8937-206DE0CDC764}" type="presParOf" srcId="{195FAAB3-DAF9-4F28-894C-45CA84F5FC29}" destId="{08F61F55-7AE3-4334-9176-85DDB3B14B88}" srcOrd="7" destOrd="0" presId="urn:microsoft.com/office/officeart/2008/layout/LinedList"/>
    <dgm:cxn modelId="{E9F5A884-7F5A-4849-BEC7-20993F03D563}" type="presParOf" srcId="{08F61F55-7AE3-4334-9176-85DDB3B14B88}" destId="{14D842A0-F1E4-45D7-A0C6-DEC48207831C}" srcOrd="0" destOrd="0" presId="urn:microsoft.com/office/officeart/2008/layout/LinedList"/>
    <dgm:cxn modelId="{1BD6F865-363A-4E3C-9D8C-0121F13825EC}" type="presParOf" srcId="{08F61F55-7AE3-4334-9176-85DDB3B14B88}" destId="{72FEC227-26CC-4DCE-AE36-AE6F6CF95F96}" srcOrd="1" destOrd="0" presId="urn:microsoft.com/office/officeart/2008/layout/LinedList"/>
    <dgm:cxn modelId="{D0975AF8-AF7B-4F9D-AE21-4FA2D2C62E49}" type="presParOf" srcId="{195FAAB3-DAF9-4F28-894C-45CA84F5FC29}" destId="{6AEB5914-43AA-46E6-BE40-506198F4B839}" srcOrd="8" destOrd="0" presId="urn:microsoft.com/office/officeart/2008/layout/LinedList"/>
    <dgm:cxn modelId="{9D6D0D82-06A3-49E2-9C91-41D66E5971B2}" type="presParOf" srcId="{195FAAB3-DAF9-4F28-894C-45CA84F5FC29}" destId="{ED22DB74-712F-439E-9BF8-31EF1783AEB9}" srcOrd="9" destOrd="0" presId="urn:microsoft.com/office/officeart/2008/layout/LinedList"/>
    <dgm:cxn modelId="{C7B53EEF-AA7D-4812-9D56-646B058C4C8E}" type="presParOf" srcId="{ED22DB74-712F-439E-9BF8-31EF1783AEB9}" destId="{6DE5E17F-D194-4584-88D6-4EBC718E947B}" srcOrd="0" destOrd="0" presId="urn:microsoft.com/office/officeart/2008/layout/LinedList"/>
    <dgm:cxn modelId="{54015D87-1E20-4967-913A-246428654895}" type="presParOf" srcId="{ED22DB74-712F-439E-9BF8-31EF1783AEB9}" destId="{12C3257E-93A6-4DF1-9A6A-82AB77EE22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F174D-7987-4A98-A80D-1207631C9848}">
      <dsp:nvSpPr>
        <dsp:cNvPr id="0" name=""/>
        <dsp:cNvSpPr/>
      </dsp:nvSpPr>
      <dsp:spPr>
        <a:xfrm>
          <a:off x="0" y="940328"/>
          <a:ext cx="6949440" cy="17359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5099E-A343-42B9-B6D9-E788298C7D55}">
      <dsp:nvSpPr>
        <dsp:cNvPr id="0" name=""/>
        <dsp:cNvSpPr/>
      </dsp:nvSpPr>
      <dsp:spPr>
        <a:xfrm>
          <a:off x="525137" y="1330926"/>
          <a:ext cx="954795" cy="954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7DFAC-B32B-4D07-993A-93DFEDC1203C}">
      <dsp:nvSpPr>
        <dsp:cNvPr id="0" name=""/>
        <dsp:cNvSpPr/>
      </dsp:nvSpPr>
      <dsp:spPr>
        <a:xfrm>
          <a:off x="2005070" y="940328"/>
          <a:ext cx="4944369" cy="1735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726" tIns="183726" rIns="183726" bIns="18372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Zijn er nog vragen? </a:t>
          </a:r>
          <a:endParaRPr lang="en-US" sz="2500" kern="1200"/>
        </a:p>
      </dsp:txBody>
      <dsp:txXfrm>
        <a:off x="2005070" y="940328"/>
        <a:ext cx="4944369" cy="1735991"/>
      </dsp:txXfrm>
    </dsp:sp>
    <dsp:sp modelId="{CFE1FE8F-AE92-4243-B2BD-B5B0730395DB}">
      <dsp:nvSpPr>
        <dsp:cNvPr id="0" name=""/>
        <dsp:cNvSpPr/>
      </dsp:nvSpPr>
      <dsp:spPr>
        <a:xfrm>
          <a:off x="0" y="3110317"/>
          <a:ext cx="6949440" cy="17359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155C6-E2ED-4F28-904A-33313B22187C}">
      <dsp:nvSpPr>
        <dsp:cNvPr id="0" name=""/>
        <dsp:cNvSpPr/>
      </dsp:nvSpPr>
      <dsp:spPr>
        <a:xfrm>
          <a:off x="525137" y="3500915"/>
          <a:ext cx="954795" cy="9547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8E3A8-B9E3-4CA1-9AEE-D134A1B85D9B}">
      <dsp:nvSpPr>
        <dsp:cNvPr id="0" name=""/>
        <dsp:cNvSpPr/>
      </dsp:nvSpPr>
      <dsp:spPr>
        <a:xfrm>
          <a:off x="2005070" y="3110317"/>
          <a:ext cx="4944369" cy="1735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726" tIns="183726" rIns="183726" bIns="18372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Zo niet, dan gaan we pauzeren en daarna aan de slag!!</a:t>
          </a:r>
          <a:endParaRPr lang="en-US" sz="2500" kern="1200"/>
        </a:p>
      </dsp:txBody>
      <dsp:txXfrm>
        <a:off x="2005070" y="3110317"/>
        <a:ext cx="4944369" cy="1735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65560-383B-4DCC-A856-4D27B69402A7}">
      <dsp:nvSpPr>
        <dsp:cNvPr id="0" name=""/>
        <dsp:cNvSpPr/>
      </dsp:nvSpPr>
      <dsp:spPr>
        <a:xfrm>
          <a:off x="0" y="706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47B37-08CC-4156-844D-1C5D1CEAD2CD}">
      <dsp:nvSpPr>
        <dsp:cNvPr id="0" name=""/>
        <dsp:cNvSpPr/>
      </dsp:nvSpPr>
      <dsp:spPr>
        <a:xfrm>
          <a:off x="0" y="706"/>
          <a:ext cx="6949440" cy="115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Dagelijks spier,- mobiliteits- en balansoefeningen </a:t>
          </a:r>
          <a:endParaRPr lang="en-US" sz="3200" kern="1200"/>
        </a:p>
      </dsp:txBody>
      <dsp:txXfrm>
        <a:off x="0" y="706"/>
        <a:ext cx="6949440" cy="1157045"/>
      </dsp:txXfrm>
    </dsp:sp>
    <dsp:sp modelId="{008C5D16-E532-47BF-B66A-D25838A77352}">
      <dsp:nvSpPr>
        <dsp:cNvPr id="0" name=""/>
        <dsp:cNvSpPr/>
      </dsp:nvSpPr>
      <dsp:spPr>
        <a:xfrm>
          <a:off x="0" y="1157751"/>
          <a:ext cx="6949440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B2935-B4AC-4DA5-8ADF-A22542B33304}">
      <dsp:nvSpPr>
        <dsp:cNvPr id="0" name=""/>
        <dsp:cNvSpPr/>
      </dsp:nvSpPr>
      <dsp:spPr>
        <a:xfrm>
          <a:off x="0" y="1157751"/>
          <a:ext cx="6949440" cy="115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Gerichte krachttraining </a:t>
          </a:r>
          <a:endParaRPr lang="en-US" sz="3200" kern="1200"/>
        </a:p>
      </dsp:txBody>
      <dsp:txXfrm>
        <a:off x="0" y="1157751"/>
        <a:ext cx="6949440" cy="1157045"/>
      </dsp:txXfrm>
    </dsp:sp>
    <dsp:sp modelId="{1F731973-52F5-4EE5-B55E-2230AE9403B5}">
      <dsp:nvSpPr>
        <dsp:cNvPr id="0" name=""/>
        <dsp:cNvSpPr/>
      </dsp:nvSpPr>
      <dsp:spPr>
        <a:xfrm>
          <a:off x="0" y="2314796"/>
          <a:ext cx="6949440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4E601-AB79-474A-B867-21EDD849E787}">
      <dsp:nvSpPr>
        <dsp:cNvPr id="0" name=""/>
        <dsp:cNvSpPr/>
      </dsp:nvSpPr>
      <dsp:spPr>
        <a:xfrm>
          <a:off x="0" y="2314796"/>
          <a:ext cx="6949440" cy="115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Mobiliteitsoefeningen </a:t>
          </a:r>
          <a:endParaRPr lang="en-US" sz="3200" kern="1200"/>
        </a:p>
      </dsp:txBody>
      <dsp:txXfrm>
        <a:off x="0" y="2314796"/>
        <a:ext cx="6949440" cy="1157045"/>
      </dsp:txXfrm>
    </dsp:sp>
    <dsp:sp modelId="{C71D7A66-7C25-4FC7-9BAE-A490B853EBE8}">
      <dsp:nvSpPr>
        <dsp:cNvPr id="0" name=""/>
        <dsp:cNvSpPr/>
      </dsp:nvSpPr>
      <dsp:spPr>
        <a:xfrm>
          <a:off x="0" y="3471841"/>
          <a:ext cx="6949440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842A0-F1E4-45D7-A0C6-DEC48207831C}">
      <dsp:nvSpPr>
        <dsp:cNvPr id="0" name=""/>
        <dsp:cNvSpPr/>
      </dsp:nvSpPr>
      <dsp:spPr>
        <a:xfrm>
          <a:off x="0" y="3471841"/>
          <a:ext cx="6949440" cy="115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Rol van de fysiotherapeut</a:t>
          </a:r>
          <a:endParaRPr lang="en-US" sz="3200" kern="1200"/>
        </a:p>
      </dsp:txBody>
      <dsp:txXfrm>
        <a:off x="0" y="3471841"/>
        <a:ext cx="6949440" cy="1157045"/>
      </dsp:txXfrm>
    </dsp:sp>
    <dsp:sp modelId="{6AEB5914-43AA-46E6-BE40-506198F4B839}">
      <dsp:nvSpPr>
        <dsp:cNvPr id="0" name=""/>
        <dsp:cNvSpPr/>
      </dsp:nvSpPr>
      <dsp:spPr>
        <a:xfrm>
          <a:off x="0" y="4628886"/>
          <a:ext cx="6949440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5E17F-D194-4584-88D6-4EBC718E947B}">
      <dsp:nvSpPr>
        <dsp:cNvPr id="0" name=""/>
        <dsp:cNvSpPr/>
      </dsp:nvSpPr>
      <dsp:spPr>
        <a:xfrm>
          <a:off x="0" y="4628886"/>
          <a:ext cx="6949440" cy="115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Valpreventiecursus </a:t>
          </a:r>
          <a:endParaRPr lang="en-US" sz="3200" kern="1200"/>
        </a:p>
      </dsp:txBody>
      <dsp:txXfrm>
        <a:off x="0" y="4628886"/>
        <a:ext cx="6949440" cy="1157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BD1AA457-9FBF-4486-9D8F-C2F8239A9432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EC13FBB8-7E47-4EE1-A239-2DC56794AC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85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3FBB8-7E47-4EE1-A239-2DC56794ACA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67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A19D9-2A41-CB10-516E-43425DEA3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0126C9E-D326-AE4E-98CF-053805F93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2DE2CDA-7CF7-1D77-3767-553D83DB3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A2A412-51DF-D874-1F62-2F63D7980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3FBB8-7E47-4EE1-A239-2DC56794ACA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4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6618" tIns="48296" rIns="96618" bIns="48296" anchor="t" anchorCtr="0">
            <a:noAutofit/>
          </a:bodyPr>
          <a:lstStyle/>
          <a:p>
            <a:r>
              <a:rPr lang="nl-NL" dirty="0"/>
              <a:t>Wie heeft er opgelet?</a:t>
            </a:r>
            <a:endParaRPr dirty="0"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cijfers duizelen….</a:t>
            </a:r>
          </a:p>
          <a:p>
            <a:r>
              <a:rPr lang="nl-NL" dirty="0"/>
              <a:t>En geven aan dat dit een probleem is waar we echt wat aan moeten doen</a:t>
            </a:r>
          </a:p>
          <a:p>
            <a:r>
              <a:rPr lang="nl-NL" dirty="0"/>
              <a:t>En gelukkig kunnen we daar ook wat aan doen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3FBB8-7E47-4EE1-A239-2DC56794ACA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178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Samenwerking huisarts, fysio, diëtist, podotherapeut, </a:t>
            </a:r>
            <a:r>
              <a:rPr lang="nl-NL" dirty="0" err="1"/>
              <a:t>etc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3FBB8-7E47-4EE1-A239-2DC56794ACA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71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DF615-9AF5-70C7-6855-FA347FD4E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D595B4A-A029-7E82-8C0E-3A5684285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C16706-B394-BE52-4BC9-67F91C69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034A-FF4F-488E-A48F-F9A9219A4DB7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1EEFB5-B151-1AAD-8224-D0844C4D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9EFF68-D6EE-3A4D-1557-63B42766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49DD-65B2-4B00-96C0-3D4BC35646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33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6A5AD-DAC9-2624-0205-B33896C5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96720AA-6D0A-AC40-245D-56686C711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1BE540-C1E3-2C81-135D-6EC733745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034A-FF4F-488E-A48F-F9A9219A4DB7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8E6F77-BE11-55CC-03D8-E3CD4DD9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DE6A19-F5A7-8A02-826F-29AA16CB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49DD-65B2-4B00-96C0-3D4BC35646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4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3DA6B26-DD99-A60F-09D7-9F11A253C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22364D5-34AA-6F5C-412D-E633BA829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0EE091-A859-2137-B8FF-138D907B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034A-FF4F-488E-A48F-F9A9219A4DB7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25C53-ED07-7B36-7ED5-E7F10AFB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4375BF-15AD-7096-453B-86E361CD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49DD-65B2-4B00-96C0-3D4BC35646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45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27E4F-83F1-5732-7A51-487FC906F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7F22B1-8675-61D0-2B91-305194FF5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61EF85-1A74-AD9E-E572-4E9EE44A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034A-FF4F-488E-A48F-F9A9219A4DB7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9F455-A149-960E-FE28-299EE378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DAD1E8-7144-4E3F-322E-EF63359E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49DD-65B2-4B00-96C0-3D4BC35646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78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49A44-6459-F389-0625-AE332FB8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435D9C-DFCB-184C-50EB-9BA5BF07B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9D5311-CE34-6B57-91AC-0D66045B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034A-FF4F-488E-A48F-F9A9219A4DB7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A67F3E-B1E4-55F8-D2D3-4FD0DCA0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266867-ACD3-F09B-B97A-35E6C16A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49DD-65B2-4B00-96C0-3D4BC35646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79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2CA40-B871-F15E-0631-15B8F9A7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F111FE-C222-2827-C177-C645C598B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79027B-6FD6-9A04-29B3-A322357F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987AFC-029D-21EF-AA54-2A70F1DB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034A-FF4F-488E-A48F-F9A9219A4DB7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250B91-2C83-5D82-16D0-641BE46C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48438D-4015-7EEA-51AE-90F79E90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49DD-65B2-4B00-96C0-3D4BC35646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78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1B067-1EDB-65FC-4BBF-896867FC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8358E2-DF59-067D-C374-DA7F2BEF8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517363-8EBA-BC22-5634-9CC3DC5D4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CD2EDB-8A7D-A2F0-25B5-6AAC7AC0C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9803CA1-E9D7-AD65-F187-806128D85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8CA37CC-D8DE-3613-91AC-E1F75C35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034A-FF4F-488E-A48F-F9A9219A4DB7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C086590-4672-DFDB-7999-6D88B989B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C07EB0-6B02-141E-D499-C453EFBF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49DD-65B2-4B00-96C0-3D4BC35646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64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D1CA8-F3C2-1BD0-4462-47D440DA4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249776-7F45-26FD-28D9-9B1F1F5C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034A-FF4F-488E-A48F-F9A9219A4DB7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9E22354-4000-98D3-D953-1BCA78D7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8B7BE5-4DCC-9B30-F6A9-CEE64BA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49DD-65B2-4B00-96C0-3D4BC35646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89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89757D-8834-620B-215D-B1C6AD9B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034A-FF4F-488E-A48F-F9A9219A4DB7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E9C5398-E228-F14F-1D16-B46913B2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D9246F-6C76-EDD4-6AAD-5E17FBB6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49DD-65B2-4B00-96C0-3D4BC35646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14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AB2EB-6EDB-188F-CBBA-1539E7AF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3B52FD-1CA8-0CD4-F5D0-607F39F22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226B35-D880-2ED9-A992-E1E0B51D3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C8F093-6B6B-F356-3262-CF803CA0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034A-FF4F-488E-A48F-F9A9219A4DB7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0BE80BC-3809-2A15-5E60-612173D1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7AFF4A-E9BD-EFB5-8D8C-07A355D21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49DD-65B2-4B00-96C0-3D4BC35646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75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38BEE-D28B-14D9-A2DE-B7BFF128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17773A0-8C7B-3B67-0FA7-27A03BCA2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BC171E-453F-15DB-6115-679687C8F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0E47751-7F4C-7089-138E-91F8DEA0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034A-FF4F-488E-A48F-F9A9219A4DB7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308101-CA0D-2BD1-8142-E2450E59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A25C50-99EF-E2B3-08F4-D1D22EE0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49DD-65B2-4B00-96C0-3D4BC35646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85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5DD9441-1EDB-F1BB-A905-E2FF4E8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0DCCDE-3D6B-820A-0FC4-80551CD4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49779E-E72F-776B-17EC-4E20D834C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6A034A-FF4F-488E-A48F-F9A9219A4DB7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B5E3C8-F5C6-7A50-C614-C163D93D4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242143-4367-47CA-19ED-D7883AB39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7649DD-65B2-4B00-96C0-3D4BC35646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12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iligheid.nl/kennisaanbod/video/animatie-impact-van-vall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AC07B6-B06B-0F29-2629-54C5713C3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1574157"/>
            <a:ext cx="4805996" cy="1172451"/>
          </a:xfrm>
        </p:spPr>
        <p:txBody>
          <a:bodyPr anchor="t">
            <a:noAutofit/>
          </a:bodyPr>
          <a:lstStyle/>
          <a:p>
            <a:pPr algn="l"/>
            <a:r>
              <a:rPr lang="nl-NL" dirty="0">
                <a:solidFill>
                  <a:schemeClr val="tx2"/>
                </a:solidFill>
              </a:rPr>
              <a:t>Valpreventie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E47DA4-3B34-DEDF-A66D-6438500B8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1737" y="4521896"/>
            <a:ext cx="4901161" cy="2154477"/>
          </a:xfrm>
        </p:spPr>
        <p:txBody>
          <a:bodyPr anchor="b">
            <a:normAutofit/>
          </a:bodyPr>
          <a:lstStyle/>
          <a:p>
            <a:pPr algn="l"/>
            <a:r>
              <a:rPr lang="nl-NL" sz="2000" dirty="0">
                <a:solidFill>
                  <a:schemeClr val="tx2"/>
                </a:solidFill>
              </a:rPr>
              <a:t>Jenna Ackermans,	Chantal Lambooij</a:t>
            </a:r>
          </a:p>
          <a:p>
            <a:pPr algn="l"/>
            <a:r>
              <a:rPr lang="nl-NL" sz="2000" dirty="0">
                <a:solidFill>
                  <a:schemeClr val="tx2"/>
                </a:solidFill>
              </a:rPr>
              <a:t>Bo Dirks		</a:t>
            </a:r>
          </a:p>
          <a:p>
            <a:pPr algn="l"/>
            <a:r>
              <a:rPr lang="nl-NL" sz="2000" dirty="0">
                <a:solidFill>
                  <a:schemeClr val="tx2"/>
                </a:solidFill>
              </a:rPr>
              <a:t>Fysiotherapeuten	Ergotherapeut</a:t>
            </a:r>
          </a:p>
          <a:p>
            <a:pPr algn="l"/>
            <a:r>
              <a:rPr lang="nl-NL" sz="2000" dirty="0">
                <a:solidFill>
                  <a:schemeClr val="tx2"/>
                </a:solidFill>
              </a:rPr>
              <a:t>Fysiofit			Talrijk </a:t>
            </a:r>
          </a:p>
          <a:p>
            <a:pPr algn="l"/>
            <a:endParaRPr lang="nl-NL" sz="2000" dirty="0">
              <a:solidFill>
                <a:schemeClr val="tx2"/>
              </a:solidFill>
            </a:endParaRPr>
          </a:p>
        </p:txBody>
      </p:sp>
      <p:pic>
        <p:nvPicPr>
          <p:cNvPr id="5" name="Afbeelding 4" descr="Afbeelding met tekst, Lettertype, handschrift, Graphics&#10;&#10;Automatisch gegenereerde beschrijving">
            <a:extLst>
              <a:ext uri="{FF2B5EF4-FFF2-40B4-BE49-F238E27FC236}">
                <a16:creationId xmlns:a16="http://schemas.microsoft.com/office/drawing/2014/main" id="{C65DCFC1-7999-72EB-954E-C4FB6FFBE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2" y="4314471"/>
            <a:ext cx="2998687" cy="200912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76C0C955-FCEA-D2A1-336D-0B9D09B923AA}"/>
              </a:ext>
            </a:extLst>
          </p:cNvPr>
          <p:cNvSpPr txBox="1"/>
          <p:nvPr/>
        </p:nvSpPr>
        <p:spPr>
          <a:xfrm>
            <a:off x="6851737" y="2868461"/>
            <a:ext cx="309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‘s-Hertogenbosch, </a:t>
            </a:r>
          </a:p>
          <a:p>
            <a:r>
              <a:rPr lang="nl-NL" sz="2400" dirty="0"/>
              <a:t>Juni 2025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FBB88A-2B5E-229A-3A36-7F6C40945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3" y="1241277"/>
            <a:ext cx="2263558" cy="226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0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EA7FA8-6652-4CC5-90F4-3D48CAC0C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F78BDA-1331-4CFF-B904-4FD1995D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Wie van u….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691FCC-2ABE-1E43-DAE1-CC04428C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39433"/>
            <a:ext cx="7345100" cy="4637529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Laat jaarlijks de ogen controleren?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Een 60-jarige heeft meer licht nodig dan een 40-jarige om goed te kunnen zien (5x zoveel)!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Tips:</a:t>
            </a:r>
          </a:p>
          <a:p>
            <a:pPr lvl="1"/>
            <a:r>
              <a:rPr lang="nl-NL" dirty="0"/>
              <a:t>Achteruitgang van de ogen is soms niet meteen merkbaar, laat uw ogen daarom jaarlijks controleren</a:t>
            </a:r>
          </a:p>
          <a:p>
            <a:pPr lvl="1"/>
            <a:r>
              <a:rPr lang="nl-NL" dirty="0"/>
              <a:t>Zorg voor voldoende licht (taakverlichting, licht in de avond,</a:t>
            </a:r>
          </a:p>
          <a:p>
            <a:pPr marL="457200" lvl="1" indent="0">
              <a:buNone/>
            </a:pPr>
            <a:r>
              <a:rPr lang="nl-NL" dirty="0"/>
              <a:t>    licht in de nacht als u naar het toilet moet)</a:t>
            </a:r>
          </a:p>
          <a:p>
            <a:pPr marL="457200" lvl="1" indent="0">
              <a:buNone/>
            </a:pPr>
            <a:r>
              <a:rPr lang="nl-NL" sz="1700" dirty="0"/>
              <a:t>    </a:t>
            </a:r>
          </a:p>
          <a:p>
            <a:endParaRPr lang="nl-NL" sz="1700" dirty="0"/>
          </a:p>
          <a:p>
            <a:endParaRPr lang="nl-NL" sz="17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601BAD-FFA8-E3F4-1303-4A6F558B5E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341" b="-1"/>
          <a:stretch/>
        </p:blipFill>
        <p:spPr>
          <a:xfrm>
            <a:off x="8426368" y="3857955"/>
            <a:ext cx="3423385" cy="2727919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89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EA7FA8-6652-4CC5-90F4-3D48CAC0C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BB08FF-3145-FA45-6C8C-FC151596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Wie van u…..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DDB72-442F-3C64-7346-09468285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8164285" cy="4486274"/>
          </a:xfrm>
        </p:spPr>
        <p:txBody>
          <a:bodyPr>
            <a:noAutofit/>
          </a:bodyPr>
          <a:lstStyle/>
          <a:p>
            <a:r>
              <a:rPr lang="nl-NL" sz="2400" dirty="0"/>
              <a:t>Is er weleens duizelig bij het opstaan uit bed of uit de stoel?</a:t>
            </a:r>
          </a:p>
          <a:p>
            <a:endParaRPr lang="nl-NL" sz="2400" dirty="0"/>
          </a:p>
          <a:p>
            <a:r>
              <a:rPr lang="nl-NL" sz="2400" dirty="0"/>
              <a:t>Betrapt zich er stiekem op toch te snel op te staan (bijvoorbeeld als de telefoon of de deurbel gaat)?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Tips: </a:t>
            </a:r>
          </a:p>
          <a:p>
            <a:pPr lvl="1"/>
            <a:r>
              <a:rPr lang="nl-NL" dirty="0"/>
              <a:t>Zet het hoofdeinde van het bed iets omhoog</a:t>
            </a:r>
          </a:p>
          <a:p>
            <a:pPr lvl="1"/>
            <a:r>
              <a:rPr lang="nl-NL" dirty="0"/>
              <a:t>Sta rustig en in stappen op</a:t>
            </a:r>
          </a:p>
          <a:p>
            <a:pPr lvl="1"/>
            <a:r>
              <a:rPr lang="nl-NL" dirty="0"/>
              <a:t>Drink voldoende</a:t>
            </a:r>
          </a:p>
          <a:p>
            <a:pPr lvl="1"/>
            <a:r>
              <a:rPr lang="nl-NL" dirty="0"/>
              <a:t>Druk de benen even tegen elkaar aan voor u opstaan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BC0F7A-6F2F-9202-257D-D3932E944B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39" r="-1" b="-1"/>
          <a:stretch/>
        </p:blipFill>
        <p:spPr>
          <a:xfrm>
            <a:off x="7881257" y="2252058"/>
            <a:ext cx="4310743" cy="3435009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876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EA7FA8-6652-4CC5-90F4-3D48CAC0C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03CE3F-8396-D69A-27A8-D9EA92EC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Bezoek aan huis (omgevingsfactoren)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4D6088-3F24-08E9-CA0C-A85FC2F30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591" y="1545771"/>
            <a:ext cx="8648482" cy="4631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Welke factoren hebben in </a:t>
            </a:r>
            <a:r>
              <a:rPr lang="nl-NL" sz="2400" b="1" dirty="0"/>
              <a:t>uw</a:t>
            </a:r>
            <a:r>
              <a:rPr lang="nl-NL" sz="2400" dirty="0"/>
              <a:t> woning invloed op </a:t>
            </a:r>
            <a:r>
              <a:rPr lang="nl-NL" sz="2400" b="1" dirty="0"/>
              <a:t>uw</a:t>
            </a:r>
            <a:r>
              <a:rPr lang="nl-NL" sz="2400" dirty="0"/>
              <a:t> valrisico?</a:t>
            </a:r>
          </a:p>
          <a:p>
            <a:r>
              <a:rPr lang="nl-NL" sz="2400" dirty="0"/>
              <a:t>Hoe ver moet u lopen van de auto naar binnen?</a:t>
            </a:r>
          </a:p>
          <a:p>
            <a:r>
              <a:rPr lang="nl-NL" sz="2400" dirty="0"/>
              <a:t>Zit er bv een dranger op de toegangsdeur?</a:t>
            </a:r>
          </a:p>
          <a:p>
            <a:r>
              <a:rPr lang="nl-NL" sz="2400" dirty="0"/>
              <a:t>Zijn er drempels, losliggende matjes, gladde vloeren?</a:t>
            </a:r>
          </a:p>
          <a:p>
            <a:r>
              <a:rPr lang="nl-NL" sz="2400" dirty="0"/>
              <a:t>Tilt u zelf de boodschappen naar binnen?</a:t>
            </a:r>
          </a:p>
          <a:p>
            <a:r>
              <a:rPr lang="nl-NL" sz="2400" dirty="0"/>
              <a:t>Kunt u makkelijk opstaan van het toilet?</a:t>
            </a:r>
          </a:p>
          <a:p>
            <a:r>
              <a:rPr lang="nl-NL" sz="2400" dirty="0"/>
              <a:t>Is de verlichting in huis goed, ook in de nacht?</a:t>
            </a:r>
          </a:p>
          <a:p>
            <a:r>
              <a:rPr lang="nl-NL" sz="2400" dirty="0"/>
              <a:t>Kunt u hulp inroepen indien nodig?</a:t>
            </a:r>
          </a:p>
          <a:p>
            <a:pPr marL="0" indent="0">
              <a:buNone/>
            </a:pPr>
            <a:r>
              <a:rPr lang="nl-NL" sz="2400" dirty="0"/>
              <a:t>Alles in het kader van </a:t>
            </a:r>
            <a:r>
              <a:rPr lang="nl-NL" sz="2400" b="1" dirty="0"/>
              <a:t>uw</a:t>
            </a:r>
            <a:r>
              <a:rPr lang="nl-NL" sz="2400" dirty="0"/>
              <a:t> mogelijkheden/beperkingen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012078C-8420-A396-C20C-8115732CEA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78" r="-2" b="-2"/>
          <a:stretch/>
        </p:blipFill>
        <p:spPr>
          <a:xfrm>
            <a:off x="0" y="1690688"/>
            <a:ext cx="3412338" cy="2719117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4719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35C8C9-809F-EBEA-5DED-6A78A0CC7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29" y="405114"/>
            <a:ext cx="9417452" cy="759657"/>
          </a:xfrm>
        </p:spPr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</a:rPr>
              <a:t>Risicofactoren in combinatie met gedrag……..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73B2EC8-2753-51BE-8D58-708F63B8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7" r="-1" b="-1"/>
          <a:stretch/>
        </p:blipFill>
        <p:spPr>
          <a:xfrm>
            <a:off x="536260" y="1774021"/>
            <a:ext cx="3225218" cy="276615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D41A99-599C-715C-26BE-1665EDEC9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738" y="1164772"/>
            <a:ext cx="6770414" cy="4286904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</a:rPr>
              <a:t>Wie van u gebruikt een trapje om iets uit de bovenste keukenkastjes te pakken?</a:t>
            </a:r>
          </a:p>
          <a:p>
            <a:r>
              <a:rPr lang="nl-NL" sz="2400" dirty="0">
                <a:solidFill>
                  <a:schemeClr val="tx2"/>
                </a:solidFill>
              </a:rPr>
              <a:t>En wie van u gebruikt hiervoor een stoel?</a:t>
            </a:r>
          </a:p>
          <a:p>
            <a:r>
              <a:rPr lang="nl-NL" sz="2400" dirty="0">
                <a:solidFill>
                  <a:schemeClr val="tx2"/>
                </a:solidFill>
              </a:rPr>
              <a:t>Wie van u heeft de indeling van de kastjes aangepast zodat een trapje of stoel niet nodig is?</a:t>
            </a:r>
          </a:p>
          <a:p>
            <a:endParaRPr lang="nl-NL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tx2"/>
                </a:solidFill>
              </a:rPr>
              <a:t>Is uw gedrag passend bij uw mogelijkheden/beperkingen?</a:t>
            </a:r>
          </a:p>
        </p:txBody>
      </p:sp>
    </p:spTree>
    <p:extLst>
      <p:ext uri="{BB962C8B-B14F-4D97-AF65-F5344CB8AC3E}">
        <p14:creationId xmlns:p14="http://schemas.microsoft.com/office/powerpoint/2010/main" val="42660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597F8-4D8A-7F45-0FCA-DB2CBA26B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nl-NL" dirty="0"/>
              <a:t>Adviseren over inrichting, aanpassingen, hulpmiddelen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3F01F8-7A5F-93A2-9454-01D2229B6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Een ergotherapeut geeft advies over de </a:t>
            </a:r>
            <a:r>
              <a:rPr lang="nl-NL" u="sng" dirty="0"/>
              <a:t>inrichting </a:t>
            </a:r>
          </a:p>
          <a:p>
            <a:pPr marL="0" indent="0">
              <a:buNone/>
            </a:pPr>
            <a:r>
              <a:rPr lang="nl-NL" dirty="0"/>
              <a:t>   (aangepast aan uw mogelijkheden/beperkingen)</a:t>
            </a:r>
          </a:p>
          <a:p>
            <a:r>
              <a:rPr lang="nl-NL" dirty="0"/>
              <a:t>Ook kijken we naar </a:t>
            </a:r>
            <a:r>
              <a:rPr lang="nl-NL" u="sng" dirty="0"/>
              <a:t>aanpassingen of hulpmiddelen </a:t>
            </a:r>
          </a:p>
          <a:p>
            <a:pPr marL="0" indent="0">
              <a:buNone/>
            </a:pPr>
            <a:r>
              <a:rPr lang="nl-NL" dirty="0"/>
              <a:t>   (die bijdragen aan uw zelfstandigheid en veiligheid)</a:t>
            </a:r>
          </a:p>
          <a:p>
            <a:r>
              <a:rPr lang="nl-NL" dirty="0"/>
              <a:t>Dat kan ook als u nog goed mobiel bent:</a:t>
            </a:r>
          </a:p>
          <a:p>
            <a:pPr lvl="1"/>
            <a:r>
              <a:rPr lang="nl-NL" sz="2800" dirty="0"/>
              <a:t>Bewegingssensor</a:t>
            </a:r>
          </a:p>
          <a:p>
            <a:pPr lvl="1"/>
            <a:r>
              <a:rPr lang="nl-NL" sz="2800" dirty="0"/>
              <a:t>Schoenlepel</a:t>
            </a:r>
          </a:p>
          <a:p>
            <a:pPr marL="457200" lvl="1" indent="0">
              <a:buNone/>
            </a:pPr>
            <a:endParaRPr lang="nl-NL" sz="3600" i="1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10C05C-98CB-8B71-F3C9-A687CFEE6C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7" r="-1" b="-1"/>
          <a:stretch/>
        </p:blipFill>
        <p:spPr>
          <a:xfrm>
            <a:off x="9354209" y="4386804"/>
            <a:ext cx="2837790" cy="2433885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301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A3AE2E-3705-2A8E-AB9A-FCAC9824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828" y="315290"/>
            <a:ext cx="7199453" cy="923201"/>
          </a:xfrm>
        </p:spPr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</a:rPr>
              <a:t>Trainen van dagelijkse activiteiten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9C5C1D-787A-14F9-1C9C-1ACED7B15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19" y="376534"/>
            <a:ext cx="3286037" cy="276615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33FE8F-DEDE-4EF3-FB89-D2E9D554C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114" y="1828800"/>
            <a:ext cx="6507038" cy="42321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tx2"/>
                </a:solidFill>
              </a:rPr>
              <a:t>Die voor u belangrijk zijn!</a:t>
            </a:r>
          </a:p>
          <a:p>
            <a:pPr marL="0" indent="0">
              <a:buNone/>
            </a:pPr>
            <a:endParaRPr lang="nl-NL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tx2"/>
                </a:solidFill>
              </a:rPr>
              <a:t>Bijvoorbeeld</a:t>
            </a:r>
          </a:p>
          <a:p>
            <a:r>
              <a:rPr lang="nl-NL" sz="2400" dirty="0">
                <a:solidFill>
                  <a:schemeClr val="tx2"/>
                </a:solidFill>
              </a:rPr>
              <a:t>Bij angst trainen om weer vertrouwen in de handeling te krijgen</a:t>
            </a:r>
          </a:p>
          <a:p>
            <a:r>
              <a:rPr lang="nl-NL" sz="2400" dirty="0">
                <a:solidFill>
                  <a:schemeClr val="tx2"/>
                </a:solidFill>
              </a:rPr>
              <a:t>Trainen van kookactiviteit (stapsgewijs, omgang rollator in de keuken, veilig draaien)</a:t>
            </a:r>
          </a:p>
          <a:p>
            <a:r>
              <a:rPr lang="nl-NL" sz="2400" dirty="0">
                <a:solidFill>
                  <a:schemeClr val="tx2"/>
                </a:solidFill>
              </a:rPr>
              <a:t>Trainen van het omgaan met een hulpmiddel 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2"/>
                </a:solidFill>
              </a:rPr>
              <a:t>    (</a:t>
            </a:r>
            <a:r>
              <a:rPr lang="nl-NL" sz="2400" dirty="0" err="1">
                <a:solidFill>
                  <a:schemeClr val="tx2"/>
                </a:solidFill>
              </a:rPr>
              <a:t>bedbeugel</a:t>
            </a:r>
            <a:r>
              <a:rPr lang="nl-NL" sz="2400" dirty="0">
                <a:solidFill>
                  <a:schemeClr val="tx2"/>
                </a:solidFill>
              </a:rPr>
              <a:t>, scootermobiel,   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2"/>
                </a:solidFill>
              </a:rPr>
              <a:t>     </a:t>
            </a:r>
            <a:r>
              <a:rPr lang="nl-NL" sz="2400" dirty="0" err="1">
                <a:solidFill>
                  <a:schemeClr val="tx2"/>
                </a:solidFill>
              </a:rPr>
              <a:t>kousenaantrekhulpmiddel</a:t>
            </a:r>
            <a:r>
              <a:rPr lang="nl-NL" sz="2400" dirty="0">
                <a:solidFill>
                  <a:schemeClr val="tx2"/>
                </a:solidFill>
              </a:rPr>
              <a:t>)</a:t>
            </a:r>
          </a:p>
          <a:p>
            <a:endParaRPr lang="nl-NL" sz="1800" dirty="0">
              <a:solidFill>
                <a:schemeClr val="tx2"/>
              </a:solidFill>
            </a:endParaRPr>
          </a:p>
          <a:p>
            <a:endParaRPr lang="nl-NL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5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57F038-6F0C-DEE0-E173-D7A99FEA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nl-NL" sz="4000"/>
              <a:t>PAUZE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EA45D5A-9295-1C61-EBA3-4B9C80EAE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038552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2289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C0848D-43C1-4608-430B-E679DEB82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nl-NL" sz="4000"/>
              <a:t>Dagelijkse oefeningen	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BEA48D9-DCE5-B845-BEEC-717E09EA8B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274471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09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2A3D0-3A61-A867-6AF8-FB2EA717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1762815"/>
            <a:ext cx="5268686" cy="3179970"/>
          </a:xfrm>
        </p:spPr>
        <p:txBody>
          <a:bodyPr>
            <a:normAutofit/>
          </a:bodyPr>
          <a:lstStyle/>
          <a:p>
            <a:r>
              <a:rPr lang="nl-NL" dirty="0"/>
              <a:t>Valpreventie </a:t>
            </a:r>
            <a:br>
              <a:rPr lang="nl-NL" dirty="0"/>
            </a:br>
            <a:r>
              <a:rPr lang="nl-NL" dirty="0"/>
              <a:t>en </a:t>
            </a:r>
            <a:br>
              <a:rPr lang="nl-NL" dirty="0"/>
            </a:br>
            <a:r>
              <a:rPr lang="nl-NL" dirty="0"/>
              <a:t>Parkinson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D843295-4063-EEDF-4EF9-7D61C59BD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5857" y="638425"/>
            <a:ext cx="5170714" cy="4987913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52478B3-FD47-7C84-6BE6-E2D3A791CB43}"/>
              </a:ext>
            </a:extLst>
          </p:cNvPr>
          <p:cNvSpPr txBox="1"/>
          <p:nvPr/>
        </p:nvSpPr>
        <p:spPr>
          <a:xfrm>
            <a:off x="6939578" y="5769429"/>
            <a:ext cx="4288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Deandrea S, </a:t>
            </a:r>
            <a:r>
              <a:rPr lang="en-US" sz="1400" dirty="0" err="1"/>
              <a:t>Lucenteforte</a:t>
            </a:r>
            <a:r>
              <a:rPr lang="en-US" sz="1400" dirty="0"/>
              <a:t> E, </a:t>
            </a:r>
            <a:r>
              <a:rPr lang="en-US" sz="1400" dirty="0" err="1"/>
              <a:t>Bravi</a:t>
            </a:r>
            <a:r>
              <a:rPr lang="en-US" sz="1400" dirty="0"/>
              <a:t> F, et al. Risk factors for falls in community-dwelling older people: a systematic review and meta- analysis. Epidemiology 2010; 21: 658-668</a:t>
            </a:r>
            <a:endParaRPr lang="nl-NL" sz="1400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8D6B6ED6-ED6D-4F22-7A45-28A912E869A0}"/>
              </a:ext>
            </a:extLst>
          </p:cNvPr>
          <p:cNvSpPr/>
          <p:nvPr/>
        </p:nvSpPr>
        <p:spPr>
          <a:xfrm>
            <a:off x="6727371" y="3510643"/>
            <a:ext cx="2231572" cy="3102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453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45D4D-B1CC-34A2-5CF1-E3C3AA5D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Valpreventie en Parkinson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100D87-89F8-2015-1762-DD644C53E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Oefeningen:</a:t>
            </a:r>
          </a:p>
          <a:p>
            <a:r>
              <a:rPr lang="nl-NL" dirty="0"/>
              <a:t>Stijfheid</a:t>
            </a:r>
          </a:p>
          <a:p>
            <a:r>
              <a:rPr lang="nl-NL" dirty="0"/>
              <a:t>Dubbeltaken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009B270-D62D-AB0D-32D8-206DF37E3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481" y="3341781"/>
            <a:ext cx="4948479" cy="335647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C44F9B3-8824-C141-65AF-7922117A3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731" y="1027906"/>
            <a:ext cx="3981655" cy="40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8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13B6C-EB75-15FB-97AE-EB0014A8E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F90BE-A7D3-2596-06E1-53E4B9CFA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1574157"/>
            <a:ext cx="4805996" cy="1172451"/>
          </a:xfrm>
        </p:spPr>
        <p:txBody>
          <a:bodyPr anchor="t">
            <a:noAutofit/>
          </a:bodyPr>
          <a:lstStyle/>
          <a:p>
            <a:pPr algn="l"/>
            <a:r>
              <a:rPr lang="nl-NL" dirty="0">
                <a:solidFill>
                  <a:schemeClr val="tx2"/>
                </a:solidFill>
              </a:rPr>
              <a:t>Inhoud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6FA1BD-0242-E43E-31C6-621898900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271" y="4521896"/>
            <a:ext cx="5445627" cy="2154477"/>
          </a:xfrm>
        </p:spPr>
        <p:txBody>
          <a:bodyPr anchor="b">
            <a:normAutofit/>
          </a:bodyPr>
          <a:lstStyle/>
          <a:p>
            <a:pPr algn="l"/>
            <a:endParaRPr lang="nl-NL" sz="2000" dirty="0">
              <a:solidFill>
                <a:schemeClr val="tx2"/>
              </a:solidFill>
            </a:endParaRPr>
          </a:p>
        </p:txBody>
      </p:sp>
      <p:pic>
        <p:nvPicPr>
          <p:cNvPr id="5" name="Afbeelding 4" descr="Afbeelding met tekst, Lettertype, handschrift, Graphics&#10;&#10;Automatisch gegenereerde beschrijving">
            <a:extLst>
              <a:ext uri="{FF2B5EF4-FFF2-40B4-BE49-F238E27FC236}">
                <a16:creationId xmlns:a16="http://schemas.microsoft.com/office/drawing/2014/main" id="{99FCE338-750E-EA8A-E2B8-595B7FB82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2" y="4314471"/>
            <a:ext cx="2998687" cy="200912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9A5E2E2-55CB-FF4F-912D-25B3FB9C96A2}"/>
              </a:ext>
            </a:extLst>
          </p:cNvPr>
          <p:cNvSpPr txBox="1"/>
          <p:nvPr/>
        </p:nvSpPr>
        <p:spPr>
          <a:xfrm>
            <a:off x="6590662" y="2868461"/>
            <a:ext cx="4805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Risicofactoren met tips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Pauze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Aan de slag: vallen voorkomen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753140-AF55-402A-7672-3A3BC0782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3" y="1241277"/>
            <a:ext cx="2263558" cy="226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156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0C4E8-4374-8FAF-016E-BAB213E7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Valpreventie en Parkinson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0FA41B6-D0A9-BDF1-E383-0184466F01A3}"/>
              </a:ext>
            </a:extLst>
          </p:cNvPr>
          <p:cNvSpPr txBox="1"/>
          <p:nvPr/>
        </p:nvSpPr>
        <p:spPr>
          <a:xfrm>
            <a:off x="751114" y="2090057"/>
            <a:ext cx="51707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0" i="0" dirty="0">
                <a:effectLst/>
                <a:latin typeface="Ubuntu" panose="020B0504030602030204" pitchFamily="34" charset="0"/>
              </a:rPr>
              <a:t>PWR! Power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Ubuntu" panose="020B0504030602030204" pitchFamily="34" charset="0"/>
              </a:rPr>
              <a:t>Grote bewegingen</a:t>
            </a:r>
            <a:endParaRPr lang="nl-NL" sz="2800" b="0" i="0" dirty="0">
              <a:effectLst/>
              <a:latin typeface="Ubuntu" panose="020B0504030602030204" pitchFamily="34" charset="0"/>
            </a:endParaRPr>
          </a:p>
          <a:p>
            <a:endParaRPr lang="nl-NL" dirty="0"/>
          </a:p>
        </p:txBody>
      </p:sp>
      <p:pic>
        <p:nvPicPr>
          <p:cNvPr id="1026" name="Picture 2" descr="PWR Moves at a glance">
            <a:extLst>
              <a:ext uri="{FF2B5EF4-FFF2-40B4-BE49-F238E27FC236}">
                <a16:creationId xmlns:a16="http://schemas.microsoft.com/office/drawing/2014/main" id="{7FFD7DA9-FDF9-837E-C3AA-B4636D59B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58" y="1595971"/>
            <a:ext cx="6901542" cy="526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76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85FFB-399A-0624-E57D-1E37B94AE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75634-E158-104E-D6A2-7FDEA1B1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Valpreventie en Parkinson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8488763-09DF-7F26-CA1F-26E028DDD048}"/>
              </a:ext>
            </a:extLst>
          </p:cNvPr>
          <p:cNvSpPr txBox="1"/>
          <p:nvPr/>
        </p:nvSpPr>
        <p:spPr>
          <a:xfrm>
            <a:off x="751114" y="2090057"/>
            <a:ext cx="51707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0" i="0" dirty="0">
                <a:effectLst/>
                <a:latin typeface="Ubuntu" panose="020B0504030602030204" pitchFamily="34" charset="0"/>
              </a:rPr>
              <a:t>Oefeningen uit de cursus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6B82093-DB57-3734-CC93-330B3BE7A0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0"/>
          <a:stretch/>
        </p:blipFill>
        <p:spPr>
          <a:xfrm>
            <a:off x="7122683" y="1884869"/>
            <a:ext cx="4579459" cy="476638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BD0C667-99FC-8331-26E4-F8CA0D6E1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90276"/>
            <a:ext cx="5355772" cy="376098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2785E3A-8453-59B4-A27C-FCA46C723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137" y="1255629"/>
            <a:ext cx="5441839" cy="595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36E626-C364-44BF-9FB9-334A1667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 anchor="b">
            <a:normAutofit/>
          </a:bodyPr>
          <a:lstStyle/>
          <a:p>
            <a:br>
              <a:rPr lang="nl-NL" sz="3600">
                <a:solidFill>
                  <a:schemeClr val="tx2"/>
                </a:solidFill>
              </a:rPr>
            </a:br>
            <a:endParaRPr lang="nl-NL" sz="3600">
              <a:solidFill>
                <a:schemeClr val="tx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118799-00B5-713C-5FB1-3B58F24C5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00476">
            <a:off x="742798" y="1085089"/>
            <a:ext cx="3276832" cy="276615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7B141E-A258-B80E-1473-BEABAA60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491" y="1458410"/>
            <a:ext cx="6093661" cy="4602562"/>
          </a:xfrm>
        </p:spPr>
        <p:txBody>
          <a:bodyPr anchor="ctr">
            <a:normAutofit fontScale="92500" lnSpcReduction="20000"/>
          </a:bodyPr>
          <a:lstStyle/>
          <a:p>
            <a:pPr marL="457200" lvl="1" indent="0">
              <a:buNone/>
            </a:pPr>
            <a:r>
              <a:rPr lang="nl-NL" sz="4300" i="1" dirty="0">
                <a:solidFill>
                  <a:schemeClr val="tx2"/>
                </a:solidFill>
              </a:rPr>
              <a:t>Een slimme meid </a:t>
            </a:r>
          </a:p>
          <a:p>
            <a:pPr marL="457200" lvl="1" indent="0">
              <a:buNone/>
            </a:pPr>
            <a:r>
              <a:rPr lang="nl-NL" sz="4300" i="1" dirty="0">
                <a:solidFill>
                  <a:schemeClr val="tx2"/>
                </a:solidFill>
              </a:rPr>
              <a:t>is op de toekomst voorbereid…….</a:t>
            </a:r>
          </a:p>
          <a:p>
            <a:pPr marL="457200" lvl="1" indent="0">
              <a:buNone/>
            </a:pPr>
            <a:endParaRPr lang="nl-NL" sz="4300" i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nl-NL" sz="4300" i="1" dirty="0">
                <a:solidFill>
                  <a:schemeClr val="tx2"/>
                </a:solidFill>
              </a:rPr>
              <a:t>U toch ook?</a:t>
            </a:r>
          </a:p>
          <a:p>
            <a:pPr marL="457200" lvl="1" indent="0">
              <a:buNone/>
            </a:pPr>
            <a:endParaRPr lang="nl-NL" sz="4000" i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nl-NL" sz="4000" i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nl-NL" sz="4000" i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nl-NL" sz="4300" i="1" dirty="0">
                <a:solidFill>
                  <a:schemeClr val="tx2"/>
                </a:solidFill>
              </a:rPr>
              <a:t>Dank voor uw aandacht!</a:t>
            </a:r>
          </a:p>
          <a:p>
            <a:endParaRPr lang="nl-NL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48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01C9B-3206-DBBC-E888-A6778B2F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F8DCC5-DA95-6786-B053-179654D70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Dia’s hieronder kunnen bij extra tijd (die zal er niet zijn neem ik aan)</a:t>
            </a:r>
          </a:p>
        </p:txBody>
      </p:sp>
    </p:spTree>
    <p:extLst>
      <p:ext uri="{BB962C8B-B14F-4D97-AF65-F5344CB8AC3E}">
        <p14:creationId xmlns:p14="http://schemas.microsoft.com/office/powerpoint/2010/main" val="366622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58844-0D9F-D97A-F7D3-F2ED84D6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0104584-9BE1-846F-0E6A-90F154B8B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045" y="0"/>
            <a:ext cx="8623888" cy="6858000"/>
          </a:xfrm>
        </p:spPr>
      </p:pic>
    </p:spTree>
    <p:extLst>
      <p:ext uri="{BB962C8B-B14F-4D97-AF65-F5344CB8AC3E}">
        <p14:creationId xmlns:p14="http://schemas.microsoft.com/office/powerpoint/2010/main" val="85445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6BEFC-3C26-2593-2C83-74040696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82059DC-94F7-3EA0-FA91-26F64FA12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95"/>
          <a:stretch/>
        </p:blipFill>
        <p:spPr>
          <a:xfrm>
            <a:off x="2775857" y="0"/>
            <a:ext cx="8492462" cy="6858000"/>
          </a:xfrm>
        </p:spPr>
      </p:pic>
    </p:spTree>
    <p:extLst>
      <p:ext uri="{BB962C8B-B14F-4D97-AF65-F5344CB8AC3E}">
        <p14:creationId xmlns:p14="http://schemas.microsoft.com/office/powerpoint/2010/main" val="3575578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CC147-75F2-C5E1-0708-6890C616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9196B46-8C27-2D80-6C61-CCA7100DB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652"/>
          <a:stretch/>
        </p:blipFill>
        <p:spPr>
          <a:xfrm>
            <a:off x="2858948" y="0"/>
            <a:ext cx="8244574" cy="6858000"/>
          </a:xfrm>
        </p:spPr>
      </p:pic>
    </p:spTree>
    <p:extLst>
      <p:ext uri="{BB962C8B-B14F-4D97-AF65-F5344CB8AC3E}">
        <p14:creationId xmlns:p14="http://schemas.microsoft.com/office/powerpoint/2010/main" val="3758740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92C2E-46C8-36BC-677E-D9DC57BD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0D637FC-E08A-EB6C-2AAA-47E649012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890"/>
          <a:stretch/>
        </p:blipFill>
        <p:spPr>
          <a:xfrm>
            <a:off x="2801074" y="0"/>
            <a:ext cx="8259934" cy="6858000"/>
          </a:xfrm>
        </p:spPr>
      </p:pic>
    </p:spTree>
    <p:extLst>
      <p:ext uri="{BB962C8B-B14F-4D97-AF65-F5344CB8AC3E}">
        <p14:creationId xmlns:p14="http://schemas.microsoft.com/office/powerpoint/2010/main" val="393131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3EB9A-ACC2-BAA3-A305-D55967BC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25AF9A7-3822-2729-38AA-527CB0BE7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885"/>
          <a:stretch/>
        </p:blipFill>
        <p:spPr>
          <a:xfrm>
            <a:off x="2731626" y="-22686"/>
            <a:ext cx="8564888" cy="6880686"/>
          </a:xfrm>
        </p:spPr>
      </p:pic>
    </p:spTree>
    <p:extLst>
      <p:ext uri="{BB962C8B-B14F-4D97-AF65-F5344CB8AC3E}">
        <p14:creationId xmlns:p14="http://schemas.microsoft.com/office/powerpoint/2010/main" val="195223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79DE7D-3B75-F2A4-9416-8F20C9B4B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</a:rPr>
              <a:t>Vallen hoort erbij!?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309FA0E-9286-6C8F-18EA-5541578DDD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11" t="11678" r="1763"/>
          <a:stretch/>
        </p:blipFill>
        <p:spPr>
          <a:xfrm>
            <a:off x="642626" y="1396615"/>
            <a:ext cx="5279065" cy="36392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A59058-7B6A-DD53-646A-13C17BCE5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2534856"/>
            <a:ext cx="5796521" cy="35201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NL" sz="1800" dirty="0">
              <a:solidFill>
                <a:schemeClr val="tx2"/>
              </a:solidFill>
              <a:hlinkClick r:id="rId3"/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tx2"/>
                </a:solidFill>
                <a:hlinkClick r:id="rId3"/>
              </a:rPr>
              <a:t>Animatie: Impact van vallen | </a:t>
            </a:r>
            <a:r>
              <a:rPr lang="nl-NL" sz="2400" dirty="0" err="1">
                <a:solidFill>
                  <a:schemeClr val="tx2"/>
                </a:solidFill>
                <a:hlinkClick r:id="rId3"/>
              </a:rPr>
              <a:t>VeiligheidNL</a:t>
            </a:r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7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4594539" y="802954"/>
            <a:ext cx="5474747" cy="2491859"/>
          </a:xfrm>
          <a:prstGeom prst="rect">
            <a:avLst/>
          </a:prstGeom>
        </p:spPr>
        <p:txBody>
          <a:bodyPr spcFirstLastPara="1" vert="horz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C7007D"/>
              </a:buClr>
              <a:buSzPts val="3200"/>
            </a:pPr>
            <a:r>
              <a:rPr lang="nl-NL" sz="4000" dirty="0">
                <a:solidFill>
                  <a:schemeClr val="tx2"/>
                </a:solidFill>
              </a:rPr>
              <a:t>Hoe vaak wordt een oudere (65+) op de Spoedeisende hulp binnen gebracht naar aanleiding van een val?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Tijdelijke aanduiding voor inhoud 4">
            <a:extLst>
              <a:ext uri="{FF2B5EF4-FFF2-40B4-BE49-F238E27FC236}">
                <a16:creationId xmlns:a16="http://schemas.microsoft.com/office/drawing/2014/main" id="{0675CF72-FFFD-1C64-7890-4DC64B2A4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49" t="25756" r="56698" b="43672"/>
          <a:stretch/>
        </p:blipFill>
        <p:spPr>
          <a:xfrm>
            <a:off x="360093" y="1972702"/>
            <a:ext cx="3675988" cy="2766157"/>
          </a:xfrm>
          <a:prstGeom prst="rect">
            <a:avLst/>
          </a:prstGeom>
        </p:spPr>
      </p:pic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4595149" y="3294814"/>
            <a:ext cx="6473003" cy="2766157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2"/>
              </a:buClr>
              <a:buSzPts val="2400"/>
              <a:buNone/>
            </a:pPr>
            <a:r>
              <a:rPr lang="nl-NL" sz="32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	Iedere 4 minuten</a:t>
            </a:r>
          </a:p>
          <a:p>
            <a:pPr marL="0" indent="0">
              <a:spcBef>
                <a:spcPts val="480"/>
              </a:spcBef>
              <a:buClr>
                <a:schemeClr val="dk2"/>
              </a:buClr>
              <a:buSzPts val="2400"/>
              <a:buNone/>
            </a:pPr>
            <a:r>
              <a:rPr lang="nl-NL" sz="32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	Iedere 15 minuten</a:t>
            </a:r>
          </a:p>
          <a:p>
            <a:pPr marL="0" indent="0">
              <a:spcBef>
                <a:spcPts val="480"/>
              </a:spcBef>
              <a:buClr>
                <a:schemeClr val="dk2"/>
              </a:buClr>
              <a:buSzPts val="2400"/>
              <a:buNone/>
            </a:pPr>
            <a:r>
              <a:rPr lang="nl-NL" sz="32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	Iedere 30 minuten </a:t>
            </a:r>
          </a:p>
          <a:p>
            <a:pPr marL="342900"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lang="nl-NL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865A70-5A7D-326E-E3D9-F66C2311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261423"/>
            <a:ext cx="9829800" cy="763041"/>
          </a:xfrm>
        </p:spPr>
        <p:txBody>
          <a:bodyPr anchor="b">
            <a:normAutofit/>
          </a:bodyPr>
          <a:lstStyle/>
          <a:p>
            <a:pPr algn="ctr"/>
            <a:r>
              <a:rPr lang="nl-NL" sz="4000" dirty="0">
                <a:solidFill>
                  <a:schemeClr val="tx2"/>
                </a:solidFill>
              </a:rPr>
              <a:t>Even rekenen…..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79BD5D-588C-9737-89C7-C86EE7C58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171" y="2151670"/>
            <a:ext cx="9727006" cy="3903375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112.000 65+ </a:t>
            </a:r>
            <a:r>
              <a:rPr lang="nl-NL" dirty="0" err="1">
                <a:solidFill>
                  <a:schemeClr val="tx2"/>
                </a:solidFill>
              </a:rPr>
              <a:t>ers</a:t>
            </a:r>
            <a:r>
              <a:rPr lang="nl-NL" dirty="0">
                <a:solidFill>
                  <a:schemeClr val="tx2"/>
                </a:solidFill>
              </a:rPr>
              <a:t> belanden </a:t>
            </a:r>
            <a:r>
              <a:rPr lang="nl-NL" u="sng" dirty="0">
                <a:solidFill>
                  <a:schemeClr val="tx2"/>
                </a:solidFill>
              </a:rPr>
              <a:t>jaarlijks </a:t>
            </a:r>
            <a:r>
              <a:rPr lang="nl-NL" dirty="0">
                <a:solidFill>
                  <a:schemeClr val="tx2"/>
                </a:solidFill>
              </a:rPr>
              <a:t>op de Spoedeisende Hulp</a:t>
            </a:r>
          </a:p>
          <a:p>
            <a:r>
              <a:rPr lang="nl-NL" dirty="0">
                <a:solidFill>
                  <a:schemeClr val="tx2"/>
                </a:solidFill>
              </a:rPr>
              <a:t>Dat zijn 306 mensen </a:t>
            </a:r>
            <a:r>
              <a:rPr lang="nl-NL" u="sng" dirty="0">
                <a:solidFill>
                  <a:schemeClr val="tx2"/>
                </a:solidFill>
              </a:rPr>
              <a:t>per dag</a:t>
            </a:r>
          </a:p>
          <a:p>
            <a:r>
              <a:rPr lang="nl-NL" dirty="0">
                <a:solidFill>
                  <a:schemeClr val="tx2"/>
                </a:solidFill>
              </a:rPr>
              <a:t>En dus 12 mensen </a:t>
            </a:r>
            <a:r>
              <a:rPr lang="nl-NL" u="sng" dirty="0">
                <a:solidFill>
                  <a:schemeClr val="tx2"/>
                </a:solidFill>
              </a:rPr>
              <a:t>per uur</a:t>
            </a:r>
          </a:p>
          <a:p>
            <a:endParaRPr lang="nl-NL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2"/>
                </a:solidFill>
              </a:rPr>
              <a:t>Dus iedere 4 a 5 minuten komt er een 65+ er binnen op de spoedeisende hulp na een val!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4718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34DB8-0260-4F50-1E04-A073817F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72" y="595963"/>
            <a:ext cx="4426755" cy="1082813"/>
          </a:xfrm>
        </p:spPr>
        <p:txBody>
          <a:bodyPr>
            <a:normAutofit/>
          </a:bodyPr>
          <a:lstStyle/>
          <a:p>
            <a:r>
              <a:rPr lang="nl-NL" sz="4000" dirty="0"/>
              <a:t>Risicofactoren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FEB8A7-77DF-C053-AB25-5DA14BBED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72" y="1844227"/>
            <a:ext cx="4518919" cy="2570723"/>
          </a:xfrm>
        </p:spPr>
        <p:txBody>
          <a:bodyPr anchor="t">
            <a:normAutofit fontScale="85000" lnSpcReduction="10000"/>
          </a:bodyPr>
          <a:lstStyle/>
          <a:p>
            <a:r>
              <a:rPr lang="nl-NL" sz="3300" dirty="0"/>
              <a:t>Er zijn veel risicofactoren voor vallen</a:t>
            </a:r>
          </a:p>
          <a:p>
            <a:r>
              <a:rPr lang="nl-NL" sz="3300" dirty="0"/>
              <a:t>Daarom is samenwerking essentieel</a:t>
            </a:r>
          </a:p>
          <a:p>
            <a:r>
              <a:rPr lang="nl-NL" sz="3300" dirty="0"/>
              <a:t>Welke factoren/oorzaken kent u?</a:t>
            </a:r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D639437-602B-5860-8A24-7D50779AA4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541" b="2"/>
          <a:stretch/>
        </p:blipFill>
        <p:spPr>
          <a:xfrm>
            <a:off x="5689547" y="289274"/>
            <a:ext cx="1810848" cy="1810848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FA58C21-B2C4-27FC-C3B5-31967341D6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58" r="4287" b="-2"/>
          <a:stretch/>
        </p:blipFill>
        <p:spPr>
          <a:xfrm>
            <a:off x="5872699" y="2650603"/>
            <a:ext cx="2852543" cy="2852543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987A887-014F-B3A2-661D-89A1AB1ECE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7" r="8519" b="2"/>
          <a:stretch/>
        </p:blipFill>
        <p:spPr>
          <a:xfrm>
            <a:off x="8218714" y="2"/>
            <a:ext cx="3973286" cy="3331807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931DC20-A828-9D66-623C-A44C7C6B68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281" r="21685" b="2"/>
          <a:stretch/>
        </p:blipFill>
        <p:spPr>
          <a:xfrm>
            <a:off x="-27911" y="4367295"/>
            <a:ext cx="1636459" cy="1927644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0A9CBB6-7B60-EC78-E32B-40BF83A3DB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502" b="47450"/>
          <a:stretch/>
        </p:blipFill>
        <p:spPr>
          <a:xfrm>
            <a:off x="1837337" y="4739270"/>
            <a:ext cx="4007452" cy="2118727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EFD6678-64F9-2885-0B91-C2AE0F20B59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37" r="-1" b="-1"/>
          <a:stretch/>
        </p:blipFill>
        <p:spPr>
          <a:xfrm>
            <a:off x="8945083" y="4074289"/>
            <a:ext cx="3310003" cy="2838887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82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C21E28-80F2-C9A5-CFAF-3C81E8E64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72734"/>
            <a:ext cx="10202853" cy="1609768"/>
          </a:xfrm>
        </p:spPr>
        <p:txBody>
          <a:bodyPr>
            <a:noAutofit/>
          </a:bodyPr>
          <a:lstStyle/>
          <a:p>
            <a:r>
              <a:rPr lang="nl-NL" sz="4000" dirty="0">
                <a:solidFill>
                  <a:schemeClr val="tx2"/>
                </a:solidFill>
              </a:rPr>
              <a:t>In kaart brengen van risicofactoren (valanalyse)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12ABC9-0CDF-6629-B580-B362D595F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529980"/>
            <a:ext cx="5612994" cy="5155287"/>
          </a:xfrm>
        </p:spPr>
        <p:txBody>
          <a:bodyPr anchor="ctr">
            <a:noAutofit/>
          </a:bodyPr>
          <a:lstStyle/>
          <a:p>
            <a:r>
              <a:rPr lang="nl-NL" sz="2000" dirty="0">
                <a:solidFill>
                  <a:schemeClr val="tx2"/>
                </a:solidFill>
              </a:rPr>
              <a:t>Valgeschiedenis</a:t>
            </a:r>
          </a:p>
          <a:p>
            <a:r>
              <a:rPr lang="nl-NL" sz="2000" dirty="0">
                <a:solidFill>
                  <a:schemeClr val="tx2"/>
                </a:solidFill>
              </a:rPr>
              <a:t>Mobiliteit (fysio)</a:t>
            </a:r>
          </a:p>
          <a:p>
            <a:r>
              <a:rPr lang="nl-NL" sz="2000" dirty="0">
                <a:solidFill>
                  <a:schemeClr val="tx2"/>
                </a:solidFill>
              </a:rPr>
              <a:t>Medicijngebruik</a:t>
            </a:r>
          </a:p>
          <a:p>
            <a:r>
              <a:rPr lang="nl-NL" sz="2000" dirty="0">
                <a:solidFill>
                  <a:schemeClr val="tx2"/>
                </a:solidFill>
              </a:rPr>
              <a:t>Valangst</a:t>
            </a:r>
          </a:p>
          <a:p>
            <a:r>
              <a:rPr lang="nl-NL" sz="2000" dirty="0">
                <a:solidFill>
                  <a:schemeClr val="tx2"/>
                </a:solidFill>
              </a:rPr>
              <a:t>Cognitie en stemming</a:t>
            </a:r>
          </a:p>
          <a:p>
            <a:r>
              <a:rPr lang="nl-NL" sz="2000" dirty="0">
                <a:solidFill>
                  <a:schemeClr val="tx2"/>
                </a:solidFill>
              </a:rPr>
              <a:t>Gezichtsvermogen</a:t>
            </a:r>
          </a:p>
          <a:p>
            <a:r>
              <a:rPr lang="nl-NL" sz="2000" dirty="0">
                <a:solidFill>
                  <a:schemeClr val="tx2"/>
                </a:solidFill>
              </a:rPr>
              <a:t>Duizeligheid</a:t>
            </a:r>
          </a:p>
          <a:p>
            <a:r>
              <a:rPr lang="nl-NL" sz="2000" dirty="0">
                <a:solidFill>
                  <a:schemeClr val="tx2"/>
                </a:solidFill>
              </a:rPr>
              <a:t>Incontinentie</a:t>
            </a:r>
          </a:p>
          <a:p>
            <a:r>
              <a:rPr lang="nl-NL" sz="2000" dirty="0">
                <a:solidFill>
                  <a:schemeClr val="tx2"/>
                </a:solidFill>
              </a:rPr>
              <a:t>Gehoorproblemen</a:t>
            </a:r>
          </a:p>
          <a:p>
            <a:r>
              <a:rPr lang="nl-NL" sz="2000" dirty="0">
                <a:solidFill>
                  <a:schemeClr val="tx2"/>
                </a:solidFill>
              </a:rPr>
              <a:t>Algemene Dagelijkse Levensverrichtingen (ADL)</a:t>
            </a:r>
          </a:p>
          <a:p>
            <a:r>
              <a:rPr lang="nl-NL" sz="2000" dirty="0">
                <a:solidFill>
                  <a:schemeClr val="tx2"/>
                </a:solidFill>
              </a:rPr>
              <a:t>Omgevingsfactoren</a:t>
            </a:r>
          </a:p>
          <a:p>
            <a:r>
              <a:rPr lang="nl-NL" sz="2000" dirty="0">
                <a:solidFill>
                  <a:schemeClr val="tx2"/>
                </a:solidFill>
              </a:rPr>
              <a:t>Voetproblemen en schoeisel</a:t>
            </a:r>
          </a:p>
          <a:p>
            <a:r>
              <a:rPr lang="nl-NL" sz="2000" dirty="0">
                <a:solidFill>
                  <a:schemeClr val="tx2"/>
                </a:solidFill>
              </a:rPr>
              <a:t>Voedingstoestand en vitamine 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B854F0-EB47-D939-594A-38032EAFD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142" y="1529980"/>
            <a:ext cx="3661831" cy="30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17B7366-37C8-497F-8B24-C0D854C7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072B6E-33D9-80D6-F43B-1A9ECAE4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Wie van u…..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6D559A9-391F-FC1B-214A-04B50434C7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13" r="-2" b="1690"/>
          <a:stretch/>
        </p:blipFill>
        <p:spPr>
          <a:xfrm>
            <a:off x="361077" y="1919313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5AC5F4-F3D9-C7BE-F4A5-D4AA95A98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792" y="1238491"/>
            <a:ext cx="6504007" cy="4938471"/>
          </a:xfrm>
        </p:spPr>
        <p:txBody>
          <a:bodyPr>
            <a:normAutofit/>
          </a:bodyPr>
          <a:lstStyle/>
          <a:p>
            <a:r>
              <a:rPr lang="nl-NL" sz="2400" dirty="0"/>
              <a:t>Is er weleens gevallen?</a:t>
            </a:r>
          </a:p>
          <a:p>
            <a:r>
              <a:rPr lang="nl-NL" sz="2400" dirty="0"/>
              <a:t>Weet de oorzaak van de val(</a:t>
            </a:r>
            <a:r>
              <a:rPr lang="nl-NL" sz="2400" dirty="0" err="1"/>
              <a:t>len</a:t>
            </a:r>
            <a:r>
              <a:rPr lang="nl-NL" sz="2400" dirty="0"/>
              <a:t>)?</a:t>
            </a:r>
          </a:p>
          <a:p>
            <a:r>
              <a:rPr lang="nl-NL" sz="2400" dirty="0"/>
              <a:t>Heeft aanpassingen gedaan om een volgend valincident te voorkomen?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Tips:</a:t>
            </a:r>
          </a:p>
          <a:p>
            <a:pPr lvl="1"/>
            <a:r>
              <a:rPr lang="nl-NL" dirty="0"/>
              <a:t>Ga na waarom u bent gevallen </a:t>
            </a:r>
          </a:p>
          <a:p>
            <a:pPr marL="457200" lvl="1" indent="0">
              <a:buNone/>
            </a:pPr>
            <a:r>
              <a:rPr lang="nl-NL" dirty="0"/>
              <a:t>    (lag het aan de omgeving, uw gedrag, uw </a:t>
            </a:r>
          </a:p>
          <a:p>
            <a:pPr marL="457200" lvl="1" indent="0">
              <a:buNone/>
            </a:pPr>
            <a:r>
              <a:rPr lang="nl-NL" dirty="0"/>
              <a:t>    gezondheid)</a:t>
            </a:r>
          </a:p>
          <a:p>
            <a:pPr lvl="1"/>
            <a:r>
              <a:rPr lang="nl-NL" dirty="0"/>
              <a:t>Wat kunt u doen om een val te voorkomen?</a:t>
            </a:r>
          </a:p>
          <a:p>
            <a:pPr lvl="1"/>
            <a:r>
              <a:rPr lang="nl-NL" dirty="0"/>
              <a:t>Neem de nodige maatregelen</a:t>
            </a:r>
          </a:p>
          <a:p>
            <a:pPr lvl="1"/>
            <a:r>
              <a:rPr lang="nl-NL" dirty="0"/>
              <a:t>Vraag hierbij hulp indien nodig</a:t>
            </a:r>
          </a:p>
          <a:p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319712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34100BD-773A-4822-A05B-AEB7D41E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6717B1-EA87-ACB2-7236-183A3E06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Wie van u….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FC5384-2953-42B9-4729-5BF51307D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1690688"/>
            <a:ext cx="5918340" cy="4895307"/>
          </a:xfrm>
        </p:spPr>
        <p:txBody>
          <a:bodyPr>
            <a:normAutofit/>
          </a:bodyPr>
          <a:lstStyle/>
          <a:p>
            <a:r>
              <a:rPr lang="nl-NL" sz="2400" dirty="0"/>
              <a:t>Weet of u medicatie gebruikt die invloed heeft op valrisico?</a:t>
            </a:r>
          </a:p>
          <a:p>
            <a:r>
              <a:rPr lang="nl-NL" sz="2400" dirty="0"/>
              <a:t>Laat jaarlijks de medicatielijst controleren?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Tips: </a:t>
            </a:r>
          </a:p>
          <a:p>
            <a:pPr lvl="1"/>
            <a:r>
              <a:rPr lang="nl-NL" dirty="0"/>
              <a:t>Controleer eens per jaar uw medicatielijst</a:t>
            </a:r>
          </a:p>
          <a:p>
            <a:pPr lvl="1"/>
            <a:r>
              <a:rPr lang="nl-NL" dirty="0"/>
              <a:t>Bespreek bij uw artsenafspraak of de medicatie nog nodig is</a:t>
            </a:r>
          </a:p>
          <a:p>
            <a:pPr lvl="1"/>
            <a:r>
              <a:rPr lang="nl-NL" dirty="0"/>
              <a:t>Bij valrisico: bespreek of er alternatieven zijn</a:t>
            </a:r>
          </a:p>
          <a:p>
            <a:endParaRPr lang="nl-NL" sz="2000" dirty="0"/>
          </a:p>
          <a:p>
            <a:endParaRPr lang="nl-NL" sz="2000" dirty="0"/>
          </a:p>
          <a:p>
            <a:pPr lvl="1"/>
            <a:endParaRPr lang="nl-NL" sz="2000" dirty="0"/>
          </a:p>
          <a:p>
            <a:pPr lvl="1"/>
            <a:endParaRPr lang="nl-NL" sz="20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338" y="2015168"/>
            <a:ext cx="5283866" cy="4210442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9FD0CEC-6EA3-08B1-4A13-A250A6F5C9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70" r="23980"/>
          <a:stretch/>
        </p:blipFill>
        <p:spPr>
          <a:xfrm>
            <a:off x="7710732" y="2766817"/>
            <a:ext cx="2240895" cy="27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13266</TotalTime>
  <Words>872</Words>
  <Application>Microsoft Office PowerPoint</Application>
  <PresentationFormat>Breedbeeld</PresentationFormat>
  <Paragraphs>159</Paragraphs>
  <Slides>28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Calibri Light</vt:lpstr>
      <vt:lpstr>Ubuntu</vt:lpstr>
      <vt:lpstr>Kantoorthema</vt:lpstr>
      <vt:lpstr>Valpreventie</vt:lpstr>
      <vt:lpstr>Inhoud</vt:lpstr>
      <vt:lpstr>Vallen hoort erbij!?</vt:lpstr>
      <vt:lpstr>Hoe vaak wordt een oudere (65+) op de Spoedeisende hulp binnen gebracht naar aanleiding van een val?</vt:lpstr>
      <vt:lpstr>Even rekenen…..</vt:lpstr>
      <vt:lpstr>Risicofactoren</vt:lpstr>
      <vt:lpstr>In kaart brengen van risicofactoren (valanalyse)</vt:lpstr>
      <vt:lpstr>Wie van u…..</vt:lpstr>
      <vt:lpstr>Wie van u….</vt:lpstr>
      <vt:lpstr>Wie van u….</vt:lpstr>
      <vt:lpstr>Wie van u…..</vt:lpstr>
      <vt:lpstr>Bezoek aan huis (omgevingsfactoren)</vt:lpstr>
      <vt:lpstr>Risicofactoren in combinatie met gedrag……..</vt:lpstr>
      <vt:lpstr>Adviseren over inrichting, aanpassingen, hulpmiddelen </vt:lpstr>
      <vt:lpstr>Trainen van dagelijkse activiteiten</vt:lpstr>
      <vt:lpstr>PAUZE</vt:lpstr>
      <vt:lpstr>Dagelijkse oefeningen </vt:lpstr>
      <vt:lpstr>Valpreventie  en  Parkinson</vt:lpstr>
      <vt:lpstr>Valpreventie en Parkinson</vt:lpstr>
      <vt:lpstr>Valpreventie en Parkinson</vt:lpstr>
      <vt:lpstr>Valpreventie en Parkinson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Chantal Lambooij Talrijk coaching en ergotherapie</dc:creator>
  <cp:lastModifiedBy>Chantal Lambooij Talrijk coaching en ergotherapie</cp:lastModifiedBy>
  <cp:revision>7</cp:revision>
  <cp:lastPrinted>2025-05-28T10:21:34Z</cp:lastPrinted>
  <dcterms:created xsi:type="dcterms:W3CDTF">2024-10-17T13:26:47Z</dcterms:created>
  <dcterms:modified xsi:type="dcterms:W3CDTF">2025-06-10T10:53:01Z</dcterms:modified>
</cp:coreProperties>
</file>